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7" r:id="rId4"/>
    <p:sldId id="312" r:id="rId5"/>
    <p:sldId id="330" r:id="rId6"/>
    <p:sldId id="313" r:id="rId7"/>
    <p:sldId id="314" r:id="rId8"/>
    <p:sldId id="331" r:id="rId9"/>
    <p:sldId id="316" r:id="rId10"/>
    <p:sldId id="332" r:id="rId11"/>
    <p:sldId id="318" r:id="rId12"/>
    <p:sldId id="273" r:id="rId13"/>
  </p:sldIdLst>
  <p:sldSz cx="18288000" cy="10287000"/>
  <p:notesSz cx="6858000" cy="9144000"/>
  <p:embeddedFontLst>
    <p:embeddedFont>
      <p:font typeface="Questrial" pitchFamily="2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Z13HAoCL1vC+ROOiaxG9G+ix+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A6FF94B-0936-4085-1482-D6568C43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06294D1D-03EA-507E-6AA0-92F6B6AE2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26DE712F-668E-7B26-4630-FAFD79451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59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2BD1D1A-9F9B-D4B3-D206-C3284E6F8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3FEBC848-E2E9-7B17-F5EC-2F7E5A442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A06863A8-E6C2-8BAE-D959-C93B1ADF73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88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7DC51C54-33C4-4354-542E-829C64C2F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F35C6BC-5507-E403-74BA-5B5EB1BD0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D5A0B3C1-C18B-95CE-43B8-96ACEEFAE3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933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EC476C56-159C-3B25-184F-04A00701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889DD88A-F918-337E-6267-9DDB9369C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F4C18D53-A388-A435-5CDC-9A3C52C3D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41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13B6E2BF-54A2-C4D3-4A0F-60356E763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F00EF37F-9404-9B1A-18F8-6EB3606B5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135621BA-F99F-B0D3-5787-FE68F4DDF4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52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BE93CA18-3189-1433-AD1B-D538432CD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51D16E0C-AD57-3934-4C49-4C911FC55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31CC4266-EE62-356C-702E-A49A465CA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550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04A2E7D1-3B0B-F8AF-E5BA-6CD2AD101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0B7CD418-7926-F464-6216-63BAE6C8DE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1A3189DD-2F34-2D51-107A-B68F464184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270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DA15E94D-1A45-93B2-D015-FB4AEC64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FCE4862B-8FA4-BF3A-1CFB-E4DF050E84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52CA295B-52FC-B096-2D0D-BB200876CE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475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48461D48-AE46-07D4-B323-3EF2E93C1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>
            <a:extLst>
              <a:ext uri="{FF2B5EF4-FFF2-40B4-BE49-F238E27FC236}">
                <a16:creationId xmlns:a16="http://schemas.microsoft.com/office/drawing/2014/main" id="{186492A4-9BE4-2ADA-90E0-909D2B73F8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3:notes">
            <a:extLst>
              <a:ext uri="{FF2B5EF4-FFF2-40B4-BE49-F238E27FC236}">
                <a16:creationId xmlns:a16="http://schemas.microsoft.com/office/drawing/2014/main" id="{60AC9460-5272-C474-4330-C4B313B22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428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mouindonesia.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6608" r="-41298"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85" name="Google Shape;85;p1"/>
          <p:cNvSpPr/>
          <p:nvPr/>
        </p:nvSpPr>
        <p:spPr>
          <a:xfrm>
            <a:off x="10610019" y="0"/>
            <a:ext cx="8706681" cy="11512966"/>
          </a:xfrm>
          <a:custGeom>
            <a:avLst/>
            <a:gdLst/>
            <a:ahLst/>
            <a:cxnLst/>
            <a:rect l="l" t="t" r="r" b="b"/>
            <a:pathLst>
              <a:path w="8706681" h="11512966" extrusionOk="0">
                <a:moveTo>
                  <a:pt x="0" y="0"/>
                </a:moveTo>
                <a:lnTo>
                  <a:pt x="8706681" y="0"/>
                </a:lnTo>
                <a:lnTo>
                  <a:pt x="8706681" y="11512966"/>
                </a:lnTo>
                <a:lnTo>
                  <a:pt x="0" y="11512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028700" y="8977615"/>
            <a:ext cx="5099376" cy="28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 b="0" i="0" u="sng" strike="noStrike" cap="none">
                <a:solidFill>
                  <a:srgbClr val="01419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mouindonesia.id</a:t>
            </a:r>
            <a:endParaRPr/>
          </a:p>
        </p:txBody>
      </p:sp>
      <p:grpSp>
        <p:nvGrpSpPr>
          <p:cNvPr id="94" name="Google Shape;94;p1"/>
          <p:cNvGrpSpPr/>
          <p:nvPr/>
        </p:nvGrpSpPr>
        <p:grpSpPr>
          <a:xfrm>
            <a:off x="14397072" y="643490"/>
            <a:ext cx="3324640" cy="1439278"/>
            <a:chOff x="0" y="0"/>
            <a:chExt cx="4432854" cy="1919037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919037" cy="1919037"/>
            </a:xfrm>
            <a:custGeom>
              <a:avLst/>
              <a:gdLst/>
              <a:ahLst/>
              <a:cxnLst/>
              <a:rect l="l" t="t" r="r" b="b"/>
              <a:pathLst>
                <a:path w="1919037" h="1919037" extrusionOk="0">
                  <a:moveTo>
                    <a:pt x="0" y="0"/>
                  </a:moveTo>
                  <a:lnTo>
                    <a:pt x="1919037" y="0"/>
                  </a:lnTo>
                  <a:lnTo>
                    <a:pt x="1919037" y="1919037"/>
                  </a:lnTo>
                  <a:lnTo>
                    <a:pt x="0" y="19190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6" name="Google Shape;96;p1"/>
            <p:cNvSpPr txBox="1"/>
            <p:nvPr/>
          </p:nvSpPr>
          <p:spPr>
            <a:xfrm>
              <a:off x="1803364" y="304641"/>
              <a:ext cx="2629490" cy="1366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Al Mustafa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Open 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73" b="0" i="0" u="none" strike="noStrike" cap="none">
                  <a:solidFill>
                    <a:srgbClr val="C4AD72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endParaRPr/>
            </a:p>
          </p:txBody>
        </p:sp>
      </p:grp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570FDC7F-DB6E-5D5D-881B-5BE66CFF1820}"/>
              </a:ext>
            </a:extLst>
          </p:cNvPr>
          <p:cNvSpPr txBox="1"/>
          <p:nvPr/>
        </p:nvSpPr>
        <p:spPr>
          <a:xfrm>
            <a:off x="1310377" y="3928679"/>
            <a:ext cx="12044675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Perempuan </a:t>
            </a:r>
            <a:r>
              <a:rPr lang="en-US" sz="80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dalam</a:t>
            </a:r>
            <a:r>
              <a:rPr lang="en-US" sz="80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 Islam 2 </a:t>
            </a:r>
            <a:endParaRPr lang="en-US" sz="8000" dirty="0"/>
          </a:p>
        </p:txBody>
      </p:sp>
      <p:sp>
        <p:nvSpPr>
          <p:cNvPr id="15" name="Google Shape;91;p1">
            <a:extLst>
              <a:ext uri="{FF2B5EF4-FFF2-40B4-BE49-F238E27FC236}">
                <a16:creationId xmlns:a16="http://schemas.microsoft.com/office/drawing/2014/main" id="{50C693D4-1E35-F2B8-9C63-D2A694CD8A3B}"/>
              </a:ext>
            </a:extLst>
          </p:cNvPr>
          <p:cNvSpPr txBox="1"/>
          <p:nvPr/>
        </p:nvSpPr>
        <p:spPr>
          <a:xfrm>
            <a:off x="4031573" y="5756483"/>
            <a:ext cx="7381124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Siti </a:t>
            </a:r>
            <a:r>
              <a:rPr lang="en-US" sz="6600" b="1" i="0" u="none" strike="noStrike" cap="none" dirty="0" err="1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Zinatun</a:t>
            </a: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, M.A.</a:t>
            </a:r>
            <a:endParaRPr lang="en-US" sz="6600" dirty="0"/>
          </a:p>
        </p:txBody>
      </p:sp>
      <p:sp>
        <p:nvSpPr>
          <p:cNvPr id="16" name="Google Shape;91;p1">
            <a:extLst>
              <a:ext uri="{FF2B5EF4-FFF2-40B4-BE49-F238E27FC236}">
                <a16:creationId xmlns:a16="http://schemas.microsoft.com/office/drawing/2014/main" id="{C969190C-F2BA-492C-62D4-30DE66A0D3B2}"/>
              </a:ext>
            </a:extLst>
          </p:cNvPr>
          <p:cNvSpPr txBox="1"/>
          <p:nvPr/>
        </p:nvSpPr>
        <p:spPr>
          <a:xfrm>
            <a:off x="5943599" y="7111064"/>
            <a:ext cx="4666419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rgbClr val="122D6D"/>
                </a:solidFill>
                <a:latin typeface="Questrial"/>
                <a:ea typeface="Questrial"/>
                <a:cs typeface="Questrial"/>
                <a:sym typeface="Questrial"/>
              </a:rPr>
              <a:t>2025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0EC4783E-F6EC-422C-A175-EAD1B5AEB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5D2196A-014D-76DF-79E9-4901E9DF281F}"/>
              </a:ext>
            </a:extLst>
          </p:cNvPr>
          <p:cNvSpPr txBox="1"/>
          <p:nvPr/>
        </p:nvSpPr>
        <p:spPr>
          <a:xfrm>
            <a:off x="2021305" y="1756611"/>
            <a:ext cx="15689180" cy="7936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Niatkan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terlebih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dahulu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khitbah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lalu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berwudhu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kerjakan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salat dua rakat,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lalu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pujilah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Tuhanmu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katakan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</a:t>
            </a:r>
            <a:endParaRPr lang="en-ID" sz="3200" dirty="0">
              <a:latin typeface="Questrial" pitchFamily="2" charset="0"/>
              <a:ea typeface="Questrial" pitchFamily="2" charset="0"/>
              <a:cs typeface="+mj-cs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en-ID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3200" kern="100" dirty="0">
              <a:effectLst/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3200" kern="100" dirty="0">
                <a:effectLst/>
                <a:latin typeface="Questrial" pitchFamily="2" charset="0"/>
                <a:ea typeface="Questrial" pitchFamily="2" charset="0"/>
                <a:cs typeface="Times New Roman" panose="02020603050405020304" pitchFamily="18" charset="0"/>
              </a:rPr>
              <a:t>االلَّهُمَّ إِنَّکَ تَقْدِرُ وَلَا أَقْدِرُ، وَتَعْلَمُ وَلَا أَعْلَمُ، أَنْتَ عَلَّامُ الْغُیُوبِ، فَإِنْ رَأَیْتَ لِیَ فِی فُلَانَةٍ </a:t>
            </a:r>
            <a:r>
              <a:rPr lang="fa-IR" sz="3200" kern="100" dirty="0">
                <a:effectLst/>
                <a:latin typeface="Questrial" pitchFamily="2" charset="0"/>
                <a:ea typeface="Questrial" pitchFamily="2" charset="0"/>
                <a:cs typeface="Times New Roman" panose="02020603050405020304" pitchFamily="18" charset="0"/>
              </a:rPr>
              <a:t> تُسَمِّیهَا بِاسْمِهَا - خَیْرًا فِی دِینِی وَدُنْیَایَ وَآخِرَتِی، وَ إِن کانَ غَیرُها خَیراً لی مِنها فی دینی وَ دُنیایَ وَ آخِرَتی، فَاقْضِ لی بِها.</a:t>
            </a:r>
            <a:endParaRPr lang="en-ID" sz="3200" kern="1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"Ya Allah,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sesungguhnya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Maha Kuasa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sedangkan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berdaya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Maha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Mengetahui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tahu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Maha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Mengetahui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segala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gaib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	Jika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melihat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Fulanah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sebutkan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namanya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agamaku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duniaku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akhiratku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mudahkanlah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menikahinya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Tapi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mengetahui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lain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lebih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	agama, dunia,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akhiratku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tetapkanlah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bagiku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.“ (</a:t>
            </a:r>
            <a:r>
              <a:rPr lang="en-ID" sz="36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Musnad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Ibn Hanbal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jld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9,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hlm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151)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EC8310A2-20B7-2CDC-A80C-D48A74498934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64C9BE43-A4BA-F99D-0749-5412252541B9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FC0FA0D-76C6-B6BB-B83C-BBD25CBC2A61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792E1C09-EC8C-A1E0-3FE0-FD411DF99AC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1C1055A5-3F11-0AE2-6D05-22A79BB908A0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684358-E74F-A19F-FE35-515CCB94130B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4847F4DC-FC8B-FEB6-7CED-BB7C63D4CE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81CE08C1-1C04-FACF-3881-CC5E006775E4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5AD23205-57C1-AEAB-85A5-DD20927FF055}"/>
              </a:ext>
            </a:extLst>
          </p:cNvPr>
          <p:cNvSpPr txBox="1"/>
          <p:nvPr/>
        </p:nvSpPr>
        <p:spPr>
          <a:xfrm>
            <a:off x="2695074" y="805834"/>
            <a:ext cx="15015411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Anjuran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Rasulullah</a:t>
            </a:r>
          </a:p>
        </p:txBody>
      </p:sp>
    </p:spTree>
    <p:extLst>
      <p:ext uri="{BB962C8B-B14F-4D97-AF65-F5344CB8AC3E}">
        <p14:creationId xmlns:p14="http://schemas.microsoft.com/office/powerpoint/2010/main" val="324015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5953F389-3B24-667F-F5C0-BFDF9373D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70E7C34-D007-35B8-6B90-581E118946EA}"/>
              </a:ext>
            </a:extLst>
          </p:cNvPr>
          <p:cNvSpPr txBox="1"/>
          <p:nvPr/>
        </p:nvSpPr>
        <p:spPr>
          <a:xfrm>
            <a:off x="1973178" y="2815389"/>
            <a:ext cx="15737307" cy="7879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Penipuan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menyembunyikan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kekurangan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maupun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mengklaim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kelebihan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dapat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menyebabkan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membatalkan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akad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tersebut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disebutkan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secara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jelas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terbuka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atau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dipahami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akad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Contohnya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seseorang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mengatakan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"Aku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menikahkanmu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gadis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masih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perawan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)"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dianggap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dipuji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sifat-sifat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tertentu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akad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dilangsungkan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berdasarkan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dianggap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sebagai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syarat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implisit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bisa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menimbulkan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membatalkan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ternyata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sesuai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Jika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setelah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akad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hubungan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seksual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baru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diketahui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cacat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pihak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menuntut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pembatalan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membayar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mahar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menuntut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ganti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rugi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pihak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menipu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penipunya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).</a:t>
            </a:r>
          </a:p>
          <a:p>
            <a:pPr algn="ctr"/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645A48EC-6C1D-3E8E-BBAF-F9B953626421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235F9DC4-66D3-B6F0-2CC0-4623CA42D7DE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0797633-B41F-20E4-2C8D-00455189D6B5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A7C7F802-A1AB-310A-C9ED-4A8B8B19CA3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3DA77643-BB14-5387-179E-35F3DC56C34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FB59C57-9143-7327-37E7-A7E8BFDC14F5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F9F5FE29-BF12-D397-0B59-190176BAB68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6749FA9E-1071-7C6D-8128-B6656FBDAC5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06012121-88E9-F71C-9831-D3496F99181C}"/>
              </a:ext>
            </a:extLst>
          </p:cNvPr>
          <p:cNvSpPr txBox="1"/>
          <p:nvPr/>
        </p:nvSpPr>
        <p:spPr>
          <a:xfrm>
            <a:off x="2695074" y="805834"/>
            <a:ext cx="15015411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Penipuan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Tadlis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Menyebutkan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Sifat yang Tidak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Benar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3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7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305" name="Google Shape;305;p37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306" name="Google Shape;306;p37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307" name="Google Shape;307;p37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37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309" name="Google Shape;309;p37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310" name="Google Shape;310;p37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1" name="Google Shape;311;p37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312" name="Google Shape;312;p37"/>
          <p:cNvSpPr txBox="1"/>
          <p:nvPr/>
        </p:nvSpPr>
        <p:spPr>
          <a:xfrm>
            <a:off x="2286000" y="555171"/>
            <a:ext cx="15382754" cy="919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Sekian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dan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Terima</a:t>
            </a:r>
            <a:r>
              <a:rPr lang="en-US" sz="8358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8358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kasih</a:t>
            </a: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lang="en-US" sz="8358" b="1" i="0" u="none" strike="noStrike" cap="none" dirty="0">
              <a:solidFill>
                <a:srgbClr val="01419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58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/>
        </p:nvSpPr>
        <p:spPr>
          <a:xfrm>
            <a:off x="6352674" y="599833"/>
            <a:ext cx="81092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   3. 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Tema </a:t>
            </a:r>
            <a:r>
              <a:rPr lang="en-US" sz="6000" b="1" i="0" u="none" strike="noStrike" cap="none" dirty="0" err="1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Pembahasan</a:t>
            </a:r>
            <a:r>
              <a:rPr lang="en-US" sz="6000" b="1" i="0" u="none" strike="noStrike" cap="none" dirty="0">
                <a:solidFill>
                  <a:srgbClr val="014196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2"/>
          <p:cNvSpPr txBox="1"/>
          <p:nvPr/>
        </p:nvSpPr>
        <p:spPr>
          <a:xfrm>
            <a:off x="4259179" y="4427621"/>
            <a:ext cx="10996863" cy="23267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Wingdings" panose="05000000000000000000" pitchFamily="2" charset="2"/>
              <a:buChar char="v"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Proses,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etika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hak-hak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perempuan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dalam</a:t>
            </a:r>
            <a:r>
              <a:rPr lang="en-US" sz="5400" b="1" i="0" u="none" strike="noStrike" cap="none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 masa </a:t>
            </a:r>
            <a:r>
              <a:rPr lang="en-US" sz="5400" b="1" i="0" u="none" strike="noStrike" cap="none" dirty="0" err="1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khitbah</a:t>
            </a:r>
            <a:endParaRPr lang="en-US" sz="5400" b="1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85" name="Google Shape;85;p22"/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86" name="Google Shape;86;p22"/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87" name="Google Shape;87;p22"/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88" name="Google Shape;88;p22"/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22"/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90" name="Google Shape;90;p22"/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91" name="Google Shape;91;p22"/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" name="Google Shape;92;p22"/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93" name="Google Shape;93;p22"/>
          <p:cNvSpPr txBox="1"/>
          <p:nvPr/>
        </p:nvSpPr>
        <p:spPr>
          <a:xfrm>
            <a:off x="3976256" y="2382982"/>
            <a:ext cx="13493598" cy="677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KHITBAH / MELAMAR </a:t>
            </a:r>
            <a:endParaRPr sz="44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7768F8D-8CDB-3272-1898-337F3104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2C5B373A-9863-F488-C23B-1D1C41FFA893}"/>
              </a:ext>
            </a:extLst>
          </p:cNvPr>
          <p:cNvSpPr txBox="1"/>
          <p:nvPr/>
        </p:nvSpPr>
        <p:spPr>
          <a:xfrm>
            <a:off x="2212248" y="3080084"/>
            <a:ext cx="7413014" cy="54168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salah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satu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pendahuluan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Topik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dibahas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bab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Haji dan Nikah.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fi-FI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Lamaran berarti permintaan untuk menikah.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57E81A4C-6C3D-7DCD-B24A-C634410E051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732AABE1-A4C0-24D1-2D9F-8512FE884EFD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EF6FEADB-523C-A939-8F7E-4AAD86D4E930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5ED9AEF1-64C0-0A5E-4309-5A9744B5AEA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9EC3B325-8B2A-0CE7-763D-534C82C0B1A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EE90CC83-8527-9528-DD64-EF7BEE29140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B901D68-7C3E-5477-E565-42BF0A850BD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1994B28D-091B-3B06-6F0F-5B4D55A4962C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5" name="Google Shape;93;p22">
            <a:extLst>
              <a:ext uri="{FF2B5EF4-FFF2-40B4-BE49-F238E27FC236}">
                <a16:creationId xmlns:a16="http://schemas.microsoft.com/office/drawing/2014/main" id="{7109EABA-533D-57BD-1993-BAB68D6C2BA3}"/>
              </a:ext>
            </a:extLst>
          </p:cNvPr>
          <p:cNvSpPr txBox="1"/>
          <p:nvPr/>
        </p:nvSpPr>
        <p:spPr>
          <a:xfrm>
            <a:off x="3898233" y="1257029"/>
            <a:ext cx="4090736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Pengantar</a:t>
            </a:r>
            <a:endParaRPr sz="4000" b="1" i="0" u="none" strike="noStrike" cap="none" dirty="0">
              <a:solidFill>
                <a:schemeClr val="bg2"/>
              </a:solidFill>
              <a:latin typeface="Questrial" pitchFamily="2" charset="0"/>
              <a:ea typeface="Questrial" pitchFamily="2" charset="0"/>
              <a:cs typeface="Questrial" pitchFamily="2" charset="0"/>
              <a:sym typeface="Quest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284CD-651F-4914-3A21-63B336ABA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211" y="1515979"/>
            <a:ext cx="7940841" cy="77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6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8FD5352-22AB-FF6C-F843-985D94E5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E7433207-FA79-8D57-385D-AFA65B3EAB0A}"/>
              </a:ext>
            </a:extLst>
          </p:cNvPr>
          <p:cNvSpPr txBox="1"/>
          <p:nvPr/>
        </p:nvSpPr>
        <p:spPr>
          <a:xfrm>
            <a:off x="2189747" y="3850104"/>
            <a:ext cx="6737685" cy="43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6000"/>
            </a:pP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lvl="0">
              <a:buSzPts val="6000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seorang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bagi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pelamar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menikahinya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mustahab.</a:t>
            </a:r>
          </a:p>
          <a:p>
            <a:pPr marL="571500" lvl="0" indent="-571500" algn="just">
              <a:buSzPts val="6000"/>
              <a:buFont typeface="Wingdings" panose="05000000000000000000" pitchFamily="2" charset="2"/>
              <a:buChar char="Ø"/>
            </a:pP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A0748FB2-4083-F9E0-04CA-517AC5E82625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F2471C93-BB7C-C8C5-E76F-671BD0F00ADA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3CF83CA1-8B40-ABE3-166B-FA557F7BFE89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0627E6A5-E10B-CC17-503C-9C4C75EAAD8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6665E071-8A69-53FB-E03D-9F3216ADCA21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AE045A1D-44F7-56D3-FA22-9732E7122940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C7EB3A03-0D3A-0B35-78B5-5CD0E82FB31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A556CCDA-E334-1C11-05A6-0953F358C36F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B573A72F-9AC6-88A0-F9B7-857D47417460}"/>
              </a:ext>
            </a:extLst>
          </p:cNvPr>
          <p:cNvSpPr txBox="1"/>
          <p:nvPr/>
        </p:nvSpPr>
        <p:spPr>
          <a:xfrm>
            <a:off x="3657600" y="409074"/>
            <a:ext cx="13812254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Hukum-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hukum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5932D-77E7-66EC-9B9C-CC667A3FC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177" y="2526632"/>
            <a:ext cx="8018044" cy="65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7C533201-310A-51CE-E0AF-115E71118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4D78B14B-B7A7-88FD-6FB4-4EFCF913A640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69DCFC3E-42DB-A46A-DD97-E9D53E87F030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9AD20CAE-6CF0-08DF-A3AA-FC03F5E14099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0C829BEE-CBE0-52E0-F6DF-7222C754BA9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72765AD8-91A3-5B5B-1CD1-4A8FCD0DA329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61DA7BB-1035-2C73-0D0F-5810E20035D6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D9875B3-686B-6B01-1C58-C7ED1ACBCEB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DADB50B9-FA0B-DC60-4DB4-843D6F517CB8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288E8D56-0950-3B85-FAA3-F3321685BEFB}"/>
              </a:ext>
            </a:extLst>
          </p:cNvPr>
          <p:cNvSpPr txBox="1"/>
          <p:nvPr/>
        </p:nvSpPr>
        <p:spPr>
          <a:xfrm>
            <a:off x="3657600" y="409074"/>
            <a:ext cx="13812254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Hukum-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hukum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tentang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950EEE-A7EE-CA0B-63B6-1B910D96F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29223"/>
              </p:ext>
            </p:extLst>
          </p:nvPr>
        </p:nvGraphicFramePr>
        <p:xfrm>
          <a:off x="1876925" y="1284732"/>
          <a:ext cx="16242633" cy="8229600"/>
        </p:xfrm>
        <a:graphic>
          <a:graphicData uri="http://schemas.openxmlformats.org/drawingml/2006/table">
            <a:tbl>
              <a:tblPr/>
              <a:tblGrid>
                <a:gridCol w="5279697">
                  <a:extLst>
                    <a:ext uri="{9D8B030D-6E8A-4147-A177-3AD203B41FA5}">
                      <a16:colId xmlns:a16="http://schemas.microsoft.com/office/drawing/2014/main" val="614998515"/>
                    </a:ext>
                  </a:extLst>
                </a:gridCol>
                <a:gridCol w="5481468">
                  <a:extLst>
                    <a:ext uri="{9D8B030D-6E8A-4147-A177-3AD203B41FA5}">
                      <a16:colId xmlns:a16="http://schemas.microsoft.com/office/drawing/2014/main" val="687290264"/>
                    </a:ext>
                  </a:extLst>
                </a:gridCol>
                <a:gridCol w="5481468">
                  <a:extLst>
                    <a:ext uri="{9D8B030D-6E8A-4147-A177-3AD203B41FA5}">
                      <a16:colId xmlns:a16="http://schemas.microsoft.com/office/drawing/2014/main" val="3991782030"/>
                    </a:ext>
                  </a:extLst>
                </a:gridCol>
              </a:tblGrid>
              <a:tr h="615316">
                <a:tc>
                  <a:txBody>
                    <a:bodyPr/>
                    <a:lstStyle/>
                    <a:p>
                      <a:r>
                        <a:rPr lang="en-ID" sz="3600" b="0" dirty="0" err="1"/>
                        <a:t>Kondisi</a:t>
                      </a:r>
                      <a:r>
                        <a:rPr lang="en-ID" sz="3600" b="0" dirty="0"/>
                        <a:t> Perempuan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/>
                        <a:t>Hukum Melamar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 err="1"/>
                        <a:t>Keterangan</a:t>
                      </a:r>
                      <a:endParaRPr lang="en-ID" sz="3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574653"/>
                  </a:ext>
                </a:extLst>
              </a:tr>
              <a:tr h="1046035">
                <a:tc>
                  <a:txBody>
                    <a:bodyPr/>
                    <a:lstStyle/>
                    <a:p>
                      <a:r>
                        <a:rPr lang="en-ID" sz="3600" b="0" dirty="0"/>
                        <a:t>Masih </a:t>
                      </a:r>
                      <a:r>
                        <a:rPr lang="en-ID" sz="3600" b="0" dirty="0" err="1"/>
                        <a:t>bersuami</a:t>
                      </a:r>
                      <a:endParaRPr lang="en-ID" sz="3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/>
                        <a:t>Haram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/>
                        <a:t>Tidak </a:t>
                      </a:r>
                      <a:r>
                        <a:rPr lang="en-ID" sz="3600" b="0" dirty="0" err="1"/>
                        <a:t>boleh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melamar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istri</a:t>
                      </a:r>
                      <a:r>
                        <a:rPr lang="en-ID" sz="3600" b="0" dirty="0"/>
                        <a:t> orang lain.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262162"/>
                  </a:ext>
                </a:extLst>
              </a:tr>
              <a:tr h="1046035">
                <a:tc>
                  <a:txBody>
                    <a:bodyPr/>
                    <a:lstStyle/>
                    <a:p>
                      <a:r>
                        <a:rPr lang="en-ID" sz="3600" b="0" dirty="0"/>
                        <a:t>Dalam masa iddah talak </a:t>
                      </a:r>
                      <a:r>
                        <a:rPr lang="en-ID" sz="3600" b="0" dirty="0" err="1"/>
                        <a:t>raj’i</a:t>
                      </a:r>
                      <a:endParaRPr lang="en-ID" sz="3600" b="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/>
                        <a:t>Haram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/>
                        <a:t>Masih </a:t>
                      </a:r>
                      <a:r>
                        <a:rPr lang="en-ID" sz="3600" b="0" dirty="0" err="1"/>
                        <a:t>dianggap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istri</a:t>
                      </a:r>
                      <a:r>
                        <a:rPr lang="en-ID" sz="3600" b="0" dirty="0"/>
                        <a:t>, </a:t>
                      </a:r>
                      <a:r>
                        <a:rPr lang="en-ID" sz="3600" b="0" dirty="0" err="1"/>
                        <a:t>bisa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dirujuk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suami</a:t>
                      </a:r>
                      <a:r>
                        <a:rPr lang="en-ID" sz="3600" b="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379490"/>
                  </a:ext>
                </a:extLst>
              </a:tr>
              <a:tr h="1046035">
                <a:tc>
                  <a:txBody>
                    <a:bodyPr/>
                    <a:lstStyle/>
                    <a:p>
                      <a:endParaRPr lang="en-ID" sz="3600" b="0" dirty="0"/>
                    </a:p>
                    <a:p>
                      <a:r>
                        <a:rPr lang="en-ID" sz="3600" b="0" dirty="0" err="1"/>
                        <a:t>Dalam</a:t>
                      </a:r>
                      <a:r>
                        <a:rPr lang="en-ID" sz="3600" b="0" dirty="0"/>
                        <a:t> masa iddah talak </a:t>
                      </a:r>
                      <a:r>
                        <a:rPr lang="en-ID" sz="3600" b="0" dirty="0" err="1"/>
                        <a:t>bain</a:t>
                      </a:r>
                      <a:r>
                        <a:rPr lang="en-ID" sz="3600" b="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 err="1"/>
                        <a:t>Sindiran</a:t>
                      </a:r>
                      <a:r>
                        <a:rPr lang="en-ID" sz="3600" b="0" dirty="0"/>
                        <a:t>: </a:t>
                      </a:r>
                      <a:r>
                        <a:rPr lang="en-ID" sz="3600" b="0" dirty="0" err="1"/>
                        <a:t>Boleh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Terang-terangan</a:t>
                      </a:r>
                      <a:r>
                        <a:rPr lang="en-ID" sz="3600" b="0" dirty="0"/>
                        <a:t>: Haram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 err="1"/>
                        <a:t>Kecuali</a:t>
                      </a:r>
                      <a:r>
                        <a:rPr lang="en-ID" sz="3600" b="0" dirty="0"/>
                        <a:t> oleh </a:t>
                      </a:r>
                      <a:r>
                        <a:rPr lang="en-ID" sz="3600" b="0" dirty="0" err="1"/>
                        <a:t>mantan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suami</a:t>
                      </a:r>
                      <a:r>
                        <a:rPr lang="en-ID" sz="3600" b="0" dirty="0"/>
                        <a:t>, </a:t>
                      </a:r>
                      <a:r>
                        <a:rPr lang="en-ID" sz="3600" b="0" dirty="0" err="1"/>
                        <a:t>jika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belum</a:t>
                      </a:r>
                      <a:r>
                        <a:rPr lang="en-ID" sz="3600" b="0" dirty="0"/>
                        <a:t> talak </a:t>
                      </a:r>
                      <a:r>
                        <a:rPr lang="en-ID" sz="3600" b="0" dirty="0" err="1"/>
                        <a:t>tiga</a:t>
                      </a:r>
                      <a:r>
                        <a:rPr lang="en-ID" sz="3600" b="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521535"/>
                  </a:ext>
                </a:extLst>
              </a:tr>
              <a:tr h="1046035">
                <a:tc>
                  <a:txBody>
                    <a:bodyPr/>
                    <a:lstStyle/>
                    <a:p>
                      <a:r>
                        <a:rPr lang="sv-SE" sz="3600" b="0" dirty="0"/>
                        <a:t>Dalam masa iddah karena wafat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/>
                        <a:t>Sindiran: Boleh Terang-terangan: Haram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/>
                        <a:t>Harus </a:t>
                      </a:r>
                      <a:r>
                        <a:rPr lang="en-ID" sz="3600" b="0" dirty="0" err="1"/>
                        <a:t>tunggu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selesai</a:t>
                      </a:r>
                      <a:r>
                        <a:rPr lang="en-ID" sz="3600" b="0" dirty="0"/>
                        <a:t> iddah </a:t>
                      </a:r>
                      <a:r>
                        <a:rPr lang="en-ID" sz="3600" b="0" dirty="0" err="1"/>
                        <a:t>untuk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lamaran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jelas</a:t>
                      </a:r>
                      <a:r>
                        <a:rPr lang="en-ID" sz="3600" b="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89972"/>
                  </a:ext>
                </a:extLst>
              </a:tr>
              <a:tr h="1475486">
                <a:tc>
                  <a:txBody>
                    <a:bodyPr/>
                    <a:lstStyle/>
                    <a:p>
                      <a:r>
                        <a:rPr lang="en-ID" sz="3600" b="0" dirty="0" err="1"/>
                        <a:t>Setelah</a:t>
                      </a:r>
                      <a:r>
                        <a:rPr lang="en-ID" sz="3600" b="0" dirty="0"/>
                        <a:t> </a:t>
                      </a:r>
                      <a:r>
                        <a:rPr lang="en-ID" sz="3600" b="0" dirty="0" err="1"/>
                        <a:t>selesai</a:t>
                      </a:r>
                      <a:r>
                        <a:rPr lang="en-ID" sz="3600" b="0" dirty="0"/>
                        <a:t> iddah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b="0" dirty="0" err="1"/>
                        <a:t>Boleh</a:t>
                      </a:r>
                      <a:endParaRPr lang="en-ID" sz="3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3600" b="0" dirty="0"/>
                        <a:t>Boleh dilamar secara jelas oleh siapa pun.</a:t>
                      </a:r>
                    </a:p>
                    <a:p>
                      <a:endParaRPr lang="pt-BR" sz="3600" b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21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2DCCE346-9E83-A7B1-E237-0F1887715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CFB21D51-B02C-1F03-DB8E-2DD15263CA86}"/>
              </a:ext>
            </a:extLst>
          </p:cNvPr>
          <p:cNvSpPr txBox="1"/>
          <p:nvPr/>
        </p:nvSpPr>
        <p:spPr>
          <a:xfrm>
            <a:off x="1997241" y="1028700"/>
            <a:ext cx="15713243" cy="6771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Sebagian ulama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menyatakan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seorang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mukmin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mampu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menafkahi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melamar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menerima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lamarannya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wajib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jika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wali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(ayah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menolaknya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berdosa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(</a:t>
            </a:r>
            <a:r>
              <a:rPr lang="en-ID" sz="44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Jawahir al-Kalam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jil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30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109-110)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Sebagian fuqaha (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ahli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fikih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)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menganjurkan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membaca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khutbah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sebelum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pelamar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juga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sebelum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dijawab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oleh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wali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wanita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Dalam khutbah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cukup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pujian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Allah dan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salawat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Nabi Muhammad dan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keluarga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FC73D5CE-5F03-D764-F6F3-93493AC6B58D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A358B2A2-69ED-17C4-378A-9EB99A55F47C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21CD526E-1FA8-48A4-DC79-4C608C7EB5E1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0A63C1CB-0E85-A6B0-1D00-D22B5315468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DFF4B107-E405-29F4-5DA4-15AFC88939B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0FED5DCD-5DE6-3386-323C-1A3E9E857C07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FB098EC8-563F-8CA7-C1AE-83B3470C39F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395E67DF-5B5B-D1D2-EDCC-56DFDBA3496E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2D4DAF90-F203-208F-2AF7-6C1C457B745F}"/>
              </a:ext>
            </a:extLst>
          </p:cNvPr>
          <p:cNvSpPr txBox="1"/>
          <p:nvPr/>
        </p:nvSpPr>
        <p:spPr>
          <a:xfrm>
            <a:off x="4235115" y="105469"/>
            <a:ext cx="13475369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Apakah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Menjawab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Itu Wajib?</a:t>
            </a:r>
          </a:p>
        </p:txBody>
      </p:sp>
    </p:spTree>
    <p:extLst>
      <p:ext uri="{BB962C8B-B14F-4D97-AF65-F5344CB8AC3E}">
        <p14:creationId xmlns:p14="http://schemas.microsoft.com/office/powerpoint/2010/main" val="37991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A697C1F9-666A-2B5F-007E-177CD596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AB2C7AE6-5634-C605-D088-F57B7842A42E}"/>
              </a:ext>
            </a:extLst>
          </p:cNvPr>
          <p:cNvSpPr txBox="1"/>
          <p:nvPr/>
        </p:nvSpPr>
        <p:spPr>
          <a:xfrm>
            <a:off x="2189747" y="1973179"/>
            <a:ext cx="15328232" cy="7325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Disunahkan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menolak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seorang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pria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akhlak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agama,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amanah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kesucian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kecukupan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hidup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serta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memperhatikan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kemuliaan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keturunan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status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sosial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Imam Ali (as)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meriwayatkan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Nabi Muhammad (saw)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bahwa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bersabda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"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Apabila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seseorang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kalian dan kalian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ridha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akhlak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agamanya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nikahkanlah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dia."</a:t>
            </a:r>
          </a:p>
          <a:p>
            <a:pPr algn="just"/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   Imam Ali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bertanya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"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Wahai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Rasulullah,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meskipun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orang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tersebut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     	     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memiliki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keturunan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rendah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?"</a:t>
            </a:r>
          </a:p>
          <a:p>
            <a:pPr algn="just"/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	Nabi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menjawab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"Jika orang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agamanya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akhlaknya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kalian 	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sukai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melamar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nikahkanlah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dia. Jika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	fitnah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kerusakan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besar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bumi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.“ (</a:t>
            </a:r>
            <a:r>
              <a:rPr lang="en-ID" sz="36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Tahrir al-Wasilah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1,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480)</a:t>
            </a:r>
          </a:p>
          <a:p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CD2E96FA-6517-2478-3E2B-27310300E00C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BB7C3AE3-4DFB-AD4E-F1F1-975DDB4F5556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C4DDF03D-22A1-CD76-6CB7-F97D22963962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9C97ADDE-DF9E-130C-6581-EB51F4C36E0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517C9C60-3C6B-1BE3-9680-C4CB5EA47AE8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2DB90E81-77F3-ED01-A166-887217C3B522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DC2FDF65-6715-47C7-3253-17217805F0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68788843-5DE6-26C9-1503-47497F569F8A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E485B2CD-D50A-C769-EAD0-ED58CCAB4A7D}"/>
              </a:ext>
            </a:extLst>
          </p:cNvPr>
          <p:cNvSpPr txBox="1"/>
          <p:nvPr/>
        </p:nvSpPr>
        <p:spPr>
          <a:xfrm>
            <a:off x="4596063" y="805834"/>
            <a:ext cx="9938084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Pandangan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4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Fikih</a:t>
            </a:r>
            <a:r>
              <a:rPr lang="en-ID" sz="44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Imam Khomeini</a:t>
            </a:r>
          </a:p>
        </p:txBody>
      </p:sp>
    </p:spTree>
    <p:extLst>
      <p:ext uri="{BB962C8B-B14F-4D97-AF65-F5344CB8AC3E}">
        <p14:creationId xmlns:p14="http://schemas.microsoft.com/office/powerpoint/2010/main" val="315974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1E22861-D343-11E0-1AE9-F38D43EF3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5D6F077E-F6F2-F5FB-66AD-D17A593AFD37}"/>
              </a:ext>
            </a:extLst>
          </p:cNvPr>
          <p:cNvSpPr txBox="1"/>
          <p:nvPr/>
        </p:nvSpPr>
        <p:spPr>
          <a:xfrm>
            <a:off x="1949115" y="1876926"/>
            <a:ext cx="16146380" cy="83099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endParaRPr lang="en-ID" sz="36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Meskipun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memberikan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arahan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bimbingan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memilih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jalan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benar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juga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menjadi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perhatian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Rasulullah,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namun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tetap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meminta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persetujuan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putri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Sayidah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Zahra,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dimana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menunjukkan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penghormatan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tinggi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terhadap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pandangan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perasaan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putrinya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Nabi Muhammad saw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selalu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bermusyawarah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terlebih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dahulu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Sayidah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Fatimah as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setiap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tidak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menyatakan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pendapat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apa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pun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sebelum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meminta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pendapat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putrinya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terlebih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dahulu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Namun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saat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menyampaikan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Amirul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Mukminin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Ali as,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beliau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bersabda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: “Ali bin Abi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Thalib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adalah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seseorang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mengenal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kekerabatannya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keutamaannya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dan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keislamannya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Aku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telah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memohon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kepada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Allah agar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menjadikan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istri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dari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makhluk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terbaik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-Nya dan yang paling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dicintai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-Nya. Kini, Ali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datang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melamar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engkau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Apa </a:t>
            </a:r>
            <a:r>
              <a:rPr lang="en-ID" sz="36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pendapatmu</a:t>
            </a:r>
            <a:r>
              <a:rPr lang="en-ID" sz="3600" dirty="0">
                <a:latin typeface="Questrial" pitchFamily="2" charset="0"/>
                <a:ea typeface="Questrial" pitchFamily="2" charset="0"/>
                <a:cs typeface="Questrial" pitchFamily="2" charset="0"/>
              </a:rPr>
              <a:t>?” [17]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71BAB784-8328-CF4A-A083-1F297D6108A2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CEE97C2F-08B5-2ABC-132C-F216614F7B1C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A494F149-70F8-B2A8-C372-FC7476E6E6AE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7058837D-0459-A46E-7141-CC5892544A8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A9B2B886-EE62-F74B-C3A2-E83A233AA07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BC1AEA36-9A92-449D-69AD-05F629F7C3C9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62E54E4B-A5C1-E3CF-6C62-C2265236CE5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938ED12E-51B6-5957-D683-E778797CBC9E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6148CB69-F762-A6DA-3C9B-36945B7BCC5F}"/>
              </a:ext>
            </a:extLst>
          </p:cNvPr>
          <p:cNvSpPr txBox="1"/>
          <p:nvPr/>
        </p:nvSpPr>
        <p:spPr>
          <a:xfrm>
            <a:off x="2466854" y="360947"/>
            <a:ext cx="15051125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Prinsip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Persetujuan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dan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Bimbingan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dalam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Pernikahan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menurut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Ajaran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Nabi Muhammad SAW</a:t>
            </a:r>
          </a:p>
        </p:txBody>
      </p:sp>
    </p:spTree>
    <p:extLst>
      <p:ext uri="{BB962C8B-B14F-4D97-AF65-F5344CB8AC3E}">
        <p14:creationId xmlns:p14="http://schemas.microsoft.com/office/powerpoint/2010/main" val="35016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6147BFDC-15B7-0900-2B3E-C20EDCAE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>
            <a:extLst>
              <a:ext uri="{FF2B5EF4-FFF2-40B4-BE49-F238E27FC236}">
                <a16:creationId xmlns:a16="http://schemas.microsoft.com/office/drawing/2014/main" id="{B5041D32-6382-DBD6-C424-CAB997C3CAF6}"/>
              </a:ext>
            </a:extLst>
          </p:cNvPr>
          <p:cNvSpPr txBox="1"/>
          <p:nvPr/>
        </p:nvSpPr>
        <p:spPr>
          <a:xfrm>
            <a:off x="2141621" y="2165684"/>
            <a:ext cx="15193790" cy="61555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dengan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niat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menikmati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meskipun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kenikmatan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alami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terjadi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Bertujuan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untuk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mengenal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perempuan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lebih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baik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sekedar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iseng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Ada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kemungkinan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lamaran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diterima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bukan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yakin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akan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ditolak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Sebaiknya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cukup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melihat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wajah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hingga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pergelangan</a:t>
            </a:r>
            <a:endParaRPr lang="en-ID" sz="40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Hanya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melihat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wanita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tertentu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yang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memang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ingin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dilamar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b</a:t>
            </a:r>
            <a:r>
              <a:rPr lang="fi-FI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ukan melihat semua wanita untuk memilih.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Jika pada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pandangan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pertama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belum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cukup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boleh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melihat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lagi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(</a:t>
            </a:r>
            <a:r>
              <a:rPr lang="en-ID" sz="4000" i="1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Tahril</a:t>
            </a:r>
            <a:r>
              <a:rPr lang="en-ID" sz="4000" i="1" dirty="0">
                <a:latin typeface="Questrial" pitchFamily="2" charset="0"/>
                <a:ea typeface="Questrial" pitchFamily="2" charset="0"/>
                <a:cs typeface="Questrial" pitchFamily="2" charset="0"/>
              </a:rPr>
              <a:t> al-Wasilah,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jil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2, </a:t>
            </a:r>
            <a:r>
              <a:rPr lang="en-ID" sz="4000" dirty="0" err="1">
                <a:latin typeface="Questrial" pitchFamily="2" charset="0"/>
                <a:ea typeface="Questrial" pitchFamily="2" charset="0"/>
                <a:cs typeface="Questrial" pitchFamily="2" charset="0"/>
              </a:rPr>
              <a:t>hal</a:t>
            </a:r>
            <a:r>
              <a:rPr lang="en-ID" sz="4000" dirty="0">
                <a:latin typeface="Questrial" pitchFamily="2" charset="0"/>
                <a:ea typeface="Questrial" pitchFamily="2" charset="0"/>
                <a:cs typeface="Questrial" pitchFamily="2" charset="0"/>
              </a:rPr>
              <a:t>. 318)</a:t>
            </a:r>
          </a:p>
        </p:txBody>
      </p:sp>
      <p:grpSp>
        <p:nvGrpSpPr>
          <p:cNvPr id="100" name="Google Shape;100;p23">
            <a:extLst>
              <a:ext uri="{FF2B5EF4-FFF2-40B4-BE49-F238E27FC236}">
                <a16:creationId xmlns:a16="http://schemas.microsoft.com/office/drawing/2014/main" id="{7881E10A-C063-7A10-8656-2E1678CBF37E}"/>
              </a:ext>
            </a:extLst>
          </p:cNvPr>
          <p:cNvGrpSpPr/>
          <p:nvPr/>
        </p:nvGrpSpPr>
        <p:grpSpPr>
          <a:xfrm>
            <a:off x="0" y="-144661"/>
            <a:ext cx="1677797" cy="10431661"/>
            <a:chOff x="0" y="-192881"/>
            <a:chExt cx="2237063" cy="13908881"/>
          </a:xfrm>
        </p:grpSpPr>
        <p:grpSp>
          <p:nvGrpSpPr>
            <p:cNvPr id="101" name="Google Shape;101;p23">
              <a:extLst>
                <a:ext uri="{FF2B5EF4-FFF2-40B4-BE49-F238E27FC236}">
                  <a16:creationId xmlns:a16="http://schemas.microsoft.com/office/drawing/2014/main" id="{A23DDF3A-9C48-B4E3-FE57-DDF19AD9CD8B}"/>
                </a:ext>
              </a:extLst>
            </p:cNvPr>
            <p:cNvGrpSpPr/>
            <p:nvPr/>
          </p:nvGrpSpPr>
          <p:grpSpPr>
            <a:xfrm>
              <a:off x="0" y="-192881"/>
              <a:ext cx="2237063" cy="13908881"/>
              <a:chOff x="0" y="-38100"/>
              <a:chExt cx="441889" cy="2747433"/>
            </a:xfrm>
          </p:grpSpPr>
          <p:sp>
            <p:nvSpPr>
              <p:cNvPr id="102" name="Google Shape;102;p23">
                <a:extLst>
                  <a:ext uri="{FF2B5EF4-FFF2-40B4-BE49-F238E27FC236}">
                    <a16:creationId xmlns:a16="http://schemas.microsoft.com/office/drawing/2014/main" id="{366D14AC-DA84-9015-5DBA-F2A553C6C0D7}"/>
                  </a:ext>
                </a:extLst>
              </p:cNvPr>
              <p:cNvSpPr/>
              <p:nvPr/>
            </p:nvSpPr>
            <p:spPr>
              <a:xfrm>
                <a:off x="0" y="0"/>
                <a:ext cx="441889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441889" h="2709333" extrusionOk="0">
                    <a:moveTo>
                      <a:pt x="0" y="0"/>
                    </a:moveTo>
                    <a:lnTo>
                      <a:pt x="441889" y="0"/>
                    </a:lnTo>
                    <a:lnTo>
                      <a:pt x="441889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122D6D"/>
              </a:solidFill>
              <a:ln>
                <a:noFill/>
              </a:ln>
            </p:spPr>
          </p:sp>
          <p:sp>
            <p:nvSpPr>
              <p:cNvPr id="103" name="Google Shape;103;p23">
                <a:extLst>
                  <a:ext uri="{FF2B5EF4-FFF2-40B4-BE49-F238E27FC236}">
                    <a16:creationId xmlns:a16="http://schemas.microsoft.com/office/drawing/2014/main" id="{3DCE50DB-006D-51DA-5F75-99C43E46AC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41889" cy="274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3">
              <a:extLst>
                <a:ext uri="{FF2B5EF4-FFF2-40B4-BE49-F238E27FC236}">
                  <a16:creationId xmlns:a16="http://schemas.microsoft.com/office/drawing/2014/main" id="{E06068F1-A185-78B0-0E15-183BD8B2CB44}"/>
                </a:ext>
              </a:extLst>
            </p:cNvPr>
            <p:cNvGrpSpPr/>
            <p:nvPr/>
          </p:nvGrpSpPr>
          <p:grpSpPr>
            <a:xfrm>
              <a:off x="0" y="1178719"/>
              <a:ext cx="953011" cy="11165681"/>
              <a:chOff x="0" y="-38100"/>
              <a:chExt cx="188249" cy="2205567"/>
            </a:xfrm>
          </p:grpSpPr>
          <p:sp>
            <p:nvSpPr>
              <p:cNvPr id="105" name="Google Shape;105;p23">
                <a:extLst>
                  <a:ext uri="{FF2B5EF4-FFF2-40B4-BE49-F238E27FC236}">
                    <a16:creationId xmlns:a16="http://schemas.microsoft.com/office/drawing/2014/main" id="{821A868B-5E7D-09DF-5783-7FEAA3DDB0B4}"/>
                  </a:ext>
                </a:extLst>
              </p:cNvPr>
              <p:cNvSpPr/>
              <p:nvPr/>
            </p:nvSpPr>
            <p:spPr>
              <a:xfrm>
                <a:off x="0" y="0"/>
                <a:ext cx="188249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188249" h="2167467" extrusionOk="0">
                    <a:moveTo>
                      <a:pt x="0" y="0"/>
                    </a:moveTo>
                    <a:lnTo>
                      <a:pt x="188249" y="0"/>
                    </a:lnTo>
                    <a:lnTo>
                      <a:pt x="188249" y="2167467"/>
                    </a:lnTo>
                    <a:lnTo>
                      <a:pt x="0" y="2167467"/>
                    </a:lnTo>
                    <a:close/>
                  </a:path>
                </a:pathLst>
              </a:custGeom>
              <a:solidFill>
                <a:srgbClr val="C4AD72"/>
              </a:solidFill>
              <a:ln>
                <a:noFill/>
              </a:ln>
            </p:spPr>
          </p:sp>
          <p:sp>
            <p:nvSpPr>
              <p:cNvPr id="106" name="Google Shape;106;p23">
                <a:extLst>
                  <a:ext uri="{FF2B5EF4-FFF2-40B4-BE49-F238E27FC236}">
                    <a16:creationId xmlns:a16="http://schemas.microsoft.com/office/drawing/2014/main" id="{1836988B-9A6F-28BF-3FF7-66CC42D8BF9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88249" cy="22055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943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" name="Google Shape;107;p23">
              <a:extLst>
                <a:ext uri="{FF2B5EF4-FFF2-40B4-BE49-F238E27FC236}">
                  <a16:creationId xmlns:a16="http://schemas.microsoft.com/office/drawing/2014/main" id="{3BD0355A-C2AD-AC31-6AEC-CC1B8760A3F3}"/>
                </a:ext>
              </a:extLst>
            </p:cNvPr>
            <p:cNvSpPr/>
            <p:nvPr/>
          </p:nvSpPr>
          <p:spPr>
            <a:xfrm>
              <a:off x="1118531" y="140625"/>
              <a:ext cx="1052078" cy="1572349"/>
            </a:xfrm>
            <a:custGeom>
              <a:avLst/>
              <a:gdLst/>
              <a:ahLst/>
              <a:cxnLst/>
              <a:rect l="l" t="t" r="r" b="b"/>
              <a:pathLst>
                <a:path w="1052078" h="1572349" extrusionOk="0">
                  <a:moveTo>
                    <a:pt x="0" y="0"/>
                  </a:moveTo>
                  <a:lnTo>
                    <a:pt x="1052078" y="0"/>
                  </a:lnTo>
                  <a:lnTo>
                    <a:pt x="1052078" y="1572349"/>
                  </a:lnTo>
                  <a:lnTo>
                    <a:pt x="0" y="1572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1957" r="-27485"/>
              </a:stretch>
            </a:blipFill>
            <a:ln>
              <a:noFill/>
            </a:ln>
          </p:spPr>
        </p:sp>
      </p:grpSp>
      <p:sp>
        <p:nvSpPr>
          <p:cNvPr id="2" name="Google Shape;93;p22">
            <a:extLst>
              <a:ext uri="{FF2B5EF4-FFF2-40B4-BE49-F238E27FC236}">
                <a16:creationId xmlns:a16="http://schemas.microsoft.com/office/drawing/2014/main" id="{62809581-4655-48E9-F904-513B129ADF5A}"/>
              </a:ext>
            </a:extLst>
          </p:cNvPr>
          <p:cNvSpPr txBox="1"/>
          <p:nvPr/>
        </p:nvSpPr>
        <p:spPr>
          <a:xfrm>
            <a:off x="2516695" y="805834"/>
            <a:ext cx="15193790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fi-FI" sz="4400">
                <a:latin typeface="Questrial" pitchFamily="2" charset="0"/>
                <a:ea typeface="Questrial" pitchFamily="2" charset="0"/>
                <a:cs typeface="Questrial" pitchFamily="2" charset="0"/>
              </a:rPr>
              <a:t>Syarat Melihat Perempuan oleh Pelamar</a:t>
            </a:r>
            <a:endParaRPr lang="en-ID" sz="4400" dirty="0">
              <a:latin typeface="Questrial" pitchFamily="2" charset="0"/>
              <a:ea typeface="Questrial" pitchFamily="2" charset="0"/>
              <a:cs typeface="Questri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9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923</Words>
  <Application>Microsoft Office PowerPoint</Application>
  <PresentationFormat>Custom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Arial</vt:lpstr>
      <vt:lpstr>Times New Roman</vt:lpstr>
      <vt:lpstr>Questrial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Siti Zinatun</dc:creator>
  <cp:lastModifiedBy>Siti Zinatun</cp:lastModifiedBy>
  <cp:revision>47</cp:revision>
  <dcterms:created xsi:type="dcterms:W3CDTF">2006-08-16T00:00:00Z</dcterms:created>
  <dcterms:modified xsi:type="dcterms:W3CDTF">2025-06-09T14:02:32Z</dcterms:modified>
</cp:coreProperties>
</file>