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>
        <p:scale>
          <a:sx n="50" d="100"/>
          <a:sy n="50" d="100"/>
        </p:scale>
        <p:origin x="1347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A02C-6B9D-6C3D-4E3A-7B8B6E8E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17668-9448-B987-41BC-C300DE36C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C0860-56CD-3080-A2AA-AD37795F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885D-90DF-2E6B-CBEA-58255C9F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5341-78F9-CA37-A9D8-E17ED8C5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639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F57F-422B-863F-F73F-4C023676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391FE-43CE-A8C4-00F3-3821814B3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77B6-4925-C303-D11E-29A6688C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DE37-D204-219B-0BD1-177A5C09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97598-2542-5DC2-3800-16650D8D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48A37-F376-8A92-12F8-434301C40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ACC9A-07B2-BEDC-48FE-F2196B7AF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36E72-8A91-20B7-386D-CB002097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0F9D4-D800-2D46-1B4C-4DE33145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2AF7-5FB8-D53C-D241-C275F98D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33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8E80-A3AA-A8B8-412A-15E67D69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F256-90CD-F6A1-0CBF-E6DC2978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C3D3-1834-B172-8577-0492D8DF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60307-D280-1297-9DAA-E5F1D329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D6CFA-BED7-73D6-00E5-41FE47BB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8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D0B9-394C-29BE-6BFB-6EDEC83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AECD0-1DCD-5F4E-528B-74885ADB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211D-9ADA-5E61-8C0B-8724B50E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7BDE-4FD8-C5E8-CC27-592DE24B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203F-B30C-E2F6-D915-FA1719FC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116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F7DA-EF8F-2DB6-4713-A72DBB39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C5F1-1B17-7044-E7A9-20341879F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A4B1D-5454-5B09-84AC-7225081E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4BF3F-A536-43CE-7C5F-263012C7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7AA13-358D-B2BC-7B7E-6D922E89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5CF60-2E9D-905D-EAEA-72CDA3BB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694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FB33-6678-ED4D-40CE-9539711D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6C4CB-2F61-F13F-9C60-505D8851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544D7-2986-9F32-3F1F-B2AE2F026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B0EEB-1F9F-29C4-553D-7C2C61186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F6E0C-7B9E-D360-9B2F-63899E212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65A4C-0E1E-6679-6FF8-7CC9096C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B36DF-E3CD-0355-86F7-B3AB6A63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0B5F4-ECD1-12AC-4EBD-1B4E0E91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91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1837-5856-A946-9AE2-35925758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474E5-3A8D-3260-5205-59C7AEBE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25E9A-B08F-0586-14CA-7A5A054E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03BDC-9B1A-BFDC-8F0C-074E60A3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70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34A01-39D8-EDAE-A172-2949DB0C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E07D9-91F5-2BA9-4111-ECB5A027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D00AA-1D50-14B1-F1A2-CF27C1AE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03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D226-4812-CFB1-C054-9FA0139D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8171B-F47B-025C-40FF-2B776C81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C4777-A2F0-54E6-E29C-C9BF5ECC6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9801-D578-B6C7-60E8-9FACDBF0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246E-9623-4612-6DEE-A9C00221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C329-7D3B-4FD6-68E7-2B7372D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03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5C2F-0034-B990-1BE9-16CA49B9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3853C-51F9-82D8-DE78-94B0F6981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5969C-2DED-EDBD-57BE-4B19BF461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2B962-1F12-97FC-8F75-1F53BBCF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6787B-D816-30FD-36D2-BF525EA5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069C6-BAA7-506A-2BE8-88962EBF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91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11B84-7E36-EEF7-9208-62DBA577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083F7-0121-C614-4DF8-05FE616A1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109E-A479-6AF9-6146-AE7C9C0A8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4D1A-C2CA-4BA3-9AA5-77143B02E3A6}" type="datetimeFigureOut">
              <a:rPr lang="id-ID" smtClean="0"/>
              <a:t>11/11/2025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A162-3AE4-B2BF-C111-FECE5A082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8BD5E-1F9E-6C1F-3589-70EF16B05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0744-C46A-4C54-884B-B92BFBFA3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932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1E66-4E40-4991-D779-151CE85AD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EB0FD-18E3-EDE7-DDE8-CF472451E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5F3EE-3211-7970-DB84-4A1D80DBC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0A2C6-15C5-F871-FDF5-57FB91E13673}"/>
              </a:ext>
            </a:extLst>
          </p:cNvPr>
          <p:cNvSpPr txBox="1"/>
          <p:nvPr/>
        </p:nvSpPr>
        <p:spPr>
          <a:xfrm>
            <a:off x="1347062" y="3232835"/>
            <a:ext cx="6236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/>
              <a:t>Kitab Al-Washiyah (2)</a:t>
            </a:r>
          </a:p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89696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109785" y="2463404"/>
            <a:ext cx="10863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Dalil Tidak Perlunya Penerimaan</a:t>
            </a:r>
          </a:p>
          <a:p>
            <a:pPr algn="ctr"/>
            <a:endParaRPr lang="id-ID" b="1" dirty="0"/>
          </a:p>
          <a:p>
            <a:pPr algn="l">
              <a:defRPr sz="2000"/>
            </a:pPr>
            <a:r>
              <a:rPr lang="id-ID" dirty="0"/>
              <a:t>• Hadis Muhammad bin Qais: Imam Ali (as) memutuskan wasiat tetap sah meski penerima meninggal lebih dulu.</a:t>
            </a:r>
          </a:p>
          <a:p>
            <a:pPr algn="l">
              <a:defRPr sz="2000"/>
            </a:pPr>
            <a:r>
              <a:rPr lang="id-ID" dirty="0"/>
              <a:t>→ Wasiat sah tanpa perlu penerimaan.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249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098426" y="2383740"/>
            <a:ext cx="10863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Pandangan Akhir Fuqaha Besar</a:t>
            </a:r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Sayyid Yazdī: penerimaan tidak disyaratkan, tapi penolakan membatalkan.</a:t>
            </a:r>
          </a:p>
          <a:p>
            <a:pPr algn="l">
              <a:defRPr sz="2000"/>
            </a:pPr>
            <a:r>
              <a:rPr lang="id-ID" dirty="0"/>
              <a:t>• Tidak masalah kepemilikan otomatis — contoh: wakaf dan warisan.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769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433516" y="2505670"/>
            <a:ext cx="10863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‘Ahdiyyah Tidak Bergantung pada Penerimaan</a:t>
            </a:r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Wasiat ‘ahdiyyah adalah penugasan untuk melakukan tindakan setelah kematian pewasiat.</a:t>
            </a:r>
          </a:p>
          <a:p>
            <a:pPr algn="l">
              <a:defRPr sz="2000"/>
            </a:pPr>
            <a:r>
              <a:rPr lang="id-ID" dirty="0"/>
              <a:t>• Tidak memerlukan penerimaan (</a:t>
            </a:r>
            <a:r>
              <a:rPr lang="ar-SA" dirty="0"/>
              <a:t>قبول) </a:t>
            </a:r>
            <a:r>
              <a:rPr lang="id-ID" dirty="0"/>
              <a:t> dari pelaksana agar sah.</a:t>
            </a:r>
          </a:p>
          <a:p>
            <a:pPr algn="l">
              <a:defRPr sz="2000"/>
            </a:pPr>
            <a:r>
              <a:rPr lang="id-ID" dirty="0"/>
              <a:t>Contoh: Ayah menunjuk sahabatnya untuk mengurus pemakaman — sah meski belum diterima.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829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160900" y="2001838"/>
            <a:ext cx="108633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Hak Pelaksana Wasiat untuk Menolak (</a:t>
            </a:r>
            <a:r>
              <a:rPr lang="ar-SA" b="1" dirty="0"/>
              <a:t>الردّ)</a:t>
            </a:r>
            <a:endParaRPr lang="id-ID" b="1" dirty="0"/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Pelaksana boleh menolak tugas, tapi tidak membatalkan seluruh wasiat.</a:t>
            </a:r>
          </a:p>
          <a:p>
            <a:pPr algn="l">
              <a:defRPr sz="2000"/>
            </a:pPr>
            <a:r>
              <a:rPr lang="id-ID" dirty="0"/>
              <a:t>• Syarat penolakan sah:</a:t>
            </a:r>
          </a:p>
          <a:p>
            <a:pPr algn="l">
              <a:defRPr sz="2000"/>
            </a:pPr>
            <a:r>
              <a:rPr lang="id-ID" dirty="0"/>
              <a:t>  1. Dilakukan saat pewasiat masih hidup.</a:t>
            </a:r>
          </a:p>
          <a:p>
            <a:pPr algn="l">
              <a:defRPr sz="2000"/>
            </a:pPr>
            <a:r>
              <a:rPr lang="id-ID" dirty="0"/>
              <a:t>  2. Telah sampai kepada pewasiat (</a:t>
            </a:r>
            <a:r>
              <a:rPr lang="ar-SA" dirty="0"/>
              <a:t>بلغ الردّ).</a:t>
            </a:r>
          </a:p>
          <a:p>
            <a:pPr algn="l">
              <a:defRPr sz="2000"/>
            </a:pPr>
            <a:r>
              <a:rPr lang="ar-SA" dirty="0"/>
              <a:t>  3. </a:t>
            </a:r>
            <a:r>
              <a:rPr lang="id-ID" dirty="0"/>
              <a:t>Masih mungkin menunjuk orang lain (</a:t>
            </a:r>
            <a:r>
              <a:rPr lang="ar-SA" dirty="0"/>
              <a:t>امكان الايصاء).</a:t>
            </a:r>
          </a:p>
          <a:p>
            <a:pPr algn="l">
              <a:defRPr sz="2000"/>
            </a:pPr>
            <a:r>
              <a:rPr lang="ar-SA" dirty="0"/>
              <a:t>• </a:t>
            </a:r>
            <a:r>
              <a:rPr lang="id-ID" dirty="0"/>
              <a:t>Jika syarat tidak terpenuhi, wasiat tetap berlaku.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741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285849" y="2659558"/>
            <a:ext cx="10863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Kasus Kesulitan (</a:t>
            </a:r>
            <a:r>
              <a:rPr lang="ar-SA" b="1" dirty="0"/>
              <a:t>الحرج)</a:t>
            </a:r>
            <a:endParaRPr lang="id-ID" b="1" dirty="0"/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Jika pelaksanaan menimbulkan kesulitan berat (</a:t>
            </a:r>
            <a:r>
              <a:rPr lang="ar-SA" dirty="0"/>
              <a:t>حرج), </a:t>
            </a:r>
            <a:r>
              <a:rPr lang="id-ID" dirty="0"/>
              <a:t>boleh menolak.</a:t>
            </a:r>
          </a:p>
          <a:p>
            <a:pPr algn="l">
              <a:defRPr sz="2000"/>
            </a:pPr>
            <a:r>
              <a:rPr lang="id-ID" dirty="0"/>
              <a:t>• Berdasar kaidah: «</a:t>
            </a:r>
            <a:r>
              <a:rPr lang="ar-SA" dirty="0"/>
              <a:t>ما جعل عليكم في الدين من حرج» (</a:t>
            </a:r>
            <a:r>
              <a:rPr lang="id-ID" dirty="0"/>
              <a:t>QS. al-Hajj: 78).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30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200657" y="2659558"/>
            <a:ext cx="10863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Kasus Khusus: Anak terhadap Wasiat Ayah</a:t>
            </a:r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Jika ayah menunjuk anak dan memintanya langsung, anak wajib menerima.</a:t>
            </a:r>
          </a:p>
          <a:p>
            <a:pPr algn="l">
              <a:defRPr sz="2000"/>
            </a:pPr>
            <a:r>
              <a:rPr lang="id-ID" dirty="0"/>
              <a:t>• Berdasar hadis: Imam menjawab, ‘Tidak boleh ia menolak.’ (Wasā’il al-Shī‘ah 13:24:1).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892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388081" y="2586633"/>
            <a:ext cx="10863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Tamlīkiyyah Memerlukan Penerimaan</a:t>
            </a:r>
          </a:p>
          <a:p>
            <a:pPr algn="ctr"/>
            <a:endParaRPr lang="id-ID" b="1" dirty="0"/>
          </a:p>
          <a:p>
            <a:pPr algn="l">
              <a:defRPr sz="2000"/>
            </a:pPr>
            <a:r>
              <a:rPr lang="id-ID" dirty="0"/>
              <a:t>• Wasiat tamlīkiyyah memindahkan kepemilikan.</a:t>
            </a:r>
          </a:p>
          <a:p>
            <a:pPr algn="l">
              <a:defRPr sz="2000"/>
            </a:pPr>
            <a:r>
              <a:rPr lang="id-ID" dirty="0"/>
              <a:t>• Menurut jumhur fuqaha, harus ada penerimaan (</a:t>
            </a:r>
            <a:r>
              <a:rPr lang="ar-SA" dirty="0"/>
              <a:t>قبول).</a:t>
            </a:r>
          </a:p>
          <a:p>
            <a:pPr algn="l">
              <a:defRPr sz="2000"/>
            </a:pPr>
            <a:r>
              <a:rPr lang="ar-SA" dirty="0"/>
              <a:t>• </a:t>
            </a:r>
            <a:r>
              <a:rPr lang="id-ID" dirty="0"/>
              <a:t>Maka ia seperti akad dua pihak (</a:t>
            </a:r>
            <a:r>
              <a:rPr lang="ar-SA" dirty="0"/>
              <a:t>عقد), </a:t>
            </a:r>
            <a:r>
              <a:rPr lang="id-ID" dirty="0"/>
              <a:t>bukan tindakan sepihak (</a:t>
            </a:r>
            <a:r>
              <a:rPr lang="ar-SA" dirty="0"/>
              <a:t>إيقاع).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143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132503" y="2740521"/>
            <a:ext cx="10863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Dalil dan Argumen</a:t>
            </a:r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1. Asas kepemilikan: tak logis menjadi pemilik tanpa menerima.</a:t>
            </a:r>
          </a:p>
          <a:p>
            <a:pPr algn="l">
              <a:defRPr sz="2000"/>
            </a:pPr>
            <a:r>
              <a:rPr lang="id-ID" dirty="0"/>
              <a:t>2. Kaidah istishab: asal benda tetap milik pewasiat hingga diterima.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496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126823" y="2486520"/>
            <a:ext cx="10863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Bantahan terhadap Dalil</a:t>
            </a:r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Al-Qur’an menyebut keabsahan wasiat secara mutlak (QS. al-Baqarah: 181).</a:t>
            </a:r>
          </a:p>
          <a:p>
            <a:pPr algn="l">
              <a:defRPr sz="2000"/>
            </a:pPr>
            <a:r>
              <a:rPr lang="id-ID" dirty="0"/>
              <a:t>• Tidak dibedakan antara yang diterima atau tidak.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276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F72-946C-E820-A635-67E0B2057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07A0-2DB2-B34E-BC75-307B5DF42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3D6C8-6F6D-C6B4-5666-4A34C7AC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1BE5B-C95D-11B1-3703-4A3A4F0AD3E2}"/>
              </a:ext>
            </a:extLst>
          </p:cNvPr>
          <p:cNvSpPr txBox="1"/>
          <p:nvPr/>
        </p:nvSpPr>
        <p:spPr>
          <a:xfrm>
            <a:off x="1138182" y="2565484"/>
            <a:ext cx="10863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Klaim Ijma’</a:t>
            </a:r>
          </a:p>
          <a:p>
            <a:endParaRPr lang="id-ID" dirty="0"/>
          </a:p>
          <a:p>
            <a:pPr algn="l">
              <a:defRPr sz="2000"/>
            </a:pPr>
            <a:r>
              <a:rPr lang="id-ID" dirty="0"/>
              <a:t>• Sebagian ulama mengklaim ijma’ tentang syarat penerimaan.</a:t>
            </a:r>
          </a:p>
          <a:p>
            <a:pPr algn="l">
              <a:defRPr sz="2000"/>
            </a:pPr>
            <a:r>
              <a:rPr lang="id-ID" dirty="0"/>
              <a:t>• Namun ijma’ ini lemah (</a:t>
            </a:r>
            <a:r>
              <a:rPr lang="ar-SA" dirty="0"/>
              <a:t>محتمل المدرك) </a:t>
            </a:r>
            <a:r>
              <a:rPr lang="id-ID" dirty="0"/>
              <a:t>karena bersandar pada akal, bukan dalil syar‘i.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362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380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2</cp:revision>
  <dcterms:created xsi:type="dcterms:W3CDTF">2025-11-11T20:19:09Z</dcterms:created>
  <dcterms:modified xsi:type="dcterms:W3CDTF">2025-11-11T21:12:16Z</dcterms:modified>
</cp:coreProperties>
</file>