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7"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8288000" cy="10287000"/>
  <p:notesSz cx="6858000" cy="9144000"/>
  <p:embeddedFontLst>
    <p:embeddedFont>
      <p:font typeface="Questrial" panose="020F0502020204030204" pitchFamily="2" charset="0"/>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51">
          <p15:clr>
            <a:srgbClr val="A4A3A4"/>
          </p15:clr>
        </p15:guide>
        <p15:guide id="2" pos="29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9" d="100"/>
          <a:sy n="39" d="100"/>
        </p:scale>
        <p:origin x="940" y="56"/>
      </p:cViewPr>
      <p:guideLst>
        <p:guide orient="horz" pos="2151"/>
        <p:guide pos="29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0" name="Google Shape;70;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4" name="Google Shape;8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9baff09185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g39baff09185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a0720931b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0" name="Google Shape;110;g3a0720931b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39baff09185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3" name="Google Shape;123;g39baff09185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a0720931ba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6" name="Google Shape;136;g3a0720931ba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a0720931ba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9" name="Google Shape;149;g3a0720931ba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3a0720931ba_0_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2" name="Google Shape;162;g3a0720931b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3a0720931ba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6" name="Google Shape;176;g3a0720931ba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18" name="Google Shape;18;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4" name="Google Shape;24;p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5" name="Google Shape;25;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1" name="Google Shape;31;p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32" name="Google Shape;32;p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3" name="Google Shape;33;p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34" name="Google Shape;34;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45" name="Google Shape;45;p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46" name="Google Shape;46;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a:spLocks noGrp="1"/>
          </p:cNvSpPr>
          <p:nvPr>
            <p:ph type="pic" idx="2"/>
          </p:nvPr>
        </p:nvSpPr>
        <p:spPr>
          <a:xfrm>
            <a:off x="1792288" y="612775"/>
            <a:ext cx="5486400" cy="4114800"/>
          </a:xfrm>
          <a:prstGeom prst="rect">
            <a:avLst/>
          </a:prstGeom>
          <a:noFill/>
          <a:ln>
            <a:noFill/>
          </a:ln>
        </p:spPr>
      </p:sp>
      <p:sp>
        <p:nvSpPr>
          <p:cNvPr id="52" name="Google Shape;52;p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3" name="Google Shape;53;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59" name="Google Shape;59;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2"/>
        <p:cNvGrpSpPr/>
        <p:nvPr/>
      </p:nvGrpSpPr>
      <p:grpSpPr>
        <a:xfrm>
          <a:off x="0" y="0"/>
          <a:ext cx="0" cy="0"/>
          <a:chOff x="0" y="0"/>
          <a:chExt cx="0" cy="0"/>
        </a:xfrm>
      </p:grpSpPr>
      <p:sp>
        <p:nvSpPr>
          <p:cNvPr id="63" name="Google Shape;63;p1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5" name="Google Shape;65;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mouindonesia.id"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1"/>
          <p:cNvSpPr/>
          <p:nvPr/>
        </p:nvSpPr>
        <p:spPr>
          <a:xfrm>
            <a:off x="0" y="14797"/>
            <a:ext cx="18288000" cy="10287000"/>
          </a:xfrm>
          <a:custGeom>
            <a:avLst/>
            <a:gdLst/>
            <a:ahLst/>
            <a:cxnLst/>
            <a:rect l="l" t="t" r="r" b="b"/>
            <a:pathLst>
              <a:path w="18288000" h="10287000" extrusionOk="0">
                <a:moveTo>
                  <a:pt x="0" y="0"/>
                </a:moveTo>
                <a:lnTo>
                  <a:pt x="18288000" y="0"/>
                </a:lnTo>
                <a:lnTo>
                  <a:pt x="18288000" y="10287000"/>
                </a:lnTo>
                <a:lnTo>
                  <a:pt x="0" y="10287000"/>
                </a:lnTo>
                <a:lnTo>
                  <a:pt x="0" y="0"/>
                </a:lnTo>
                <a:close/>
              </a:path>
            </a:pathLst>
          </a:custGeom>
          <a:blipFill rotWithShape="1">
            <a:blip r:embed="rId3">
              <a:alphaModFix/>
            </a:blip>
            <a:stretch>
              <a:fillRect l="-26603" r="-4129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3" name="Google Shape;73;p11"/>
          <p:cNvSpPr/>
          <p:nvPr/>
        </p:nvSpPr>
        <p:spPr>
          <a:xfrm>
            <a:off x="10610019" y="0"/>
            <a:ext cx="8706681" cy="11512966"/>
          </a:xfrm>
          <a:custGeom>
            <a:avLst/>
            <a:gdLst/>
            <a:ahLst/>
            <a:cxnLst/>
            <a:rect l="l" t="t" r="r" b="b"/>
            <a:pathLst>
              <a:path w="8706681" h="11512966" extrusionOk="0">
                <a:moveTo>
                  <a:pt x="0" y="0"/>
                </a:moveTo>
                <a:lnTo>
                  <a:pt x="8706681" y="0"/>
                </a:lnTo>
                <a:lnTo>
                  <a:pt x="8706681" y="11512966"/>
                </a:lnTo>
                <a:lnTo>
                  <a:pt x="0" y="115129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4" name="Google Shape;74;p11"/>
          <p:cNvSpPr txBox="1"/>
          <p:nvPr/>
        </p:nvSpPr>
        <p:spPr>
          <a:xfrm>
            <a:off x="1028700" y="8977615"/>
            <a:ext cx="5099376" cy="280685"/>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2050"/>
              <a:buFont typeface="Arial"/>
              <a:buNone/>
            </a:pPr>
            <a:r>
              <a:rPr lang="en-US" sz="2050" b="0" i="0" u="sng" strike="noStrike" cap="none">
                <a:solidFill>
                  <a:srgbClr val="014196"/>
                </a:solidFill>
                <a:latin typeface="Arial"/>
                <a:ea typeface="Arial"/>
                <a:cs typeface="Arial"/>
                <a:sym typeface="Arial"/>
                <a:hlinkClick r:id="rId5">
                  <a:extLst>
                    <a:ext uri="{A12FA001-AC4F-418D-AE19-62706E023703}">
                      <ahyp:hlinkClr xmlns:ahyp="http://schemas.microsoft.com/office/drawing/2018/hyperlinkcolor" val="tx"/>
                    </a:ext>
                  </a:extLst>
                </a:hlinkClick>
              </a:rPr>
              <a:t>mouindonesia.id</a:t>
            </a:r>
            <a:endParaRPr/>
          </a:p>
        </p:txBody>
      </p:sp>
      <p:grpSp>
        <p:nvGrpSpPr>
          <p:cNvPr id="75" name="Google Shape;75;p11"/>
          <p:cNvGrpSpPr/>
          <p:nvPr/>
        </p:nvGrpSpPr>
        <p:grpSpPr>
          <a:xfrm>
            <a:off x="14397072" y="643490"/>
            <a:ext cx="3324640" cy="1439278"/>
            <a:chOff x="0" y="0"/>
            <a:chExt cx="4432854" cy="1919037"/>
          </a:xfrm>
        </p:grpSpPr>
        <p:sp>
          <p:nvSpPr>
            <p:cNvPr id="76" name="Google Shape;76;p11"/>
            <p:cNvSpPr/>
            <p:nvPr/>
          </p:nvSpPr>
          <p:spPr>
            <a:xfrm>
              <a:off x="0" y="0"/>
              <a:ext cx="1919037" cy="1919037"/>
            </a:xfrm>
            <a:custGeom>
              <a:avLst/>
              <a:gdLst/>
              <a:ahLst/>
              <a:cxnLst/>
              <a:rect l="l" t="t" r="r" b="b"/>
              <a:pathLst>
                <a:path w="1919037" h="1919037" extrusionOk="0">
                  <a:moveTo>
                    <a:pt x="0" y="0"/>
                  </a:moveTo>
                  <a:lnTo>
                    <a:pt x="1919037" y="0"/>
                  </a:lnTo>
                  <a:lnTo>
                    <a:pt x="1919037" y="1919037"/>
                  </a:lnTo>
                  <a:lnTo>
                    <a:pt x="0" y="1919037"/>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77" name="Google Shape;77;p11"/>
            <p:cNvSpPr txBox="1"/>
            <p:nvPr/>
          </p:nvSpPr>
          <p:spPr>
            <a:xfrm>
              <a:off x="1803364" y="304641"/>
              <a:ext cx="2629490" cy="1524000"/>
            </a:xfrm>
            <a:prstGeom prst="rect">
              <a:avLst/>
            </a:prstGeom>
            <a:noFill/>
            <a:ln>
              <a:noFill/>
            </a:ln>
          </p:spPr>
          <p:txBody>
            <a:bodyPr spcFirstLastPara="1" wrap="square" lIns="0" tIns="0" rIns="0" bIns="0" anchor="t" anchorCtr="0">
              <a:spAutoFit/>
            </a:bodyPr>
            <a:lstStyle/>
            <a:p>
              <a:pPr marL="0" marR="0" lvl="0" indent="0" algn="just" rtl="0">
                <a:lnSpc>
                  <a:spcPct val="100000"/>
                </a:lnSpc>
                <a:spcBef>
                  <a:spcPts val="0"/>
                </a:spcBef>
                <a:spcAft>
                  <a:spcPts val="0"/>
                </a:spcAft>
                <a:buClr>
                  <a:srgbClr val="000000"/>
                </a:buClr>
                <a:buSzPts val="2673"/>
                <a:buFont typeface="Arial"/>
                <a:buNone/>
              </a:pPr>
              <a:r>
                <a:rPr lang="en-US" sz="2673" b="0" i="0" u="none" strike="noStrike" cap="none">
                  <a:solidFill>
                    <a:srgbClr val="C4AD72"/>
                  </a:solidFill>
                  <a:latin typeface="Arial"/>
                  <a:ea typeface="Arial"/>
                  <a:cs typeface="Arial"/>
                  <a:sym typeface="Arial"/>
                </a:rPr>
                <a:t>Al Mustafa</a:t>
              </a:r>
              <a:endParaRPr/>
            </a:p>
            <a:p>
              <a:pPr marL="0" marR="0" lvl="0" indent="0" algn="just" rtl="0">
                <a:lnSpc>
                  <a:spcPct val="100000"/>
                </a:lnSpc>
                <a:spcBef>
                  <a:spcPts val="0"/>
                </a:spcBef>
                <a:spcAft>
                  <a:spcPts val="0"/>
                </a:spcAft>
                <a:buClr>
                  <a:srgbClr val="000000"/>
                </a:buClr>
                <a:buSzPts val="2673"/>
                <a:buFont typeface="Arial"/>
                <a:buNone/>
              </a:pPr>
              <a:r>
                <a:rPr lang="en-US" sz="2673" b="0" i="0" u="none" strike="noStrike" cap="none">
                  <a:solidFill>
                    <a:srgbClr val="C4AD72"/>
                  </a:solidFill>
                  <a:latin typeface="Arial"/>
                  <a:ea typeface="Arial"/>
                  <a:cs typeface="Arial"/>
                  <a:sym typeface="Arial"/>
                </a:rPr>
                <a:t>Open </a:t>
              </a:r>
              <a:endParaRPr/>
            </a:p>
            <a:p>
              <a:pPr marL="0" marR="0" lvl="0" indent="0" algn="just" rtl="0">
                <a:lnSpc>
                  <a:spcPct val="100000"/>
                </a:lnSpc>
                <a:spcBef>
                  <a:spcPts val="0"/>
                </a:spcBef>
                <a:spcAft>
                  <a:spcPts val="0"/>
                </a:spcAft>
                <a:buClr>
                  <a:srgbClr val="000000"/>
                </a:buClr>
                <a:buSzPts val="2673"/>
                <a:buFont typeface="Arial"/>
                <a:buNone/>
              </a:pPr>
              <a:r>
                <a:rPr lang="en-US" sz="2673" b="0" i="0" u="none" strike="noStrike" cap="none">
                  <a:solidFill>
                    <a:srgbClr val="C4AD72"/>
                  </a:solidFill>
                  <a:latin typeface="Arial"/>
                  <a:ea typeface="Arial"/>
                  <a:cs typeface="Arial"/>
                  <a:sym typeface="Arial"/>
                </a:rPr>
                <a:t>University</a:t>
              </a:r>
              <a:endParaRPr/>
            </a:p>
          </p:txBody>
        </p:sp>
      </p:grpSp>
      <p:sp>
        <p:nvSpPr>
          <p:cNvPr id="78" name="Google Shape;78;p11"/>
          <p:cNvSpPr txBox="1"/>
          <p:nvPr/>
        </p:nvSpPr>
        <p:spPr>
          <a:xfrm>
            <a:off x="739946" y="3910843"/>
            <a:ext cx="13347000" cy="1354500"/>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Clr>
                <a:srgbClr val="000000"/>
              </a:buClr>
              <a:buSzPts val="8800"/>
              <a:buFont typeface="Arial"/>
              <a:buNone/>
            </a:pPr>
            <a:r>
              <a:rPr lang="en-US" sz="8800" b="1">
                <a:solidFill>
                  <a:srgbClr val="122D6D"/>
                </a:solidFill>
                <a:latin typeface="Questrial"/>
                <a:ea typeface="Questrial"/>
                <a:cs typeface="Questrial"/>
                <a:sym typeface="Questrial"/>
              </a:rPr>
              <a:t>Kalam Jadid</a:t>
            </a:r>
            <a:endParaRPr sz="8800" b="0" i="0" u="none" strike="noStrike" cap="none">
              <a:solidFill>
                <a:srgbClr val="000000"/>
              </a:solidFill>
              <a:latin typeface="Arial"/>
              <a:ea typeface="Arial"/>
              <a:cs typeface="Arial"/>
              <a:sym typeface="Arial"/>
            </a:endParaRPr>
          </a:p>
        </p:txBody>
      </p:sp>
      <p:sp>
        <p:nvSpPr>
          <p:cNvPr id="79" name="Google Shape;79;p11"/>
          <p:cNvSpPr txBox="1"/>
          <p:nvPr/>
        </p:nvSpPr>
        <p:spPr>
          <a:xfrm>
            <a:off x="2900550" y="5742175"/>
            <a:ext cx="9892500" cy="9081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Clr>
                <a:srgbClr val="000000"/>
              </a:buClr>
              <a:buSzPts val="6600"/>
              <a:buFont typeface="Arial"/>
              <a:buNone/>
            </a:pPr>
            <a:r>
              <a:rPr lang="en-US" sz="5900" b="1">
                <a:solidFill>
                  <a:srgbClr val="122D6D"/>
                </a:solidFill>
                <a:latin typeface="Questrial"/>
                <a:ea typeface="Questrial"/>
                <a:cs typeface="Questrial"/>
                <a:sym typeface="Questrial"/>
              </a:rPr>
              <a:t>Muhammad Hazir Rahim</a:t>
            </a:r>
            <a:r>
              <a:rPr lang="en-US" sz="5900" b="1" i="0" u="none" strike="noStrike" cap="none">
                <a:solidFill>
                  <a:srgbClr val="122D6D"/>
                </a:solidFill>
                <a:latin typeface="Questrial"/>
                <a:ea typeface="Questrial"/>
                <a:cs typeface="Questrial"/>
                <a:sym typeface="Questrial"/>
              </a:rPr>
              <a:t>, M.A</a:t>
            </a:r>
            <a:endParaRPr sz="5900" b="0" i="0" u="none" strike="noStrike" cap="none">
              <a:solidFill>
                <a:srgbClr val="000000"/>
              </a:solidFill>
              <a:latin typeface="Arial"/>
              <a:ea typeface="Arial"/>
              <a:cs typeface="Arial"/>
              <a:sym typeface="Arial"/>
            </a:endParaRPr>
          </a:p>
        </p:txBody>
      </p:sp>
      <p:sp>
        <p:nvSpPr>
          <p:cNvPr id="80" name="Google Shape;80;p11"/>
          <p:cNvSpPr txBox="1"/>
          <p:nvPr/>
        </p:nvSpPr>
        <p:spPr>
          <a:xfrm>
            <a:off x="6592801" y="7067275"/>
            <a:ext cx="1641300" cy="8313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Clr>
                <a:srgbClr val="000000"/>
              </a:buClr>
              <a:buSzPts val="5400"/>
              <a:buFont typeface="Arial"/>
              <a:buNone/>
            </a:pPr>
            <a:r>
              <a:rPr lang="en-US" sz="5400" b="1" i="0" u="none" strike="noStrike" cap="none">
                <a:solidFill>
                  <a:srgbClr val="122D6D"/>
                </a:solidFill>
                <a:latin typeface="Questrial"/>
                <a:ea typeface="Questrial"/>
                <a:cs typeface="Questrial"/>
                <a:sym typeface="Questrial"/>
              </a:rPr>
              <a:t>202</a:t>
            </a:r>
            <a:r>
              <a:rPr lang="en-US" sz="5400" b="1">
                <a:solidFill>
                  <a:srgbClr val="122D6D"/>
                </a:solidFill>
                <a:latin typeface="Questrial"/>
                <a:ea typeface="Questrial"/>
                <a:cs typeface="Questrial"/>
                <a:sym typeface="Questrial"/>
              </a:rPr>
              <a:t>5</a:t>
            </a:r>
            <a:endParaRPr sz="5400" b="0" i="0" u="none" strike="noStrike" cap="none">
              <a:solidFill>
                <a:srgbClr val="000000"/>
              </a:solidFill>
              <a:latin typeface="Arial"/>
              <a:ea typeface="Arial"/>
              <a:cs typeface="Arial"/>
              <a:sym typeface="Arial"/>
            </a:endParaRPr>
          </a:p>
        </p:txBody>
      </p:sp>
      <p:pic>
        <p:nvPicPr>
          <p:cNvPr id="81" name="Google Shape;81;p11"/>
          <p:cNvPicPr preferRelativeResize="0"/>
          <p:nvPr/>
        </p:nvPicPr>
        <p:blipFill rotWithShape="1">
          <a:blip r:embed="rId7">
            <a:alphaModFix/>
          </a:blip>
          <a:srcRect/>
          <a:stretch/>
        </p:blipFill>
        <p:spPr>
          <a:xfrm>
            <a:off x="17462500" y="9461500"/>
            <a:ext cx="609600" cy="6096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1"/>
                                        </p:tgtEl>
                                        <p:attrNameLst>
                                          <p:attrName>style.visibility</p:attrName>
                                        </p:attrNameLst>
                                      </p:cBhvr>
                                      <p:to>
                                        <p:strVal val="visible"/>
                                      </p:to>
                                    </p:set>
                                    <p:animEffect transition="in" filter="fade">
                                      <p:cBhvr>
                                        <p:cTn id="7" dur="1"/>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grpSp>
        <p:nvGrpSpPr>
          <p:cNvPr id="86" name="Google Shape;86;p12"/>
          <p:cNvGrpSpPr/>
          <p:nvPr/>
        </p:nvGrpSpPr>
        <p:grpSpPr>
          <a:xfrm>
            <a:off x="0" y="-144661"/>
            <a:ext cx="1677797" cy="10431661"/>
            <a:chOff x="0" y="-192881"/>
            <a:chExt cx="2237063" cy="13908881"/>
          </a:xfrm>
        </p:grpSpPr>
        <p:grpSp>
          <p:nvGrpSpPr>
            <p:cNvPr id="87" name="Google Shape;87;p12"/>
            <p:cNvGrpSpPr/>
            <p:nvPr/>
          </p:nvGrpSpPr>
          <p:grpSpPr>
            <a:xfrm>
              <a:off x="0" y="-192881"/>
              <a:ext cx="2237063" cy="13908881"/>
              <a:chOff x="0" y="-38100"/>
              <a:chExt cx="441889" cy="2747433"/>
            </a:xfrm>
          </p:grpSpPr>
          <p:sp>
            <p:nvSpPr>
              <p:cNvPr id="88" name="Google Shape;88;p12"/>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89" name="Google Shape;89;p12"/>
              <p:cNvSpPr txBox="1"/>
              <p:nvPr/>
            </p:nvSpPr>
            <p:spPr>
              <a:xfrm>
                <a:off x="0" y="-38100"/>
                <a:ext cx="441889" cy="2747433"/>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0" name="Google Shape;90;p12"/>
            <p:cNvGrpSpPr/>
            <p:nvPr/>
          </p:nvGrpSpPr>
          <p:grpSpPr>
            <a:xfrm>
              <a:off x="0" y="1178719"/>
              <a:ext cx="953011" cy="11165681"/>
              <a:chOff x="0" y="-38100"/>
              <a:chExt cx="188249" cy="2205567"/>
            </a:xfrm>
          </p:grpSpPr>
          <p:sp>
            <p:nvSpPr>
              <p:cNvPr id="91" name="Google Shape;91;p12"/>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92" name="Google Shape;92;p12"/>
              <p:cNvSpPr txBox="1"/>
              <p:nvPr/>
            </p:nvSpPr>
            <p:spPr>
              <a:xfrm>
                <a:off x="0" y="-38100"/>
                <a:ext cx="188249" cy="2205567"/>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3" name="Google Shape;93;p12"/>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7" r="-27485"/>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94" name="Google Shape;94;p12"/>
          <p:cNvSpPr txBox="1"/>
          <p:nvPr/>
        </p:nvSpPr>
        <p:spPr>
          <a:xfrm>
            <a:off x="2394000" y="3760350"/>
            <a:ext cx="15894000" cy="2766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5600" b="1">
                <a:solidFill>
                  <a:schemeClr val="dk1"/>
                </a:solidFill>
                <a:latin typeface="Calibri"/>
                <a:ea typeface="Calibri"/>
                <a:cs typeface="Calibri"/>
                <a:sym typeface="Calibri"/>
              </a:rPr>
              <a:t>Hakikat Agama</a:t>
            </a:r>
            <a:endParaRPr sz="5600" b="1">
              <a:solidFill>
                <a:schemeClr val="dk1"/>
              </a:solidFill>
              <a:latin typeface="Calibri"/>
              <a:ea typeface="Calibri"/>
              <a:cs typeface="Calibri"/>
              <a:sym typeface="Calibri"/>
            </a:endParaRPr>
          </a:p>
          <a:p>
            <a:pPr marL="0" lvl="0" indent="0" algn="ctr" rtl="0">
              <a:spcBef>
                <a:spcPts val="0"/>
              </a:spcBef>
              <a:spcAft>
                <a:spcPts val="0"/>
              </a:spcAft>
              <a:buNone/>
            </a:pPr>
            <a:endParaRPr sz="5600" b="1">
              <a:solidFill>
                <a:schemeClr val="dk1"/>
              </a:solidFill>
              <a:latin typeface="Calibri"/>
              <a:ea typeface="Calibri"/>
              <a:cs typeface="Calibri"/>
              <a:sym typeface="Calibri"/>
            </a:endParaRPr>
          </a:p>
          <a:p>
            <a:pPr marL="0" lvl="0" indent="0" algn="ctr" rtl="0">
              <a:spcBef>
                <a:spcPts val="0"/>
              </a:spcBef>
              <a:spcAft>
                <a:spcPts val="0"/>
              </a:spcAft>
              <a:buNone/>
            </a:pPr>
            <a:r>
              <a:rPr lang="en-US" sz="5600" b="1">
                <a:solidFill>
                  <a:schemeClr val="dk1"/>
                </a:solidFill>
                <a:latin typeface="Calibri"/>
                <a:ea typeface="Calibri"/>
                <a:cs typeface="Calibri"/>
                <a:sym typeface="Calibri"/>
              </a:rPr>
              <a:t>Definisi, Asal-Usul dan Fungsi</a:t>
            </a:r>
            <a:endParaRPr sz="5600" b="1">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grpSp>
        <p:nvGrpSpPr>
          <p:cNvPr id="99" name="Google Shape;99;p13"/>
          <p:cNvGrpSpPr/>
          <p:nvPr/>
        </p:nvGrpSpPr>
        <p:grpSpPr>
          <a:xfrm>
            <a:off x="0" y="-144661"/>
            <a:ext cx="1677839" cy="10431660"/>
            <a:chOff x="0" y="-192881"/>
            <a:chExt cx="2237119" cy="13908880"/>
          </a:xfrm>
        </p:grpSpPr>
        <p:grpSp>
          <p:nvGrpSpPr>
            <p:cNvPr id="100" name="Google Shape;100;p13"/>
            <p:cNvGrpSpPr/>
            <p:nvPr/>
          </p:nvGrpSpPr>
          <p:grpSpPr>
            <a:xfrm>
              <a:off x="0" y="-192881"/>
              <a:ext cx="2237119" cy="13908880"/>
              <a:chOff x="0" y="-38100"/>
              <a:chExt cx="441900" cy="2747433"/>
            </a:xfrm>
          </p:grpSpPr>
          <p:sp>
            <p:nvSpPr>
              <p:cNvPr id="101" name="Google Shape;101;p13"/>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2" name="Google Shape;102;p13"/>
              <p:cNvSpPr txBox="1"/>
              <p:nvPr/>
            </p:nvSpPr>
            <p:spPr>
              <a:xfrm>
                <a:off x="0" y="-38100"/>
                <a:ext cx="441900" cy="27474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03" name="Google Shape;103;p13"/>
            <p:cNvGrpSpPr/>
            <p:nvPr/>
          </p:nvGrpSpPr>
          <p:grpSpPr>
            <a:xfrm>
              <a:off x="0" y="1178719"/>
              <a:ext cx="953011" cy="11165850"/>
              <a:chOff x="0" y="-38100"/>
              <a:chExt cx="188249" cy="2205600"/>
            </a:xfrm>
          </p:grpSpPr>
          <p:sp>
            <p:nvSpPr>
              <p:cNvPr id="104" name="Google Shape;104;p13"/>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05" name="Google Shape;105;p13"/>
              <p:cNvSpPr txBox="1"/>
              <p:nvPr/>
            </p:nvSpPr>
            <p:spPr>
              <a:xfrm>
                <a:off x="0" y="-38100"/>
                <a:ext cx="188100" cy="22056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6" name="Google Shape;106;p13"/>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8" r="-27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07" name="Google Shape;107;p13"/>
          <p:cNvSpPr txBox="1"/>
          <p:nvPr/>
        </p:nvSpPr>
        <p:spPr>
          <a:xfrm>
            <a:off x="2003600" y="496950"/>
            <a:ext cx="15894000" cy="929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100" b="1">
                <a:solidFill>
                  <a:schemeClr val="dk1"/>
                </a:solidFill>
                <a:latin typeface="Calibri"/>
                <a:ea typeface="Calibri"/>
                <a:cs typeface="Calibri"/>
                <a:sym typeface="Calibri"/>
              </a:rPr>
              <a:t>Definisi</a:t>
            </a:r>
            <a:endParaRPr sz="3800">
              <a:solidFill>
                <a:schemeClr val="dk1"/>
              </a:solidFill>
              <a:latin typeface="Calibri"/>
              <a:ea typeface="Calibri"/>
              <a:cs typeface="Calibri"/>
              <a:sym typeface="Calibri"/>
            </a:endParaRPr>
          </a:p>
          <a:p>
            <a:pPr marL="0" lvl="0" indent="0" algn="l" rtl="0">
              <a:spcBef>
                <a:spcPts val="0"/>
              </a:spcBef>
              <a:spcAft>
                <a:spcPts val="0"/>
              </a:spcAft>
              <a:buNone/>
            </a:pPr>
            <a:endParaRPr sz="3600">
              <a:solidFill>
                <a:schemeClr val="dk1"/>
              </a:solidFill>
              <a:latin typeface="Calibri"/>
              <a:ea typeface="Calibri"/>
              <a:cs typeface="Calibri"/>
              <a:sym typeface="Calibri"/>
            </a:endParaRPr>
          </a:p>
          <a:p>
            <a:pPr marL="0" lvl="0" indent="0" algn="l" rtl="0">
              <a:spcBef>
                <a:spcPts val="0"/>
              </a:spcBef>
              <a:spcAft>
                <a:spcPts val="0"/>
              </a:spcAft>
              <a:buNone/>
            </a:pPr>
            <a:r>
              <a:rPr lang="en-US" sz="3200">
                <a:solidFill>
                  <a:schemeClr val="dk1"/>
                </a:solidFill>
                <a:latin typeface="Calibri"/>
                <a:ea typeface="Calibri"/>
                <a:cs typeface="Calibri"/>
                <a:sym typeface="Calibri"/>
              </a:rPr>
              <a:t>Agama merupakan salah satu kata yang sering diucapkan, namun menyimpan ambiguitas yang kompleks. Dari segi cakupannya, terdapat tiga pandangan umum terkait deifinisi Agama:</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a:p>
            <a:pPr marL="0" lvl="0" indent="0" algn="l" rtl="0">
              <a:spcBef>
                <a:spcPts val="0"/>
              </a:spcBef>
              <a:spcAft>
                <a:spcPts val="0"/>
              </a:spcAft>
              <a:buNone/>
            </a:pPr>
            <a:r>
              <a:rPr lang="en-US" sz="3200">
                <a:solidFill>
                  <a:schemeClr val="dk1"/>
                </a:solidFill>
                <a:latin typeface="Calibri"/>
                <a:ea typeface="Calibri"/>
                <a:cs typeface="Calibri"/>
                <a:sym typeface="Calibri"/>
              </a:rPr>
              <a:t>1. Meliputi segala bentuk aliran, baik ilahiah maupun non-ilahiah: Agama adalah cara hidup, entah bersumber dari Nabi dan wahyu ataupun dari konvensi dan kesepakatan.</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a:p>
            <a:pPr marL="0" lvl="0" indent="0" algn="l" rtl="0">
              <a:spcBef>
                <a:spcPts val="0"/>
              </a:spcBef>
              <a:spcAft>
                <a:spcPts val="0"/>
              </a:spcAft>
              <a:buNone/>
            </a:pPr>
            <a:r>
              <a:rPr lang="en-US" sz="3200">
                <a:solidFill>
                  <a:schemeClr val="dk1"/>
                </a:solidFill>
                <a:latin typeface="Calibri"/>
                <a:ea typeface="Calibri"/>
                <a:cs typeface="Calibri"/>
                <a:sym typeface="Calibri"/>
              </a:rPr>
              <a:t>2. Hanya meliputi yang meyakini adanya </a:t>
            </a:r>
            <a:r>
              <a:rPr lang="en-US" sz="3200" i="1">
                <a:solidFill>
                  <a:schemeClr val="dk1"/>
                </a:solidFill>
                <a:latin typeface="Calibri"/>
                <a:ea typeface="Calibri"/>
                <a:cs typeface="Calibri"/>
                <a:sym typeface="Calibri"/>
              </a:rPr>
              <a:t>ultimate reality</a:t>
            </a:r>
            <a:r>
              <a:rPr lang="en-US" sz="3200">
                <a:solidFill>
                  <a:schemeClr val="dk1"/>
                </a:solidFill>
                <a:latin typeface="Calibri"/>
                <a:ea typeface="Calibri"/>
                <a:cs typeface="Calibri"/>
                <a:sym typeface="Calibri"/>
              </a:rPr>
              <a:t>: Agama adalah kumpulan keyakinan, perbuatan, dan pengalaman yang berporos pada realitas tertinggi, entah itu satu maupun banyak, personal maupun non-personal, ilahiah maupun non-ilahiah.</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a:p>
            <a:pPr marL="0" lvl="0" indent="0" algn="l" rtl="0">
              <a:spcBef>
                <a:spcPts val="0"/>
              </a:spcBef>
              <a:spcAft>
                <a:spcPts val="0"/>
              </a:spcAft>
              <a:buNone/>
            </a:pPr>
            <a:r>
              <a:rPr lang="en-US" sz="3200">
                <a:solidFill>
                  <a:schemeClr val="dk1"/>
                </a:solidFill>
                <a:latin typeface="Calibri"/>
                <a:ea typeface="Calibri"/>
                <a:cs typeface="Calibri"/>
                <a:sym typeface="Calibri"/>
              </a:rPr>
              <a:t>3. Hanya meliputi yang meyakini pencipta: Agama adalah keyakinan pada pencipta alam dan manusia, entah monoteistik ataupun politeistik. Maka, yang tidak meyakini adanya pencipta pun tidak bisa disebut Agama.</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a:p>
            <a:pPr marL="0" lvl="0" indent="0" algn="l" rtl="0">
              <a:spcBef>
                <a:spcPts val="0"/>
              </a:spcBef>
              <a:spcAft>
                <a:spcPts val="0"/>
              </a:spcAft>
              <a:buNone/>
            </a:pPr>
            <a:r>
              <a:rPr lang="en-US" sz="3200">
                <a:solidFill>
                  <a:schemeClr val="dk1"/>
                </a:solidFill>
                <a:latin typeface="Calibri"/>
                <a:ea typeface="Calibri"/>
                <a:cs typeface="Calibri"/>
                <a:sym typeface="Calibri"/>
              </a:rPr>
              <a:t>4. Hanya meliputi monoteistik: keyakinan terhadap ultimate reality dan politeisme tidak cukup menjadikan seseorang beragama</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2800">
              <a:solidFill>
                <a:schemeClr val="dk1"/>
              </a:solidFill>
              <a:latin typeface="Calibri"/>
              <a:ea typeface="Calibri"/>
              <a:cs typeface="Calibri"/>
              <a:sym typeface="Calibri"/>
            </a:endParaRPr>
          </a:p>
          <a:p>
            <a:pPr marL="0" lvl="0" indent="0" algn="l" rtl="0">
              <a:spcBef>
                <a:spcPts val="0"/>
              </a:spcBef>
              <a:spcAft>
                <a:spcPts val="0"/>
              </a:spcAft>
              <a:buNone/>
            </a:pPr>
            <a:endParaRPr sz="2800">
              <a:solidFill>
                <a:schemeClr val="dk1"/>
              </a:solidFill>
              <a:latin typeface="Calibri"/>
              <a:ea typeface="Calibri"/>
              <a:cs typeface="Calibri"/>
              <a:sym typeface="Calibri"/>
            </a:endParaRPr>
          </a:p>
          <a:p>
            <a:pPr marL="0" lvl="0" indent="0" algn="l" rtl="0">
              <a:spcBef>
                <a:spcPts val="0"/>
              </a:spcBef>
              <a:spcAft>
                <a:spcPts val="0"/>
              </a:spcAft>
              <a:buNone/>
            </a:pPr>
            <a:endParaRPr sz="2800">
              <a:solidFill>
                <a:schemeClr val="dk1"/>
              </a:solidFill>
              <a:latin typeface="Calibri"/>
              <a:ea typeface="Calibri"/>
              <a:cs typeface="Calibri"/>
              <a:sym typeface="Calibri"/>
            </a:endParaRPr>
          </a:p>
          <a:p>
            <a:pPr marL="0" lvl="0" indent="0" algn="l" rtl="0">
              <a:spcBef>
                <a:spcPts val="0"/>
              </a:spcBef>
              <a:spcAft>
                <a:spcPts val="0"/>
              </a:spcAft>
              <a:buNone/>
            </a:pPr>
            <a:endParaRPr sz="3600" b="1">
              <a:solidFill>
                <a:srgbClr val="FF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grpSp>
        <p:nvGrpSpPr>
          <p:cNvPr id="112" name="Google Shape;112;p14"/>
          <p:cNvGrpSpPr/>
          <p:nvPr/>
        </p:nvGrpSpPr>
        <p:grpSpPr>
          <a:xfrm>
            <a:off x="0" y="-144661"/>
            <a:ext cx="1677839" cy="10431660"/>
            <a:chOff x="0" y="-192881"/>
            <a:chExt cx="2237119" cy="13908880"/>
          </a:xfrm>
        </p:grpSpPr>
        <p:grpSp>
          <p:nvGrpSpPr>
            <p:cNvPr id="113" name="Google Shape;113;p14"/>
            <p:cNvGrpSpPr/>
            <p:nvPr/>
          </p:nvGrpSpPr>
          <p:grpSpPr>
            <a:xfrm>
              <a:off x="0" y="-192881"/>
              <a:ext cx="2237119" cy="13908880"/>
              <a:chOff x="0" y="-38100"/>
              <a:chExt cx="441900" cy="2747433"/>
            </a:xfrm>
          </p:grpSpPr>
          <p:sp>
            <p:nvSpPr>
              <p:cNvPr id="114" name="Google Shape;114;p14"/>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5" name="Google Shape;115;p14"/>
              <p:cNvSpPr txBox="1"/>
              <p:nvPr/>
            </p:nvSpPr>
            <p:spPr>
              <a:xfrm>
                <a:off x="0" y="-38100"/>
                <a:ext cx="441900" cy="27474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6" name="Google Shape;116;p14"/>
            <p:cNvGrpSpPr/>
            <p:nvPr/>
          </p:nvGrpSpPr>
          <p:grpSpPr>
            <a:xfrm>
              <a:off x="0" y="1178719"/>
              <a:ext cx="953011" cy="11165850"/>
              <a:chOff x="0" y="-38100"/>
              <a:chExt cx="188249" cy="2205600"/>
            </a:xfrm>
          </p:grpSpPr>
          <p:sp>
            <p:nvSpPr>
              <p:cNvPr id="117" name="Google Shape;117;p14"/>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18" name="Google Shape;118;p14"/>
              <p:cNvSpPr txBox="1"/>
              <p:nvPr/>
            </p:nvSpPr>
            <p:spPr>
              <a:xfrm>
                <a:off x="0" y="-38100"/>
                <a:ext cx="188100" cy="22056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19" name="Google Shape;119;p14"/>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8" r="-27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20" name="Google Shape;120;p14"/>
          <p:cNvSpPr txBox="1"/>
          <p:nvPr/>
        </p:nvSpPr>
        <p:spPr>
          <a:xfrm>
            <a:off x="2003600" y="496950"/>
            <a:ext cx="15894000" cy="929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300" b="1">
                <a:solidFill>
                  <a:schemeClr val="dk1"/>
                </a:solidFill>
                <a:latin typeface="Calibri"/>
                <a:ea typeface="Calibri"/>
                <a:cs typeface="Calibri"/>
                <a:sym typeface="Calibri"/>
              </a:rPr>
              <a:t>Tinjauan Definisi</a:t>
            </a:r>
            <a:endParaRPr sz="4000">
              <a:solidFill>
                <a:schemeClr val="dk1"/>
              </a:solidFill>
              <a:latin typeface="Calibri"/>
              <a:ea typeface="Calibri"/>
              <a:cs typeface="Calibri"/>
              <a:sym typeface="Calibri"/>
            </a:endParaRPr>
          </a:p>
          <a:p>
            <a:pPr marL="0" lvl="0" indent="0" algn="l" rtl="0">
              <a:spcBef>
                <a:spcPts val="0"/>
              </a:spcBef>
              <a:spcAft>
                <a:spcPts val="0"/>
              </a:spcAft>
              <a:buNone/>
            </a:pPr>
            <a:endParaRPr sz="3800">
              <a:solidFill>
                <a:schemeClr val="dk1"/>
              </a:solidFill>
              <a:latin typeface="Calibri"/>
              <a:ea typeface="Calibri"/>
              <a:cs typeface="Calibri"/>
              <a:sym typeface="Calibri"/>
            </a:endParaRPr>
          </a:p>
          <a:p>
            <a:pPr marL="0" lvl="0" indent="0" algn="l" rtl="0">
              <a:spcBef>
                <a:spcPts val="0"/>
              </a:spcBef>
              <a:spcAft>
                <a:spcPts val="0"/>
              </a:spcAft>
              <a:buNone/>
            </a:pPr>
            <a:r>
              <a:rPr lang="en-US" sz="3400">
                <a:solidFill>
                  <a:schemeClr val="dk1"/>
                </a:solidFill>
                <a:latin typeface="Calibri"/>
                <a:ea typeface="Calibri"/>
                <a:cs typeface="Calibri"/>
                <a:sym typeface="Calibri"/>
              </a:rPr>
              <a:t>Definisi dalam konteks fenomena kemanusiaan memiliki perbedaan yang signifikan dengan definisi dalam konteks fenomena alam. Sebab, entitas pada fenomena alam cenderung lebih stagnan ketimbang pada fenomena kemanusiaan.</a:t>
            </a:r>
            <a:endParaRPr sz="3400">
              <a:solidFill>
                <a:schemeClr val="dk1"/>
              </a:solidFill>
              <a:latin typeface="Calibri"/>
              <a:ea typeface="Calibri"/>
              <a:cs typeface="Calibri"/>
              <a:sym typeface="Calibri"/>
            </a:endParaRPr>
          </a:p>
          <a:p>
            <a:pPr marL="0" lvl="0" indent="0" algn="l" rtl="0">
              <a:spcBef>
                <a:spcPts val="0"/>
              </a:spcBef>
              <a:spcAft>
                <a:spcPts val="0"/>
              </a:spcAft>
              <a:buNone/>
            </a:pPr>
            <a:endParaRPr sz="3400">
              <a:solidFill>
                <a:schemeClr val="dk1"/>
              </a:solidFill>
              <a:latin typeface="Calibri"/>
              <a:ea typeface="Calibri"/>
              <a:cs typeface="Calibri"/>
              <a:sym typeface="Calibri"/>
            </a:endParaRPr>
          </a:p>
          <a:p>
            <a:pPr marL="0" lvl="0" indent="0" algn="l" rtl="0">
              <a:spcBef>
                <a:spcPts val="0"/>
              </a:spcBef>
              <a:spcAft>
                <a:spcPts val="0"/>
              </a:spcAft>
              <a:buNone/>
            </a:pPr>
            <a:r>
              <a:rPr lang="en-US" sz="3400">
                <a:solidFill>
                  <a:schemeClr val="dk1"/>
                </a:solidFill>
                <a:latin typeface="Calibri"/>
                <a:ea typeface="Calibri"/>
                <a:cs typeface="Calibri"/>
                <a:sym typeface="Calibri"/>
              </a:rPr>
              <a:t>Untuk itu, tidak sedikit pemikir yang beralih ke “dimensi”, karena merasa terlalu sulit untuk menemukan kesamaan definisi antara setiap Agama. Ada Agama yang menekankan kesalehan individu dan ada yang menekankan kesalehan sosial. Ada yang monoteistik dan ada yang politeistik. Ada yang meyakini </a:t>
            </a:r>
            <a:r>
              <a:rPr lang="en-US" sz="3400" i="1">
                <a:solidFill>
                  <a:schemeClr val="dk1"/>
                </a:solidFill>
                <a:latin typeface="Calibri"/>
                <a:ea typeface="Calibri"/>
                <a:cs typeface="Calibri"/>
                <a:sym typeface="Calibri"/>
              </a:rPr>
              <a:t>Ma‘ad </a:t>
            </a:r>
            <a:r>
              <a:rPr lang="en-US" sz="3400">
                <a:solidFill>
                  <a:schemeClr val="dk1"/>
                </a:solidFill>
                <a:latin typeface="Calibri"/>
                <a:ea typeface="Calibri"/>
                <a:cs typeface="Calibri"/>
                <a:sym typeface="Calibri"/>
              </a:rPr>
              <a:t>dan ada yang tidak. </a:t>
            </a:r>
            <a:endParaRPr sz="3400">
              <a:solidFill>
                <a:schemeClr val="dk1"/>
              </a:solidFill>
              <a:latin typeface="Calibri"/>
              <a:ea typeface="Calibri"/>
              <a:cs typeface="Calibri"/>
              <a:sym typeface="Calibri"/>
            </a:endParaRPr>
          </a:p>
          <a:p>
            <a:pPr marL="0" lvl="0" indent="0" algn="l" rtl="0">
              <a:spcBef>
                <a:spcPts val="0"/>
              </a:spcBef>
              <a:spcAft>
                <a:spcPts val="0"/>
              </a:spcAft>
              <a:buNone/>
            </a:pPr>
            <a:endParaRPr sz="3400">
              <a:solidFill>
                <a:schemeClr val="dk1"/>
              </a:solidFill>
              <a:latin typeface="Calibri"/>
              <a:ea typeface="Calibri"/>
              <a:cs typeface="Calibri"/>
              <a:sym typeface="Calibri"/>
            </a:endParaRPr>
          </a:p>
          <a:p>
            <a:pPr marL="0" lvl="0" indent="0" algn="l" rtl="0">
              <a:spcBef>
                <a:spcPts val="0"/>
              </a:spcBef>
              <a:spcAft>
                <a:spcPts val="0"/>
              </a:spcAft>
              <a:buNone/>
            </a:pPr>
            <a:r>
              <a:rPr lang="en-US" sz="3400">
                <a:solidFill>
                  <a:schemeClr val="dk1"/>
                </a:solidFill>
                <a:latin typeface="Calibri"/>
                <a:ea typeface="Calibri"/>
                <a:cs typeface="Calibri"/>
                <a:sym typeface="Calibri"/>
              </a:rPr>
              <a:t>Dalam kacamata kalam jadid, kerumitan problem definisi diselesaikan dengan membagi Agama menjadi عند الله dan عند الناس atau الدین الحق dan الدین المحقق. Agama yang hakiki adalah Agama yang meyakini </a:t>
            </a:r>
            <a:r>
              <a:rPr lang="en-US" sz="3400" i="1">
                <a:solidFill>
                  <a:schemeClr val="dk1"/>
                </a:solidFill>
                <a:latin typeface="Calibri"/>
                <a:ea typeface="Calibri"/>
                <a:cs typeface="Calibri"/>
                <a:sym typeface="Calibri"/>
              </a:rPr>
              <a:t>ushuluddin</a:t>
            </a:r>
            <a:r>
              <a:rPr lang="en-US" sz="3400">
                <a:solidFill>
                  <a:schemeClr val="dk1"/>
                </a:solidFill>
                <a:latin typeface="Calibri"/>
                <a:ea typeface="Calibri"/>
                <a:cs typeface="Calibri"/>
                <a:sym typeface="Calibri"/>
              </a:rPr>
              <a:t>: Tauhid, Nubuwwah, Ma‘ad.</a:t>
            </a:r>
            <a:endParaRPr sz="3400">
              <a:solidFill>
                <a:schemeClr val="dk1"/>
              </a:solidFill>
              <a:latin typeface="Calibri"/>
              <a:ea typeface="Calibri"/>
              <a:cs typeface="Calibri"/>
              <a:sym typeface="Calibri"/>
            </a:endParaRPr>
          </a:p>
          <a:p>
            <a:pPr marL="0" lvl="0" indent="0" algn="l" rtl="0">
              <a:spcBef>
                <a:spcPts val="0"/>
              </a:spcBef>
              <a:spcAft>
                <a:spcPts val="0"/>
              </a:spcAft>
              <a:buNone/>
            </a:pPr>
            <a:endParaRPr sz="3400">
              <a:solidFill>
                <a:schemeClr val="dk1"/>
              </a:solidFill>
              <a:latin typeface="Calibri"/>
              <a:ea typeface="Calibri"/>
              <a:cs typeface="Calibri"/>
              <a:sym typeface="Calibri"/>
            </a:endParaRPr>
          </a:p>
          <a:p>
            <a:pPr marL="0" lvl="0" indent="0" algn="l" rtl="0">
              <a:spcBef>
                <a:spcPts val="0"/>
              </a:spcBef>
              <a:spcAft>
                <a:spcPts val="0"/>
              </a:spcAft>
              <a:buNone/>
            </a:pPr>
            <a:r>
              <a:rPr lang="en-US" sz="3400">
                <a:solidFill>
                  <a:schemeClr val="dk1"/>
                </a:solidFill>
                <a:latin typeface="Calibri"/>
                <a:ea typeface="Calibri"/>
                <a:cs typeface="Calibri"/>
                <a:sym typeface="Calibri"/>
              </a:rPr>
              <a:t>Filsafat Agama melihat definisi tersebut terlalu sempit dan ekslusif, sehingga tetap meyakini bahwa selalu ada </a:t>
            </a:r>
            <a:r>
              <a:rPr lang="en-US" sz="3400" i="1">
                <a:solidFill>
                  <a:srgbClr val="FF0000"/>
                </a:solidFill>
                <a:latin typeface="Calibri"/>
                <a:ea typeface="Calibri"/>
                <a:cs typeface="Calibri"/>
                <a:sym typeface="Calibri"/>
              </a:rPr>
              <a:t>counterexamples</a:t>
            </a:r>
            <a:r>
              <a:rPr lang="en-US" sz="3400" i="1">
                <a:solidFill>
                  <a:schemeClr val="dk1"/>
                </a:solidFill>
                <a:latin typeface="Calibri"/>
                <a:ea typeface="Calibri"/>
                <a:cs typeface="Calibri"/>
                <a:sym typeface="Calibri"/>
              </a:rPr>
              <a:t> </a:t>
            </a:r>
            <a:r>
              <a:rPr lang="en-US" sz="3400">
                <a:solidFill>
                  <a:schemeClr val="dk1"/>
                </a:solidFill>
                <a:latin typeface="Calibri"/>
                <a:ea typeface="Calibri"/>
                <a:cs typeface="Calibri"/>
                <a:sym typeface="Calibri"/>
              </a:rPr>
              <a:t>untuk setiap definisi yang ada.</a:t>
            </a:r>
            <a:endParaRPr sz="3400">
              <a:solidFill>
                <a:schemeClr val="dk1"/>
              </a:solidFill>
              <a:latin typeface="Calibri"/>
              <a:ea typeface="Calibri"/>
              <a:cs typeface="Calibri"/>
              <a:sym typeface="Calibri"/>
            </a:endParaRPr>
          </a:p>
          <a:p>
            <a:pPr marL="0" lvl="0" indent="0" algn="l" rtl="0">
              <a:spcBef>
                <a:spcPts val="0"/>
              </a:spcBef>
              <a:spcAft>
                <a:spcPts val="0"/>
              </a:spcAft>
              <a:buNone/>
            </a:pPr>
            <a:endParaRPr sz="3000">
              <a:solidFill>
                <a:schemeClr val="dk1"/>
              </a:solidFill>
              <a:latin typeface="Calibri"/>
              <a:ea typeface="Calibri"/>
              <a:cs typeface="Calibri"/>
              <a:sym typeface="Calibri"/>
            </a:endParaRPr>
          </a:p>
          <a:p>
            <a:pPr marL="0" lvl="0" indent="0" algn="l" rtl="0">
              <a:spcBef>
                <a:spcPts val="0"/>
              </a:spcBef>
              <a:spcAft>
                <a:spcPts val="0"/>
              </a:spcAft>
              <a:buNone/>
            </a:pPr>
            <a:endParaRPr sz="3000">
              <a:solidFill>
                <a:schemeClr val="dk1"/>
              </a:solidFill>
              <a:latin typeface="Calibri"/>
              <a:ea typeface="Calibri"/>
              <a:cs typeface="Calibri"/>
              <a:sym typeface="Calibri"/>
            </a:endParaRPr>
          </a:p>
          <a:p>
            <a:pPr marL="0" lvl="0" indent="0" algn="l" rtl="0">
              <a:spcBef>
                <a:spcPts val="0"/>
              </a:spcBef>
              <a:spcAft>
                <a:spcPts val="0"/>
              </a:spcAft>
              <a:buNone/>
            </a:pPr>
            <a:endParaRPr sz="3000">
              <a:solidFill>
                <a:schemeClr val="dk1"/>
              </a:solidFill>
              <a:latin typeface="Calibri"/>
              <a:ea typeface="Calibri"/>
              <a:cs typeface="Calibri"/>
              <a:sym typeface="Calibri"/>
            </a:endParaRPr>
          </a:p>
          <a:p>
            <a:pPr marL="0" lvl="0" indent="0" algn="l" rtl="0">
              <a:spcBef>
                <a:spcPts val="0"/>
              </a:spcBef>
              <a:spcAft>
                <a:spcPts val="0"/>
              </a:spcAft>
              <a:buNone/>
            </a:pPr>
            <a:endParaRPr sz="3000">
              <a:solidFill>
                <a:schemeClr val="dk1"/>
              </a:solidFill>
              <a:latin typeface="Calibri"/>
              <a:ea typeface="Calibri"/>
              <a:cs typeface="Calibri"/>
              <a:sym typeface="Calibri"/>
            </a:endParaRPr>
          </a:p>
          <a:p>
            <a:pPr marL="0" lvl="0" indent="0" algn="l" rtl="0">
              <a:spcBef>
                <a:spcPts val="0"/>
              </a:spcBef>
              <a:spcAft>
                <a:spcPts val="0"/>
              </a:spcAft>
              <a:buNone/>
            </a:pPr>
            <a:endParaRPr sz="3800" b="1">
              <a:solidFill>
                <a:srgbClr val="FF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grpSp>
        <p:nvGrpSpPr>
          <p:cNvPr id="125" name="Google Shape;125;p15"/>
          <p:cNvGrpSpPr/>
          <p:nvPr/>
        </p:nvGrpSpPr>
        <p:grpSpPr>
          <a:xfrm>
            <a:off x="0" y="-144661"/>
            <a:ext cx="1677839" cy="10431660"/>
            <a:chOff x="0" y="-192881"/>
            <a:chExt cx="2237119" cy="13908880"/>
          </a:xfrm>
        </p:grpSpPr>
        <p:grpSp>
          <p:nvGrpSpPr>
            <p:cNvPr id="126" name="Google Shape;126;p15"/>
            <p:cNvGrpSpPr/>
            <p:nvPr/>
          </p:nvGrpSpPr>
          <p:grpSpPr>
            <a:xfrm>
              <a:off x="0" y="-192881"/>
              <a:ext cx="2237119" cy="13908880"/>
              <a:chOff x="0" y="-38100"/>
              <a:chExt cx="441900" cy="2747433"/>
            </a:xfrm>
          </p:grpSpPr>
          <p:sp>
            <p:nvSpPr>
              <p:cNvPr id="127" name="Google Shape;127;p15"/>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8" name="Google Shape;128;p15"/>
              <p:cNvSpPr txBox="1"/>
              <p:nvPr/>
            </p:nvSpPr>
            <p:spPr>
              <a:xfrm>
                <a:off x="0" y="-38100"/>
                <a:ext cx="441900" cy="27474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29" name="Google Shape;129;p15"/>
            <p:cNvGrpSpPr/>
            <p:nvPr/>
          </p:nvGrpSpPr>
          <p:grpSpPr>
            <a:xfrm>
              <a:off x="0" y="1178719"/>
              <a:ext cx="953011" cy="11165850"/>
              <a:chOff x="0" y="-38100"/>
              <a:chExt cx="188249" cy="2205600"/>
            </a:xfrm>
          </p:grpSpPr>
          <p:sp>
            <p:nvSpPr>
              <p:cNvPr id="130" name="Google Shape;130;p15"/>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31" name="Google Shape;131;p15"/>
              <p:cNvSpPr txBox="1"/>
              <p:nvPr/>
            </p:nvSpPr>
            <p:spPr>
              <a:xfrm>
                <a:off x="0" y="-38100"/>
                <a:ext cx="188100" cy="22056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32" name="Google Shape;132;p15"/>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8" r="-27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33" name="Google Shape;133;p15"/>
          <p:cNvSpPr txBox="1"/>
          <p:nvPr/>
        </p:nvSpPr>
        <p:spPr>
          <a:xfrm>
            <a:off x="2018525" y="269125"/>
            <a:ext cx="15894000" cy="9733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Salah seorang pakar studi agama, Ninian Smart, menawarkan 7 dimensi utama yang dapat menghimpun semua jenis Agama, sebagai berikut:</a:t>
            </a: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1. Dimensi doktrin: kepercayaan-kepercayan yang diterima -entah sederhana maupun kompleks- tentang Tuhan dan relasi-Nya dengan makhluk.</a:t>
            </a: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2. Dimensi mitologi: bentuk-bentuk penyampaian ajaran dalam ungkapan-ungkapan dan cerita-cerita simbolik.</a:t>
            </a: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3. Dimensi etika: memberi orientasi hidup dan prinsip-prinsip moral.</a:t>
            </a: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4. Dimensi ritual: mengatur tingkah laku individu maupun sosial yang menggambarkan penghambaan dan hubungan dengan Realitas Tertinggi.</a:t>
            </a: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5. Dimensi pengalaman: pengalaman religius yang dialami secara individual maupun kolektif dan membuat seseorang merasa menjadi </a:t>
            </a:r>
            <a:r>
              <a:rPr lang="en-US" sz="2800" i="1">
                <a:solidFill>
                  <a:schemeClr val="dk1"/>
                </a:solidFill>
                <a:latin typeface="Calibri"/>
                <a:ea typeface="Calibri"/>
                <a:cs typeface="Calibri"/>
                <a:sym typeface="Calibri"/>
              </a:rPr>
              <a:t>believer</a:t>
            </a:r>
            <a:r>
              <a:rPr lang="en-US" sz="2800">
                <a:solidFill>
                  <a:schemeClr val="dk1"/>
                </a:solidFill>
                <a:latin typeface="Calibri"/>
                <a:ea typeface="Calibri"/>
                <a:cs typeface="Calibri"/>
                <a:sym typeface="Calibri"/>
              </a:rPr>
              <a:t>.</a:t>
            </a: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6. Dimensi sosial: mengorganisir segala bentuk relasi interpersonal antar pemeluk maupun antar kemanusiaan.</a:t>
            </a: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7. Dimensi materi: bentuk-bentuk fisik yang menandakan keberadaan Tuhan, bisa dalam berupa patung maupun rumah ibadah.</a:t>
            </a:r>
            <a:endParaRPr sz="2800">
              <a:solidFill>
                <a:schemeClr val="dk1"/>
              </a:solidFill>
              <a:latin typeface="Calibri"/>
              <a:ea typeface="Calibri"/>
              <a:cs typeface="Calibri"/>
              <a:sym typeface="Calibri"/>
            </a:endParaRPr>
          </a:p>
          <a:p>
            <a:pPr marL="0" lvl="0" indent="0" algn="l" rtl="0">
              <a:spcBef>
                <a:spcPts val="0"/>
              </a:spcBef>
              <a:spcAft>
                <a:spcPts val="0"/>
              </a:spcAft>
              <a:buNone/>
            </a:pPr>
            <a:endParaRPr sz="3900">
              <a:solidFill>
                <a:schemeClr val="dk1"/>
              </a:solidFill>
              <a:latin typeface="Calibri"/>
              <a:ea typeface="Calibri"/>
              <a:cs typeface="Calibri"/>
              <a:sym typeface="Calibri"/>
            </a:endParaRPr>
          </a:p>
          <a:p>
            <a:pPr marL="0" lvl="0" indent="0" algn="l" rtl="0">
              <a:spcBef>
                <a:spcPts val="0"/>
              </a:spcBef>
              <a:spcAft>
                <a:spcPts val="0"/>
              </a:spcAft>
              <a:buNone/>
            </a:pPr>
            <a:endParaRPr sz="39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grpSp>
        <p:nvGrpSpPr>
          <p:cNvPr id="138" name="Google Shape;138;p16"/>
          <p:cNvGrpSpPr/>
          <p:nvPr/>
        </p:nvGrpSpPr>
        <p:grpSpPr>
          <a:xfrm>
            <a:off x="0" y="-144661"/>
            <a:ext cx="1677839" cy="10431660"/>
            <a:chOff x="0" y="-192881"/>
            <a:chExt cx="2237119" cy="13908880"/>
          </a:xfrm>
        </p:grpSpPr>
        <p:grpSp>
          <p:nvGrpSpPr>
            <p:cNvPr id="139" name="Google Shape;139;p16"/>
            <p:cNvGrpSpPr/>
            <p:nvPr/>
          </p:nvGrpSpPr>
          <p:grpSpPr>
            <a:xfrm>
              <a:off x="0" y="-192881"/>
              <a:ext cx="2237119" cy="13908880"/>
              <a:chOff x="0" y="-38100"/>
              <a:chExt cx="441900" cy="2747433"/>
            </a:xfrm>
          </p:grpSpPr>
          <p:sp>
            <p:nvSpPr>
              <p:cNvPr id="140" name="Google Shape;140;p16"/>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1" name="Google Shape;141;p16"/>
              <p:cNvSpPr txBox="1"/>
              <p:nvPr/>
            </p:nvSpPr>
            <p:spPr>
              <a:xfrm>
                <a:off x="0" y="-38100"/>
                <a:ext cx="441900" cy="27474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42" name="Google Shape;142;p16"/>
            <p:cNvGrpSpPr/>
            <p:nvPr/>
          </p:nvGrpSpPr>
          <p:grpSpPr>
            <a:xfrm>
              <a:off x="0" y="1178719"/>
              <a:ext cx="953011" cy="11165850"/>
              <a:chOff x="0" y="-38100"/>
              <a:chExt cx="188249" cy="2205600"/>
            </a:xfrm>
          </p:grpSpPr>
          <p:sp>
            <p:nvSpPr>
              <p:cNvPr id="143" name="Google Shape;143;p16"/>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4" name="Google Shape;144;p16"/>
              <p:cNvSpPr txBox="1"/>
              <p:nvPr/>
            </p:nvSpPr>
            <p:spPr>
              <a:xfrm>
                <a:off x="0" y="-38100"/>
                <a:ext cx="188100" cy="22056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45" name="Google Shape;145;p16"/>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8" r="-27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46" name="Google Shape;146;p16"/>
          <p:cNvSpPr txBox="1"/>
          <p:nvPr/>
        </p:nvSpPr>
        <p:spPr>
          <a:xfrm>
            <a:off x="2018525" y="269125"/>
            <a:ext cx="15894000" cy="9733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3600" b="1">
                <a:solidFill>
                  <a:schemeClr val="dk1"/>
                </a:solidFill>
                <a:latin typeface="Calibri"/>
                <a:ea typeface="Calibri"/>
                <a:cs typeface="Calibri"/>
                <a:sym typeface="Calibri"/>
              </a:rPr>
              <a:t>7 Dimensi Agama</a:t>
            </a:r>
            <a:endParaRPr sz="3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8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Salah seorang pakar studi agama, Ninian Smart, menawarkan 7 dimensi utama yang dapat menghimpun semua jenis Agama, sebagai berikut:</a:t>
            </a: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1. Dimensi doktrin: kepercayaan-kepercayan yang diterima -entah sederhana maupun kompleks- tentang Tuhan dan relasi-Nya dengan makhluk.</a:t>
            </a: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2. Dimensi mitologi: bentuk-bentuk penyampaian ajaran dalam ungkapan-ungkapan dan cerita-cerita simbolik.</a:t>
            </a: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3. Dimensi etika: memberi orientasi hidup dan prinsip-prinsip moral.</a:t>
            </a: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4. Dimensi ritual: mengatur tingkah laku individu maupun sosial yang menggambarkan penghambaan dan hubungan dengan Realitas Tertinggi.</a:t>
            </a: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5. Dimensi pengalaman: pengalaman religius yang dialami secara individual maupun kolektif dan membuat seseorang merasa menjadi </a:t>
            </a:r>
            <a:r>
              <a:rPr lang="en-US" sz="2700" i="1">
                <a:solidFill>
                  <a:schemeClr val="dk1"/>
                </a:solidFill>
                <a:latin typeface="Calibri"/>
                <a:ea typeface="Calibri"/>
                <a:cs typeface="Calibri"/>
                <a:sym typeface="Calibri"/>
              </a:rPr>
              <a:t>believer</a:t>
            </a:r>
            <a:r>
              <a:rPr lang="en-US" sz="2700">
                <a:solidFill>
                  <a:schemeClr val="dk1"/>
                </a:solidFill>
                <a:latin typeface="Calibri"/>
                <a:ea typeface="Calibri"/>
                <a:cs typeface="Calibri"/>
                <a:sym typeface="Calibri"/>
              </a:rPr>
              <a:t>.</a:t>
            </a: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6. Dimensi sosial: mengorganisir segala bentuk relasi interpersonal antar pemeluk maupun antar kemanusiaan.</a:t>
            </a: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27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700">
                <a:solidFill>
                  <a:schemeClr val="dk1"/>
                </a:solidFill>
                <a:latin typeface="Calibri"/>
                <a:ea typeface="Calibri"/>
                <a:cs typeface="Calibri"/>
                <a:sym typeface="Calibri"/>
              </a:rPr>
              <a:t>7. Dimensi materi: bentuk-bentuk fisik yang menandakan keberadaan Tuhan, bisa dalam berupa patung maupun rumah ibadah.</a:t>
            </a:r>
            <a:endParaRPr sz="2700">
              <a:solidFill>
                <a:schemeClr val="dk1"/>
              </a:solidFill>
              <a:latin typeface="Calibri"/>
              <a:ea typeface="Calibri"/>
              <a:cs typeface="Calibri"/>
              <a:sym typeface="Calibri"/>
            </a:endParaRPr>
          </a:p>
          <a:p>
            <a:pPr marL="0" lvl="0" indent="0" algn="l" rtl="0">
              <a:spcBef>
                <a:spcPts val="0"/>
              </a:spcBef>
              <a:spcAft>
                <a:spcPts val="0"/>
              </a:spcAft>
              <a:buNone/>
            </a:pPr>
            <a:endParaRPr sz="3900">
              <a:solidFill>
                <a:schemeClr val="dk1"/>
              </a:solidFill>
              <a:latin typeface="Calibri"/>
              <a:ea typeface="Calibri"/>
              <a:cs typeface="Calibri"/>
              <a:sym typeface="Calibri"/>
            </a:endParaRPr>
          </a:p>
          <a:p>
            <a:pPr marL="0" lvl="0" indent="0" algn="l" rtl="0">
              <a:spcBef>
                <a:spcPts val="0"/>
              </a:spcBef>
              <a:spcAft>
                <a:spcPts val="0"/>
              </a:spcAft>
              <a:buNone/>
            </a:pPr>
            <a:endParaRPr sz="39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grpSp>
        <p:nvGrpSpPr>
          <p:cNvPr id="151" name="Google Shape;151;p17"/>
          <p:cNvGrpSpPr/>
          <p:nvPr/>
        </p:nvGrpSpPr>
        <p:grpSpPr>
          <a:xfrm>
            <a:off x="0" y="-144661"/>
            <a:ext cx="1677839" cy="10431660"/>
            <a:chOff x="0" y="-192881"/>
            <a:chExt cx="2237119" cy="13908880"/>
          </a:xfrm>
        </p:grpSpPr>
        <p:grpSp>
          <p:nvGrpSpPr>
            <p:cNvPr id="152" name="Google Shape;152;p17"/>
            <p:cNvGrpSpPr/>
            <p:nvPr/>
          </p:nvGrpSpPr>
          <p:grpSpPr>
            <a:xfrm>
              <a:off x="0" y="-192881"/>
              <a:ext cx="2237119" cy="13908880"/>
              <a:chOff x="0" y="-38100"/>
              <a:chExt cx="441900" cy="2747433"/>
            </a:xfrm>
          </p:grpSpPr>
          <p:sp>
            <p:nvSpPr>
              <p:cNvPr id="153" name="Google Shape;153;p17"/>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4" name="Google Shape;154;p17"/>
              <p:cNvSpPr txBox="1"/>
              <p:nvPr/>
            </p:nvSpPr>
            <p:spPr>
              <a:xfrm>
                <a:off x="0" y="-38100"/>
                <a:ext cx="441900" cy="27474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55" name="Google Shape;155;p17"/>
            <p:cNvGrpSpPr/>
            <p:nvPr/>
          </p:nvGrpSpPr>
          <p:grpSpPr>
            <a:xfrm>
              <a:off x="0" y="1178719"/>
              <a:ext cx="953011" cy="11165850"/>
              <a:chOff x="0" y="-38100"/>
              <a:chExt cx="188249" cy="2205600"/>
            </a:xfrm>
          </p:grpSpPr>
          <p:sp>
            <p:nvSpPr>
              <p:cNvPr id="156" name="Google Shape;156;p17"/>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7" name="Google Shape;157;p17"/>
              <p:cNvSpPr txBox="1"/>
              <p:nvPr/>
            </p:nvSpPr>
            <p:spPr>
              <a:xfrm>
                <a:off x="0" y="-38100"/>
                <a:ext cx="188100" cy="22056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58" name="Google Shape;158;p17"/>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8" r="-27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59" name="Google Shape;159;p17"/>
          <p:cNvSpPr txBox="1"/>
          <p:nvPr/>
        </p:nvSpPr>
        <p:spPr>
          <a:xfrm>
            <a:off x="2003600" y="496950"/>
            <a:ext cx="15894000" cy="929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300" b="1">
                <a:solidFill>
                  <a:schemeClr val="dk1"/>
                </a:solidFill>
                <a:latin typeface="Calibri"/>
                <a:ea typeface="Calibri"/>
                <a:cs typeface="Calibri"/>
                <a:sym typeface="Calibri"/>
              </a:rPr>
              <a:t>Family Resemblance</a:t>
            </a:r>
            <a:endParaRPr sz="4000">
              <a:solidFill>
                <a:schemeClr val="dk1"/>
              </a:solidFill>
              <a:latin typeface="Calibri"/>
              <a:ea typeface="Calibri"/>
              <a:cs typeface="Calibri"/>
              <a:sym typeface="Calibri"/>
            </a:endParaRPr>
          </a:p>
          <a:p>
            <a:pPr marL="0" lvl="0" indent="0" algn="l" rtl="0">
              <a:spcBef>
                <a:spcPts val="0"/>
              </a:spcBef>
              <a:spcAft>
                <a:spcPts val="0"/>
              </a:spcAft>
              <a:buNone/>
            </a:pPr>
            <a:endParaRPr sz="3800">
              <a:solidFill>
                <a:schemeClr val="dk1"/>
              </a:solidFill>
              <a:latin typeface="Calibri"/>
              <a:ea typeface="Calibri"/>
              <a:cs typeface="Calibri"/>
              <a:sym typeface="Calibri"/>
            </a:endParaRPr>
          </a:p>
          <a:p>
            <a:pPr marL="0" lvl="0" indent="0" algn="l" rtl="0">
              <a:spcBef>
                <a:spcPts val="0"/>
              </a:spcBef>
              <a:spcAft>
                <a:spcPts val="0"/>
              </a:spcAft>
              <a:buNone/>
            </a:pPr>
            <a:r>
              <a:rPr lang="en-US" sz="4100">
                <a:solidFill>
                  <a:schemeClr val="dk1"/>
                </a:solidFill>
                <a:latin typeface="Calibri"/>
                <a:ea typeface="Calibri"/>
                <a:cs typeface="Calibri"/>
                <a:sym typeface="Calibri"/>
              </a:rPr>
              <a:t>Salah seorang filsuf, Ludwig Wittgenstein, mengungkapkan bahwa beragam hakikat yang tidak memiliki aspek penyatu yang menyeluruh dapat dihimpun dalam satu jaringan dan satu nama. Layaknya anggota keluarga yang memiliki sifat berbeda-beda, namun memiliki semacam “kemiripan” yang membuat mereka tergabung dalam satu konsep “keluarga”.</a:t>
            </a:r>
            <a:endParaRPr sz="4100">
              <a:solidFill>
                <a:schemeClr val="dk1"/>
              </a:solidFill>
              <a:latin typeface="Calibri"/>
              <a:ea typeface="Calibri"/>
              <a:cs typeface="Calibri"/>
              <a:sym typeface="Calibri"/>
            </a:endParaRPr>
          </a:p>
          <a:p>
            <a:pPr marL="0" lvl="0" indent="0" algn="l" rtl="0">
              <a:spcBef>
                <a:spcPts val="0"/>
              </a:spcBef>
              <a:spcAft>
                <a:spcPts val="0"/>
              </a:spcAft>
              <a:buNone/>
            </a:pPr>
            <a:endParaRPr sz="4100">
              <a:solidFill>
                <a:schemeClr val="dk1"/>
              </a:solidFill>
              <a:latin typeface="Calibri"/>
              <a:ea typeface="Calibri"/>
              <a:cs typeface="Calibri"/>
              <a:sym typeface="Calibri"/>
            </a:endParaRPr>
          </a:p>
          <a:p>
            <a:pPr marL="0" lvl="0" indent="0" algn="l" rtl="0">
              <a:spcBef>
                <a:spcPts val="0"/>
              </a:spcBef>
              <a:spcAft>
                <a:spcPts val="0"/>
              </a:spcAft>
              <a:buNone/>
            </a:pPr>
            <a:r>
              <a:rPr lang="en-US" sz="4100">
                <a:solidFill>
                  <a:schemeClr val="dk1"/>
                </a:solidFill>
                <a:latin typeface="Calibri"/>
                <a:ea typeface="Calibri"/>
                <a:cs typeface="Calibri"/>
                <a:sym typeface="Calibri"/>
              </a:rPr>
              <a:t>Pendekatan lain yang memudahkan kita memahami teori ini ialah </a:t>
            </a:r>
            <a:r>
              <a:rPr lang="en-US" sz="4100" i="1">
                <a:solidFill>
                  <a:schemeClr val="dk1"/>
                </a:solidFill>
                <a:latin typeface="Calibri"/>
                <a:ea typeface="Calibri"/>
                <a:cs typeface="Calibri"/>
                <a:sym typeface="Calibri"/>
              </a:rPr>
              <a:t>language theory of game</a:t>
            </a:r>
            <a:r>
              <a:rPr lang="en-US" sz="4100">
                <a:solidFill>
                  <a:schemeClr val="dk1"/>
                </a:solidFill>
                <a:latin typeface="Calibri"/>
                <a:ea typeface="Calibri"/>
                <a:cs typeface="Calibri"/>
                <a:sym typeface="Calibri"/>
              </a:rPr>
              <a:t>. Dalam teori ini, kita bisa menyebut suatu permainan sebagai “permainan bola” hanya karena beberapa kemiripan. Padahal, antara satu permainan, seperti sepak bola, dengan permainan lain, seperti bola basket, terdapat peraturan yang benar-benar berbeda.</a:t>
            </a:r>
            <a:endParaRPr sz="41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grpSp>
        <p:nvGrpSpPr>
          <p:cNvPr id="164" name="Google Shape;164;p18"/>
          <p:cNvGrpSpPr/>
          <p:nvPr/>
        </p:nvGrpSpPr>
        <p:grpSpPr>
          <a:xfrm>
            <a:off x="0" y="-144661"/>
            <a:ext cx="1677839" cy="10431660"/>
            <a:chOff x="0" y="-192881"/>
            <a:chExt cx="2237119" cy="13908880"/>
          </a:xfrm>
        </p:grpSpPr>
        <p:grpSp>
          <p:nvGrpSpPr>
            <p:cNvPr id="165" name="Google Shape;165;p18"/>
            <p:cNvGrpSpPr/>
            <p:nvPr/>
          </p:nvGrpSpPr>
          <p:grpSpPr>
            <a:xfrm>
              <a:off x="0" y="-192881"/>
              <a:ext cx="2237119" cy="13908880"/>
              <a:chOff x="0" y="-38100"/>
              <a:chExt cx="441900" cy="2747433"/>
            </a:xfrm>
          </p:grpSpPr>
          <p:sp>
            <p:nvSpPr>
              <p:cNvPr id="166" name="Google Shape;166;p18"/>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7" name="Google Shape;167;p18"/>
              <p:cNvSpPr txBox="1"/>
              <p:nvPr/>
            </p:nvSpPr>
            <p:spPr>
              <a:xfrm>
                <a:off x="0" y="-38100"/>
                <a:ext cx="441900" cy="27474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68" name="Google Shape;168;p18"/>
            <p:cNvGrpSpPr/>
            <p:nvPr/>
          </p:nvGrpSpPr>
          <p:grpSpPr>
            <a:xfrm>
              <a:off x="0" y="1178719"/>
              <a:ext cx="953011" cy="11165850"/>
              <a:chOff x="0" y="-38100"/>
              <a:chExt cx="188249" cy="2205600"/>
            </a:xfrm>
          </p:grpSpPr>
          <p:sp>
            <p:nvSpPr>
              <p:cNvPr id="169" name="Google Shape;169;p18"/>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0" name="Google Shape;170;p18"/>
              <p:cNvSpPr txBox="1"/>
              <p:nvPr/>
            </p:nvSpPr>
            <p:spPr>
              <a:xfrm>
                <a:off x="0" y="-38100"/>
                <a:ext cx="188100" cy="22056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71" name="Google Shape;171;p18"/>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8" r="-27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72" name="Google Shape;172;p18"/>
          <p:cNvSpPr txBox="1"/>
          <p:nvPr/>
        </p:nvSpPr>
        <p:spPr>
          <a:xfrm>
            <a:off x="2003600" y="496950"/>
            <a:ext cx="15894000" cy="929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300" b="1">
                <a:solidFill>
                  <a:schemeClr val="dk1"/>
                </a:solidFill>
                <a:latin typeface="Calibri"/>
                <a:ea typeface="Calibri"/>
                <a:cs typeface="Calibri"/>
                <a:sym typeface="Calibri"/>
              </a:rPr>
              <a:t>Family Resemblance</a:t>
            </a:r>
            <a:endParaRPr sz="4000">
              <a:solidFill>
                <a:schemeClr val="dk1"/>
              </a:solidFill>
              <a:latin typeface="Calibri"/>
              <a:ea typeface="Calibri"/>
              <a:cs typeface="Calibri"/>
              <a:sym typeface="Calibri"/>
            </a:endParaRPr>
          </a:p>
          <a:p>
            <a:pPr marL="0" lvl="0" indent="0" algn="l" rtl="0">
              <a:spcBef>
                <a:spcPts val="0"/>
              </a:spcBef>
              <a:spcAft>
                <a:spcPts val="0"/>
              </a:spcAft>
              <a:buNone/>
            </a:pPr>
            <a:endParaRPr sz="3800">
              <a:solidFill>
                <a:schemeClr val="dk1"/>
              </a:solidFill>
              <a:latin typeface="Calibri"/>
              <a:ea typeface="Calibri"/>
              <a:cs typeface="Calibri"/>
              <a:sym typeface="Calibri"/>
            </a:endParaRPr>
          </a:p>
          <a:p>
            <a:pPr marL="0" lvl="0" indent="0" algn="l" rtl="0">
              <a:spcBef>
                <a:spcPts val="0"/>
              </a:spcBef>
              <a:spcAft>
                <a:spcPts val="0"/>
              </a:spcAft>
              <a:buNone/>
            </a:pPr>
            <a:endParaRPr sz="3700">
              <a:solidFill>
                <a:schemeClr val="dk1"/>
              </a:solidFill>
              <a:latin typeface="Calibri"/>
              <a:ea typeface="Calibri"/>
              <a:cs typeface="Calibri"/>
              <a:sym typeface="Calibri"/>
            </a:endParaRPr>
          </a:p>
        </p:txBody>
      </p:sp>
      <p:pic>
        <p:nvPicPr>
          <p:cNvPr id="173" name="Google Shape;173;p18" title="WhatsApp Image 2025-11-05 at 13.47.37_ae8ef8fb.jpg"/>
          <p:cNvPicPr preferRelativeResize="0"/>
          <p:nvPr/>
        </p:nvPicPr>
        <p:blipFill>
          <a:blip r:embed="rId4">
            <a:alphaModFix/>
          </a:blip>
          <a:stretch>
            <a:fillRect/>
          </a:stretch>
        </p:blipFill>
        <p:spPr>
          <a:xfrm>
            <a:off x="3082139" y="2215150"/>
            <a:ext cx="12958828" cy="7371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grpSp>
        <p:nvGrpSpPr>
          <p:cNvPr id="178" name="Google Shape;178;p19"/>
          <p:cNvGrpSpPr/>
          <p:nvPr/>
        </p:nvGrpSpPr>
        <p:grpSpPr>
          <a:xfrm>
            <a:off x="0" y="-144661"/>
            <a:ext cx="1677839" cy="10431660"/>
            <a:chOff x="0" y="-192881"/>
            <a:chExt cx="2237119" cy="13908880"/>
          </a:xfrm>
        </p:grpSpPr>
        <p:grpSp>
          <p:nvGrpSpPr>
            <p:cNvPr id="179" name="Google Shape;179;p19"/>
            <p:cNvGrpSpPr/>
            <p:nvPr/>
          </p:nvGrpSpPr>
          <p:grpSpPr>
            <a:xfrm>
              <a:off x="0" y="-192881"/>
              <a:ext cx="2237119" cy="13908880"/>
              <a:chOff x="0" y="-38100"/>
              <a:chExt cx="441900" cy="2747433"/>
            </a:xfrm>
          </p:grpSpPr>
          <p:sp>
            <p:nvSpPr>
              <p:cNvPr id="180" name="Google Shape;180;p19"/>
              <p:cNvSpPr/>
              <p:nvPr/>
            </p:nvSpPr>
            <p:spPr>
              <a:xfrm>
                <a:off x="0" y="0"/>
                <a:ext cx="441889" cy="2709333"/>
              </a:xfrm>
              <a:custGeom>
                <a:avLst/>
                <a:gdLst/>
                <a:ahLst/>
                <a:cxnLst/>
                <a:rect l="l" t="t" r="r" b="b"/>
                <a:pathLst>
                  <a:path w="441889" h="2709333" extrusionOk="0">
                    <a:moveTo>
                      <a:pt x="0" y="0"/>
                    </a:moveTo>
                    <a:lnTo>
                      <a:pt x="441889" y="0"/>
                    </a:lnTo>
                    <a:lnTo>
                      <a:pt x="441889" y="2709333"/>
                    </a:lnTo>
                    <a:lnTo>
                      <a:pt x="0" y="2709333"/>
                    </a:lnTo>
                    <a:close/>
                  </a:path>
                </a:pathLst>
              </a:custGeom>
              <a:solidFill>
                <a:srgbClr val="122D6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1" name="Google Shape;181;p19"/>
              <p:cNvSpPr txBox="1"/>
              <p:nvPr/>
            </p:nvSpPr>
            <p:spPr>
              <a:xfrm>
                <a:off x="0" y="-38100"/>
                <a:ext cx="441900" cy="27474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82" name="Google Shape;182;p19"/>
            <p:cNvGrpSpPr/>
            <p:nvPr/>
          </p:nvGrpSpPr>
          <p:grpSpPr>
            <a:xfrm>
              <a:off x="0" y="1178719"/>
              <a:ext cx="953011" cy="11165850"/>
              <a:chOff x="0" y="-38100"/>
              <a:chExt cx="188249" cy="2205600"/>
            </a:xfrm>
          </p:grpSpPr>
          <p:sp>
            <p:nvSpPr>
              <p:cNvPr id="183" name="Google Shape;183;p19"/>
              <p:cNvSpPr/>
              <p:nvPr/>
            </p:nvSpPr>
            <p:spPr>
              <a:xfrm>
                <a:off x="0" y="0"/>
                <a:ext cx="188249" cy="2167467"/>
              </a:xfrm>
              <a:custGeom>
                <a:avLst/>
                <a:gdLst/>
                <a:ahLst/>
                <a:cxnLst/>
                <a:rect l="l" t="t" r="r" b="b"/>
                <a:pathLst>
                  <a:path w="188249" h="2167467" extrusionOk="0">
                    <a:moveTo>
                      <a:pt x="0" y="0"/>
                    </a:moveTo>
                    <a:lnTo>
                      <a:pt x="188249" y="0"/>
                    </a:lnTo>
                    <a:lnTo>
                      <a:pt x="188249" y="2167467"/>
                    </a:lnTo>
                    <a:lnTo>
                      <a:pt x="0" y="2167467"/>
                    </a:lnTo>
                    <a:close/>
                  </a:path>
                </a:pathLst>
              </a:custGeom>
              <a:solidFill>
                <a:srgbClr val="C4AD7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84" name="Google Shape;184;p19"/>
              <p:cNvSpPr txBox="1"/>
              <p:nvPr/>
            </p:nvSpPr>
            <p:spPr>
              <a:xfrm>
                <a:off x="0" y="-38100"/>
                <a:ext cx="188100" cy="2205600"/>
              </a:xfrm>
              <a:prstGeom prst="rect">
                <a:avLst/>
              </a:prstGeom>
              <a:noFill/>
              <a:ln>
                <a:noFill/>
              </a:ln>
            </p:spPr>
            <p:txBody>
              <a:bodyPr spcFirstLastPara="1" wrap="square" lIns="50800" tIns="50800" rIns="50800" bIns="50800" anchor="ctr" anchorCtr="0">
                <a:noAutofit/>
              </a:bodyPr>
              <a:lstStyle/>
              <a:p>
                <a:pPr marL="0" marR="0" lvl="0" indent="0" algn="ctr" rtl="0">
                  <a:lnSpc>
                    <a:spcPct val="194388"/>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85" name="Google Shape;185;p19"/>
            <p:cNvSpPr/>
            <p:nvPr/>
          </p:nvSpPr>
          <p:spPr>
            <a:xfrm>
              <a:off x="1118531" y="140625"/>
              <a:ext cx="1052078" cy="1572349"/>
            </a:xfrm>
            <a:custGeom>
              <a:avLst/>
              <a:gdLst/>
              <a:ahLst/>
              <a:cxnLst/>
              <a:rect l="l" t="t" r="r" b="b"/>
              <a:pathLst>
                <a:path w="1052078" h="1572349" extrusionOk="0">
                  <a:moveTo>
                    <a:pt x="0" y="0"/>
                  </a:moveTo>
                  <a:lnTo>
                    <a:pt x="1052078" y="0"/>
                  </a:lnTo>
                  <a:lnTo>
                    <a:pt x="1052078" y="1572349"/>
                  </a:lnTo>
                  <a:lnTo>
                    <a:pt x="0" y="1572349"/>
                  </a:lnTo>
                  <a:lnTo>
                    <a:pt x="0" y="0"/>
                  </a:lnTo>
                  <a:close/>
                </a:path>
              </a:pathLst>
            </a:custGeom>
            <a:blipFill rotWithShape="1">
              <a:blip r:embed="rId3">
                <a:alphaModFix/>
              </a:blip>
              <a:stretch>
                <a:fillRect l="-21958" r="-27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86" name="Google Shape;186;p19"/>
          <p:cNvSpPr txBox="1"/>
          <p:nvPr/>
        </p:nvSpPr>
        <p:spPr>
          <a:xfrm>
            <a:off x="2003600" y="496950"/>
            <a:ext cx="15894000" cy="929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300" b="1">
                <a:solidFill>
                  <a:schemeClr val="dk1"/>
                </a:solidFill>
                <a:latin typeface="Calibri"/>
                <a:ea typeface="Calibri"/>
                <a:cs typeface="Calibri"/>
                <a:sym typeface="Calibri"/>
              </a:rPr>
              <a:t>Alternatif Definisi</a:t>
            </a:r>
            <a:endParaRPr sz="4300" b="1">
              <a:solidFill>
                <a:schemeClr val="dk1"/>
              </a:solidFill>
              <a:latin typeface="Calibri"/>
              <a:ea typeface="Calibri"/>
              <a:cs typeface="Calibri"/>
              <a:sym typeface="Calibri"/>
            </a:endParaRPr>
          </a:p>
          <a:p>
            <a:pPr marL="0" lvl="0" indent="0" algn="l" rtl="0">
              <a:spcBef>
                <a:spcPts val="0"/>
              </a:spcBef>
              <a:spcAft>
                <a:spcPts val="0"/>
              </a:spcAft>
              <a:buNone/>
            </a:pPr>
            <a:endParaRPr sz="4300" b="1">
              <a:solidFill>
                <a:schemeClr val="dk1"/>
              </a:solidFill>
              <a:latin typeface="Calibri"/>
              <a:ea typeface="Calibri"/>
              <a:cs typeface="Calibri"/>
              <a:sym typeface="Calibri"/>
            </a:endParaRPr>
          </a:p>
          <a:p>
            <a:pPr marL="0" lvl="0" indent="0" algn="l" rtl="0">
              <a:spcBef>
                <a:spcPts val="0"/>
              </a:spcBef>
              <a:spcAft>
                <a:spcPts val="0"/>
              </a:spcAft>
              <a:buNone/>
            </a:pPr>
            <a:r>
              <a:rPr lang="en-US" sz="4000">
                <a:solidFill>
                  <a:schemeClr val="dk1"/>
                </a:solidFill>
                <a:latin typeface="Calibri"/>
                <a:ea typeface="Calibri"/>
                <a:cs typeface="Calibri"/>
                <a:sym typeface="Calibri"/>
              </a:rPr>
              <a:t>Terlepas dari pendekatan “dimensi” dan “family resemblance”, sebagian pemikir kontemporer mengajukan definisi bahwa Agama ialah kumpulan </a:t>
            </a:r>
            <a:r>
              <a:rPr lang="en-US" sz="4000" i="1">
                <a:solidFill>
                  <a:schemeClr val="dk1"/>
                </a:solidFill>
                <a:latin typeface="Calibri"/>
                <a:ea typeface="Calibri"/>
                <a:cs typeface="Calibri"/>
                <a:sym typeface="Calibri"/>
              </a:rPr>
              <a:t>belief </a:t>
            </a:r>
            <a:r>
              <a:rPr lang="en-US" sz="4000">
                <a:solidFill>
                  <a:schemeClr val="dk1"/>
                </a:solidFill>
                <a:latin typeface="Calibri"/>
                <a:ea typeface="Calibri"/>
                <a:cs typeface="Calibri"/>
                <a:sym typeface="Calibri"/>
              </a:rPr>
              <a:t>yang menjawab pertanyaan-pertanyaan mendasar manusia terkait awal dan akhir dari hidup serta cara untuk mencapai titik akhir tersebut; sebagaimana yang masyhur dinukil dari Sayyidina Ali kw:</a:t>
            </a:r>
            <a:endParaRPr sz="4000">
              <a:solidFill>
                <a:schemeClr val="dk1"/>
              </a:solidFill>
              <a:latin typeface="Calibri"/>
              <a:ea typeface="Calibri"/>
              <a:cs typeface="Calibri"/>
              <a:sym typeface="Calibri"/>
            </a:endParaRPr>
          </a:p>
          <a:p>
            <a:pPr marL="0" lvl="0" indent="0" algn="l" rtl="0">
              <a:spcBef>
                <a:spcPts val="0"/>
              </a:spcBef>
              <a:spcAft>
                <a:spcPts val="0"/>
              </a:spcAft>
              <a:buNone/>
            </a:pPr>
            <a:endParaRPr sz="4000">
              <a:solidFill>
                <a:schemeClr val="dk1"/>
              </a:solidFill>
              <a:latin typeface="Calibri"/>
              <a:ea typeface="Calibri"/>
              <a:cs typeface="Calibri"/>
              <a:sym typeface="Calibri"/>
            </a:endParaRPr>
          </a:p>
          <a:p>
            <a:pPr marL="0" lvl="0" indent="0" algn="r" rtl="1">
              <a:spcBef>
                <a:spcPts val="0"/>
              </a:spcBef>
              <a:spcAft>
                <a:spcPts val="0"/>
              </a:spcAft>
              <a:buNone/>
            </a:pPr>
            <a:r>
              <a:rPr lang="en-US" sz="4000">
                <a:solidFill>
                  <a:schemeClr val="dk1"/>
                </a:solidFill>
                <a:latin typeface="Calibri"/>
                <a:ea typeface="Calibri"/>
                <a:cs typeface="Calibri"/>
                <a:sym typeface="Calibri"/>
              </a:rPr>
              <a:t>رحم الله امرءً علم من این و فی این و الی این</a:t>
            </a:r>
            <a:endParaRPr sz="4000">
              <a:solidFill>
                <a:schemeClr val="dk1"/>
              </a:solidFill>
              <a:latin typeface="Calibri"/>
              <a:ea typeface="Calibri"/>
              <a:cs typeface="Calibri"/>
              <a:sym typeface="Calibri"/>
            </a:endParaRPr>
          </a:p>
          <a:p>
            <a:pPr marL="0" lvl="0" indent="0" algn="l" rtl="0">
              <a:spcBef>
                <a:spcPts val="0"/>
              </a:spcBef>
              <a:spcAft>
                <a:spcPts val="0"/>
              </a:spcAft>
              <a:buNone/>
            </a:pPr>
            <a:endParaRPr sz="4000">
              <a:solidFill>
                <a:schemeClr val="dk1"/>
              </a:solidFill>
              <a:latin typeface="Calibri"/>
              <a:ea typeface="Calibri"/>
              <a:cs typeface="Calibri"/>
              <a:sym typeface="Calibri"/>
            </a:endParaRPr>
          </a:p>
          <a:p>
            <a:pPr marL="0" lvl="0" indent="0" algn="l" rtl="0">
              <a:spcBef>
                <a:spcPts val="0"/>
              </a:spcBef>
              <a:spcAft>
                <a:spcPts val="0"/>
              </a:spcAft>
              <a:buNone/>
            </a:pPr>
            <a:r>
              <a:rPr lang="en-US" sz="4000">
                <a:solidFill>
                  <a:schemeClr val="dk1"/>
                </a:solidFill>
                <a:latin typeface="Calibri"/>
                <a:ea typeface="Calibri"/>
                <a:cs typeface="Calibri"/>
                <a:sym typeface="Calibri"/>
              </a:rPr>
              <a:t>Dengan demikian, aliran pemikiran yang tidak menjawab persoalan tersebut tidak dapat disebut sebagai Agama.</a:t>
            </a:r>
            <a:endParaRPr sz="4000">
              <a:solidFill>
                <a:schemeClr val="dk1"/>
              </a:solidFill>
              <a:latin typeface="Calibri"/>
              <a:ea typeface="Calibri"/>
              <a:cs typeface="Calibri"/>
              <a:sym typeface="Calibri"/>
            </a:endParaRPr>
          </a:p>
          <a:p>
            <a:pPr marL="0" lvl="0" indent="0" algn="l" rtl="0">
              <a:spcBef>
                <a:spcPts val="0"/>
              </a:spcBef>
              <a:spcAft>
                <a:spcPts val="0"/>
              </a:spcAft>
              <a:buNone/>
            </a:pPr>
            <a:endParaRPr sz="4000">
              <a:solidFill>
                <a:schemeClr val="dk1"/>
              </a:solidFill>
              <a:latin typeface="Calibri"/>
              <a:ea typeface="Calibri"/>
              <a:cs typeface="Calibri"/>
              <a:sym typeface="Calibri"/>
            </a:endParaRPr>
          </a:p>
          <a:p>
            <a:pPr marL="0" lvl="0" indent="0" algn="l" rtl="0">
              <a:spcBef>
                <a:spcPts val="0"/>
              </a:spcBef>
              <a:spcAft>
                <a:spcPts val="0"/>
              </a:spcAft>
              <a:buNone/>
            </a:pPr>
            <a:r>
              <a:rPr lang="en-US" sz="4000" b="1">
                <a:solidFill>
                  <a:srgbClr val="FF0000"/>
                </a:solidFill>
                <a:latin typeface="Calibri"/>
                <a:ea typeface="Calibri"/>
                <a:cs typeface="Calibri"/>
                <a:sym typeface="Calibri"/>
              </a:rPr>
              <a:t>Pandangan mana yang menurut Anda lebih tepat memaknai Agama? Mengapa?</a:t>
            </a:r>
            <a:endParaRPr sz="4000" b="1">
              <a:solidFill>
                <a:srgbClr val="FF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821</Words>
  <Application>Microsoft Office PowerPoint</Application>
  <PresentationFormat>Custom</PresentationFormat>
  <Paragraphs>82</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Arial</vt:lpstr>
      <vt:lpstr>Questrial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rahimhazir</cp:lastModifiedBy>
  <cp:revision>1</cp:revision>
  <dcterms:modified xsi:type="dcterms:W3CDTF">2025-11-11T15:10:16Z</dcterms:modified>
</cp:coreProperties>
</file>