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62" r:id="rId2"/>
    <p:sldId id="259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2BDD652-9DE9-465A-8BDA-8E298422AA63}" type="datetimeFigureOut">
              <a:rPr lang="id-ID" smtClean="0"/>
              <a:t>24/11/2024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77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24/11/2024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5025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24/11/2024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71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24/11/2024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010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24/11/2024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6934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24/11/2024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937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24/11/2024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078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24/11/2024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09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24/11/2024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52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24/11/2024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1147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24/11/2024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96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24/11/2024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1189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24/11/2024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499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24/11/2024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35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24/11/2024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6291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24/11/2024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88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24/11/2024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6268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BDD652-9DE9-465A-8BDA-8E298422AA63}" type="datetimeFigureOut">
              <a:rPr lang="id-ID" smtClean="0"/>
              <a:t>24/11/2024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604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1AC47C9F-D7BA-99D6-BB09-1D45F62E70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6131618"/>
              </p:ext>
            </p:extLst>
          </p:nvPr>
        </p:nvGraphicFramePr>
        <p:xfrm>
          <a:off x="1393876" y="647113"/>
          <a:ext cx="9601200" cy="55567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00300">
                  <a:extLst>
                    <a:ext uri="{9D8B030D-6E8A-4147-A177-3AD203B41FA5}">
                      <a16:colId xmlns:a16="http://schemas.microsoft.com/office/drawing/2014/main" val="1926555904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350130335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1993369445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950780955"/>
                    </a:ext>
                  </a:extLst>
                </a:gridCol>
              </a:tblGrid>
              <a:tr h="46306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Arti</a:t>
                      </a:r>
                      <a:r>
                        <a:rPr lang="en-US" dirty="0"/>
                        <a:t>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mawzun</a:t>
                      </a:r>
                      <a:endParaRPr lang="en-ID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>
                          <a:solidFill>
                            <a:srgbClr val="FF0000"/>
                          </a:solidFill>
                        </a:rPr>
                        <a:t>موزون</a:t>
                      </a:r>
                      <a:endParaRPr lang="en-ID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>
                          <a:solidFill>
                            <a:srgbClr val="FF0000"/>
                          </a:solidFill>
                        </a:rPr>
                        <a:t>وزن</a:t>
                      </a:r>
                      <a:endParaRPr lang="en-ID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57871120"/>
                  </a:ext>
                </a:extLst>
              </a:tr>
              <a:tr h="46306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Telah </a:t>
                      </a:r>
                      <a:r>
                        <a:rPr lang="en-US" dirty="0" err="1"/>
                        <a:t>menolong</a:t>
                      </a:r>
                      <a:endParaRPr lang="en-ID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نَصَرَ</a:t>
                      </a:r>
                      <a:endParaRPr lang="en-ID" sz="2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/>
                        <a:t>فَعَلَ</a:t>
                      </a:r>
                      <a:endParaRPr lang="en-ID" sz="2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u="sng" dirty="0"/>
                        <a:t>فعل ماضي</a:t>
                      </a:r>
                      <a:endParaRPr lang="en-ID" b="1" u="sng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71696818"/>
                  </a:ext>
                </a:extLst>
              </a:tr>
              <a:tr h="46306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Sedang </a:t>
                      </a:r>
                      <a:r>
                        <a:rPr lang="en-US" dirty="0" err="1"/>
                        <a:t>menolong</a:t>
                      </a:r>
                      <a:endParaRPr lang="en-ID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يَنْصُرُ</a:t>
                      </a:r>
                      <a:endParaRPr lang="en-ID" sz="2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/>
                        <a:t>يَفْعُلُ</a:t>
                      </a:r>
                      <a:endParaRPr lang="en-ID" sz="2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u="sng" dirty="0"/>
                        <a:t>فعل مضارع</a:t>
                      </a:r>
                      <a:endParaRPr lang="en-ID" b="1" u="sng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00051528"/>
                  </a:ext>
                </a:extLst>
              </a:tr>
              <a:tr h="463062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Pertolongan</a:t>
                      </a:r>
                      <a:endParaRPr lang="en-ID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نَصْرًا</a:t>
                      </a:r>
                      <a:endParaRPr lang="en-ID" sz="2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فَعْلًا</a:t>
                      </a:r>
                      <a:endParaRPr lang="en-ID" sz="2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u="sng" dirty="0"/>
                        <a:t>مصدر</a:t>
                      </a:r>
                      <a:endParaRPr lang="en-ID" b="1" u="sng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47067267"/>
                  </a:ext>
                </a:extLst>
              </a:tr>
              <a:tr h="463062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Pertolongan</a:t>
                      </a:r>
                      <a:endParaRPr lang="en-ID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مَنْصَرًا</a:t>
                      </a:r>
                      <a:endParaRPr lang="en-ID" sz="2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مَفْعَلًا</a:t>
                      </a:r>
                      <a:endParaRPr lang="en-ID" sz="2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u="sng" dirty="0"/>
                        <a:t>مصدر ميم</a:t>
                      </a:r>
                      <a:endParaRPr lang="en-ID" b="1" u="sng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32368870"/>
                  </a:ext>
                </a:extLst>
              </a:tr>
              <a:tr h="46306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Yang </a:t>
                      </a:r>
                      <a:r>
                        <a:rPr lang="en-US" dirty="0" err="1"/>
                        <a:t>menolong</a:t>
                      </a:r>
                      <a:endParaRPr lang="en-ID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نَاصِرٌ</a:t>
                      </a:r>
                      <a:endParaRPr lang="en-ID" sz="2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فَاعِلٌ</a:t>
                      </a:r>
                      <a:endParaRPr lang="en-ID" sz="2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u="sng" dirty="0"/>
                        <a:t>اسم فاعل</a:t>
                      </a:r>
                      <a:endParaRPr lang="en-ID" b="1" u="sng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26621552"/>
                  </a:ext>
                </a:extLst>
              </a:tr>
              <a:tr h="46306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Yang </a:t>
                      </a:r>
                      <a:r>
                        <a:rPr lang="en-US" dirty="0" err="1"/>
                        <a:t>ditolong</a:t>
                      </a:r>
                      <a:endParaRPr lang="en-ID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مَنْصُوْرٌ</a:t>
                      </a:r>
                      <a:endParaRPr lang="en-ID" sz="2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مَفْعُوْلٌ</a:t>
                      </a:r>
                      <a:endParaRPr lang="en-ID" sz="2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u="sng" dirty="0"/>
                        <a:t>اسم مفعول</a:t>
                      </a:r>
                      <a:endParaRPr lang="en-ID" b="1" u="sng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40842106"/>
                  </a:ext>
                </a:extLst>
              </a:tr>
              <a:tr h="463062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Tolonglah</a:t>
                      </a:r>
                      <a:r>
                        <a:rPr lang="en-US" dirty="0"/>
                        <a:t>!</a:t>
                      </a:r>
                      <a:endParaRPr lang="en-ID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اُنْصُرْ</a:t>
                      </a:r>
                      <a:endParaRPr lang="en-ID" sz="2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اُفْعُلْ</a:t>
                      </a:r>
                      <a:endParaRPr lang="en-ID" sz="2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u="sng" dirty="0"/>
                        <a:t>فعل امر</a:t>
                      </a:r>
                      <a:endParaRPr lang="en-ID" b="1" u="sng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25133254"/>
                  </a:ext>
                </a:extLst>
              </a:tr>
              <a:tr h="463062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Jangan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tolong</a:t>
                      </a:r>
                      <a:r>
                        <a:rPr lang="en-US" dirty="0"/>
                        <a:t>!</a:t>
                      </a:r>
                      <a:endParaRPr lang="en-ID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لَا تَنْصُرْ</a:t>
                      </a:r>
                      <a:endParaRPr lang="en-ID" sz="2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لَا تَفْعُلْ</a:t>
                      </a:r>
                      <a:endParaRPr lang="en-ID" sz="2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u="sng" dirty="0"/>
                        <a:t>فعل نهي</a:t>
                      </a:r>
                      <a:endParaRPr lang="en-ID" b="1" u="sng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40004992"/>
                  </a:ext>
                </a:extLst>
              </a:tr>
              <a:tr h="46306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Waktu </a:t>
                      </a:r>
                      <a:r>
                        <a:rPr lang="en-US" dirty="0" err="1"/>
                        <a:t>menolong</a:t>
                      </a:r>
                      <a:endParaRPr lang="en-ID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مَنْصَرٌ</a:t>
                      </a:r>
                      <a:endParaRPr lang="en-ID" sz="2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مَفْعَلٌ</a:t>
                      </a:r>
                      <a:endParaRPr lang="en-ID" sz="2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u="sng" dirty="0"/>
                        <a:t>اسم زمان</a:t>
                      </a:r>
                      <a:endParaRPr lang="en-ID" b="1" u="sng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85834631"/>
                  </a:ext>
                </a:extLst>
              </a:tr>
              <a:tr h="463062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Tempat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menolong</a:t>
                      </a:r>
                      <a:endParaRPr lang="en-ID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مَنْصَرٌ</a:t>
                      </a:r>
                      <a:endParaRPr lang="en-ID" sz="2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مَفْعَلٌ</a:t>
                      </a:r>
                      <a:endParaRPr lang="en-ID" sz="2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u="sng" dirty="0"/>
                        <a:t>اسم مكان</a:t>
                      </a:r>
                      <a:endParaRPr lang="en-ID" b="1" u="sng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22506538"/>
                  </a:ext>
                </a:extLst>
              </a:tr>
              <a:tr h="46306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Alat </a:t>
                      </a:r>
                      <a:r>
                        <a:rPr lang="en-US" dirty="0" err="1"/>
                        <a:t>untuk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menolong</a:t>
                      </a:r>
                      <a:endParaRPr lang="en-ID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مِنْصَرٌ</a:t>
                      </a:r>
                      <a:endParaRPr lang="en-ID" sz="2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مِفْعَلٌ</a:t>
                      </a:r>
                      <a:endParaRPr lang="en-ID" sz="2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u="sng" dirty="0"/>
                        <a:t>اسم آلة</a:t>
                      </a:r>
                      <a:endParaRPr lang="en-ID" b="1" u="sng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53748288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ED59DF13-A815-38D4-DF0F-3858BD73F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34906" cy="156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64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D0204-DFD6-F7F5-DF9E-23A6D8AC5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178" y="982133"/>
            <a:ext cx="9267420" cy="54186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/>
              <a:t>Pembagian</a:t>
            </a:r>
            <a:r>
              <a:rPr lang="en-US" dirty="0"/>
              <a:t> Kata </a:t>
            </a:r>
            <a:r>
              <a:rPr lang="en-US" dirty="0" err="1"/>
              <a:t>dalam</a:t>
            </a:r>
            <a:r>
              <a:rPr lang="en-US" dirty="0"/>
              <a:t> Bahasa Arab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08616-71D3-5C00-0602-55276AE1B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9175" y="1739900"/>
            <a:ext cx="9267421" cy="413596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definisi</a:t>
            </a:r>
            <a:r>
              <a:rPr lang="en-US" dirty="0"/>
              <a:t>, 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dijadikan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Sharaf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pembagian</a:t>
            </a:r>
            <a:r>
              <a:rPr lang="en-US" dirty="0"/>
              <a:t> kata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literasi</a:t>
            </a:r>
            <a:r>
              <a:rPr lang="en-US" dirty="0"/>
              <a:t> Arab.</a:t>
            </a:r>
          </a:p>
          <a:p>
            <a:pPr marL="0" indent="0">
              <a:buNone/>
            </a:pPr>
            <a:r>
              <a:rPr lang="en-US" dirty="0"/>
              <a:t>Kata </a:t>
            </a:r>
            <a:r>
              <a:rPr lang="en-US" dirty="0" err="1"/>
              <a:t>dalam</a:t>
            </a:r>
            <a:r>
              <a:rPr lang="en-US" dirty="0"/>
              <a:t> Bahasa Arab di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tiga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Kata </a:t>
            </a:r>
            <a:r>
              <a:rPr lang="en-US" dirty="0" err="1"/>
              <a:t>benda</a:t>
            </a:r>
            <a:r>
              <a:rPr lang="en-US" dirty="0"/>
              <a:t> (</a:t>
            </a:r>
            <a:r>
              <a:rPr lang="en-US" dirty="0" err="1"/>
              <a:t>Isim</a:t>
            </a:r>
            <a:r>
              <a:rPr lang="en-US" dirty="0"/>
              <a:t>)</a:t>
            </a:r>
          </a:p>
          <a:p>
            <a:pPr marL="457200" indent="-457200">
              <a:buAutoNum type="arabicPeriod"/>
            </a:pPr>
            <a:r>
              <a:rPr lang="en-US" dirty="0"/>
              <a:t>Kata </a:t>
            </a:r>
            <a:r>
              <a:rPr lang="en-US" dirty="0" err="1"/>
              <a:t>kerja</a:t>
            </a:r>
            <a:r>
              <a:rPr lang="en-US" dirty="0"/>
              <a:t> (</a:t>
            </a:r>
            <a:r>
              <a:rPr lang="en-US" dirty="0" err="1"/>
              <a:t>Fiil</a:t>
            </a:r>
            <a:r>
              <a:rPr lang="en-US" dirty="0"/>
              <a:t>)</a:t>
            </a:r>
          </a:p>
          <a:p>
            <a:pPr marL="457200" indent="-457200">
              <a:buAutoNum type="arabicPeriod"/>
            </a:pPr>
            <a:r>
              <a:rPr lang="en-US" dirty="0" err="1"/>
              <a:t>Huruf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ID" dirty="0"/>
              <a:t>Bagian </a:t>
            </a:r>
            <a:r>
              <a:rPr lang="en-ID" dirty="0" err="1"/>
              <a:t>satu</a:t>
            </a:r>
            <a:r>
              <a:rPr lang="en-ID" dirty="0"/>
              <a:t> dan dua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 yang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titik</a:t>
            </a:r>
            <a:r>
              <a:rPr lang="en-ID" dirty="0"/>
              <a:t> </a:t>
            </a:r>
            <a:r>
              <a:rPr lang="en-ID" dirty="0" err="1"/>
              <a:t>fokus</a:t>
            </a:r>
            <a:r>
              <a:rPr lang="en-ID" dirty="0"/>
              <a:t> </a:t>
            </a:r>
            <a:r>
              <a:rPr lang="en-ID" dirty="0" err="1"/>
              <a:t>ilmu</a:t>
            </a:r>
            <a:r>
              <a:rPr lang="en-ID" dirty="0"/>
              <a:t> Sharaf,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keduanya</a:t>
            </a:r>
            <a:r>
              <a:rPr lang="en-ID" dirty="0"/>
              <a:t> paling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 </a:t>
            </a:r>
            <a:r>
              <a:rPr lang="en-ID" dirty="0" err="1"/>
              <a:t>bentuk</a:t>
            </a:r>
            <a:r>
              <a:rPr lang="en-ID" dirty="0"/>
              <a:t>.</a:t>
            </a:r>
          </a:p>
          <a:p>
            <a:pPr marL="0" indent="0">
              <a:buNone/>
            </a:pPr>
            <a:r>
              <a:rPr lang="en-ID" dirty="0"/>
              <a:t>Adapun </a:t>
            </a:r>
            <a:r>
              <a:rPr lang="en-ID" dirty="0" err="1"/>
              <a:t>Huruf</a:t>
            </a:r>
            <a:r>
              <a:rPr lang="en-ID" dirty="0"/>
              <a:t> </a:t>
            </a:r>
            <a:r>
              <a:rPr lang="en-ID" dirty="0" err="1"/>
              <a:t>tidaklah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,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sebagian</a:t>
            </a:r>
            <a:r>
              <a:rPr lang="en-ID" dirty="0"/>
              <a:t> </a:t>
            </a:r>
            <a:r>
              <a:rPr lang="en-ID" dirty="0" err="1"/>
              <a:t>saja</a:t>
            </a:r>
            <a:r>
              <a:rPr lang="en-ID" dirty="0"/>
              <a:t>,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Huruf</a:t>
            </a:r>
            <a:r>
              <a:rPr lang="en-ID" dirty="0"/>
              <a:t> </a:t>
            </a:r>
            <a:r>
              <a:rPr lang="en-ID" dirty="0" err="1"/>
              <a:t>mushabbahah</a:t>
            </a:r>
            <a:r>
              <a:rPr lang="en-ID" dirty="0"/>
              <a:t> </a:t>
            </a:r>
            <a:r>
              <a:rPr lang="en-ID" dirty="0" err="1"/>
              <a:t>bil</a:t>
            </a:r>
            <a:r>
              <a:rPr lang="en-ID" dirty="0"/>
              <a:t> </a:t>
            </a:r>
            <a:r>
              <a:rPr lang="en-ID" dirty="0" err="1"/>
              <a:t>Fiil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huruf</a:t>
            </a:r>
            <a:r>
              <a:rPr lang="en-ID" dirty="0"/>
              <a:t> yang </a:t>
            </a:r>
            <a:r>
              <a:rPr lang="en-ID" dirty="0" err="1"/>
              <a:t>beramal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amalnya</a:t>
            </a:r>
            <a:r>
              <a:rPr lang="en-ID" dirty="0"/>
              <a:t> </a:t>
            </a:r>
            <a:r>
              <a:rPr lang="en-ID" dirty="0" err="1"/>
              <a:t>Fiil</a:t>
            </a:r>
            <a:r>
              <a:rPr lang="en-ID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FB784F-664F-FA6A-35A4-3FF91F008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9179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376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1349</TotalTime>
  <Words>163</Words>
  <Application>Microsoft Office PowerPoint</Application>
  <PresentationFormat>Widescreen</PresentationFormat>
  <Paragraphs>55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Garamond</vt:lpstr>
      <vt:lpstr>Organic</vt:lpstr>
      <vt:lpstr>PowerPoint Presentation</vt:lpstr>
      <vt:lpstr>Pembagian Kata dalam Bahasa Arab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I: Mengenal Irfan Dan Tasawuf </dc:title>
  <dc:creator>user</dc:creator>
  <cp:lastModifiedBy>USER</cp:lastModifiedBy>
  <cp:revision>28</cp:revision>
  <dcterms:created xsi:type="dcterms:W3CDTF">2024-03-22T16:06:02Z</dcterms:created>
  <dcterms:modified xsi:type="dcterms:W3CDTF">2024-11-24T08:01:38Z</dcterms:modified>
</cp:coreProperties>
</file>