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7"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10287000" cx="18288000"/>
  <p:notesSz cx="6858000" cy="9144000"/>
  <p:embeddedFontLst>
    <p:embeddedFont>
      <p:font typeface="Questrial"/>
      <p:regular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51">
          <p15:clr>
            <a:srgbClr val="A4A3A4"/>
          </p15:clr>
        </p15:guide>
        <p15:guide id="2" pos="29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51" orient="horz"/>
        <p:guide pos="2902"/>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Questrial-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0" name="Google Shape;70;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4" name="Google Shape;84;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9baff09185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7" name="Google Shape;97;g39baff09185_0_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9baff09185_0_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0" name="Google Shape;110;g39baff09185_0_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9baff09185_1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3" name="Google Shape;123;g39baff09185_1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9baff09185_0_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6" name="Google Shape;136;g39baff09185_0_3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9baff09185_1_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9" name="Google Shape;149;g39baff09185_1_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39c01d844b4_1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2" name="Google Shape;162;g39c01d844b4_1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4" name="Google Shape;24;p4"/>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5" name="Google Shape;25;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8" name="Shape 28"/>
        <p:cNvGrpSpPr/>
        <p:nvPr/>
      </p:nvGrpSpPr>
      <p:grpSpPr>
        <a:xfrm>
          <a:off x="0" y="0"/>
          <a:ext cx="0" cy="0"/>
          <a:chOff x="0" y="0"/>
          <a:chExt cx="0" cy="0"/>
        </a:xfrm>
      </p:grpSpPr>
      <p:sp>
        <p:nvSpPr>
          <p:cNvPr id="29" name="Google Shape;29;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5"/>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31" name="Google Shape;31;p5"/>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32" name="Google Shape;32;p5"/>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33" name="Google Shape;33;p5"/>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34" name="Google Shape;34;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7" name="Shape 37"/>
        <p:cNvGrpSpPr/>
        <p:nvPr/>
      </p:nvGrpSpPr>
      <p:grpSpPr>
        <a:xfrm>
          <a:off x="0" y="0"/>
          <a:ext cx="0" cy="0"/>
          <a:chOff x="0" y="0"/>
          <a:chExt cx="0" cy="0"/>
        </a:xfrm>
      </p:grpSpPr>
      <p:sp>
        <p:nvSpPr>
          <p:cNvPr id="38" name="Google Shape;38;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2" name="Shape 42"/>
        <p:cNvGrpSpPr/>
        <p:nvPr/>
      </p:nvGrpSpPr>
      <p:grpSpPr>
        <a:xfrm>
          <a:off x="0" y="0"/>
          <a:ext cx="0" cy="0"/>
          <a:chOff x="0" y="0"/>
          <a:chExt cx="0" cy="0"/>
        </a:xfrm>
      </p:grpSpPr>
      <p:sp>
        <p:nvSpPr>
          <p:cNvPr id="43" name="Google Shape;43;p7"/>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45" name="Google Shape;45;p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9" name="Shape 49"/>
        <p:cNvGrpSpPr/>
        <p:nvPr/>
      </p:nvGrpSpPr>
      <p:grpSpPr>
        <a:xfrm>
          <a:off x="0" y="0"/>
          <a:ext cx="0" cy="0"/>
          <a:chOff x="0" y="0"/>
          <a:chExt cx="0" cy="0"/>
        </a:xfrm>
      </p:grpSpPr>
      <p:sp>
        <p:nvSpPr>
          <p:cNvPr id="50" name="Google Shape;50;p8"/>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p:nvPr>
            <p:ph idx="2" type="pic"/>
          </p:nvPr>
        </p:nvSpPr>
        <p:spPr>
          <a:xfrm>
            <a:off x="1792288" y="612775"/>
            <a:ext cx="5486400" cy="4114800"/>
          </a:xfrm>
          <a:prstGeom prst="rect">
            <a:avLst/>
          </a:prstGeom>
          <a:noFill/>
          <a:ln>
            <a:noFill/>
          </a:ln>
        </p:spPr>
      </p:sp>
      <p:sp>
        <p:nvSpPr>
          <p:cNvPr id="52" name="Google Shape;52;p8"/>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3" name="Google Shape;53;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6" name="Shape 56"/>
        <p:cNvGrpSpPr/>
        <p:nvPr/>
      </p:nvGrpSpPr>
      <p:grpSpPr>
        <a:xfrm>
          <a:off x="0" y="0"/>
          <a:ext cx="0" cy="0"/>
          <a:chOff x="0" y="0"/>
          <a:chExt cx="0" cy="0"/>
        </a:xfrm>
      </p:grpSpPr>
      <p:sp>
        <p:nvSpPr>
          <p:cNvPr id="57" name="Google Shape;57;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9"/>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9" name="Google Shape;59;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2" name="Shape 62"/>
        <p:cNvGrpSpPr/>
        <p:nvPr/>
      </p:nvGrpSpPr>
      <p:grpSpPr>
        <a:xfrm>
          <a:off x="0" y="0"/>
          <a:ext cx="0" cy="0"/>
          <a:chOff x="0" y="0"/>
          <a:chExt cx="0" cy="0"/>
        </a:xfrm>
      </p:grpSpPr>
      <p:sp>
        <p:nvSpPr>
          <p:cNvPr id="63" name="Google Shape;63;p10"/>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0"/>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0"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 Id="rId4" Type="http://schemas.openxmlformats.org/officeDocument/2006/relationships/image" Target="../media/image2.png"/><Relationship Id="rId5" Type="http://schemas.openxmlformats.org/officeDocument/2006/relationships/hyperlink" Target="https://mouindonesia.id" TargetMode="External"/><Relationship Id="rId6" Type="http://schemas.openxmlformats.org/officeDocument/2006/relationships/image" Target="../media/image5.png"/><Relationship Id="rId7"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1"/>
          <p:cNvSpPr/>
          <p:nvPr/>
        </p:nvSpPr>
        <p:spPr>
          <a:xfrm>
            <a:off x="0" y="14797"/>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0" l="-26603" r="-41294"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 name="Google Shape;73;p11"/>
          <p:cNvSpPr/>
          <p:nvPr/>
        </p:nvSpPr>
        <p:spPr>
          <a:xfrm>
            <a:off x="10610019" y="0"/>
            <a:ext cx="8706681" cy="11512966"/>
          </a:xfrm>
          <a:custGeom>
            <a:rect b="b" l="l" r="r" t="t"/>
            <a:pathLst>
              <a:path extrusionOk="0" h="11512966" w="8706681">
                <a:moveTo>
                  <a:pt x="0" y="0"/>
                </a:moveTo>
                <a:lnTo>
                  <a:pt x="8706681" y="0"/>
                </a:lnTo>
                <a:lnTo>
                  <a:pt x="8706681" y="11512966"/>
                </a:lnTo>
                <a:lnTo>
                  <a:pt x="0" y="11512966"/>
                </a:lnTo>
                <a:lnTo>
                  <a:pt x="0" y="0"/>
                </a:lnTo>
                <a:close/>
              </a:path>
            </a:pathLst>
          </a:cu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 name="Google Shape;74;p11"/>
          <p:cNvSpPr txBox="1"/>
          <p:nvPr/>
        </p:nvSpPr>
        <p:spPr>
          <a:xfrm>
            <a:off x="1028700" y="8977615"/>
            <a:ext cx="5099376" cy="280685"/>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2050"/>
              <a:buFont typeface="Arial"/>
              <a:buNone/>
            </a:pPr>
            <a:r>
              <a:rPr b="0" i="0" lang="en-US" sz="2050" u="sng" cap="none" strike="noStrike">
                <a:solidFill>
                  <a:srgbClr val="014196"/>
                </a:solidFill>
                <a:latin typeface="Arial"/>
                <a:ea typeface="Arial"/>
                <a:cs typeface="Arial"/>
                <a:sym typeface="Arial"/>
                <a:hlinkClick r:id="rId5">
                  <a:extLst>
                    <a:ext uri="{A12FA001-AC4F-418D-AE19-62706E023703}">
                      <ahyp:hlinkClr val="tx"/>
                    </a:ext>
                  </a:extLst>
                </a:hlinkClick>
              </a:rPr>
              <a:t>mouindonesia.id</a:t>
            </a:r>
            <a:endParaRPr/>
          </a:p>
        </p:txBody>
      </p:sp>
      <p:grpSp>
        <p:nvGrpSpPr>
          <p:cNvPr id="75" name="Google Shape;75;p11"/>
          <p:cNvGrpSpPr/>
          <p:nvPr/>
        </p:nvGrpSpPr>
        <p:grpSpPr>
          <a:xfrm>
            <a:off x="14397072" y="643490"/>
            <a:ext cx="3324640" cy="1439278"/>
            <a:chOff x="0" y="0"/>
            <a:chExt cx="4432854" cy="1919037"/>
          </a:xfrm>
        </p:grpSpPr>
        <p:sp>
          <p:nvSpPr>
            <p:cNvPr id="76" name="Google Shape;76;p11"/>
            <p:cNvSpPr/>
            <p:nvPr/>
          </p:nvSpPr>
          <p:spPr>
            <a:xfrm>
              <a:off x="0" y="0"/>
              <a:ext cx="1919037" cy="1919037"/>
            </a:xfrm>
            <a:custGeom>
              <a:rect b="b" l="l" r="r" t="t"/>
              <a:pathLst>
                <a:path extrusionOk="0" h="1919037" w="1919037">
                  <a:moveTo>
                    <a:pt x="0" y="0"/>
                  </a:moveTo>
                  <a:lnTo>
                    <a:pt x="1919037" y="0"/>
                  </a:lnTo>
                  <a:lnTo>
                    <a:pt x="1919037" y="1919037"/>
                  </a:lnTo>
                  <a:lnTo>
                    <a:pt x="0" y="1919037"/>
                  </a:lnTo>
                  <a:lnTo>
                    <a:pt x="0" y="0"/>
                  </a:lnTo>
                  <a:close/>
                </a:path>
              </a:pathLst>
            </a:cu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 name="Google Shape;77;p11"/>
            <p:cNvSpPr txBox="1"/>
            <p:nvPr/>
          </p:nvSpPr>
          <p:spPr>
            <a:xfrm>
              <a:off x="1803364" y="304641"/>
              <a:ext cx="2629490" cy="1524000"/>
            </a:xfrm>
            <a:prstGeom prst="rect">
              <a:avLst/>
            </a:prstGeom>
            <a:noFill/>
            <a:ln>
              <a:noFill/>
            </a:ln>
          </p:spPr>
          <p:txBody>
            <a:bodyPr anchorCtr="0" anchor="t" bIns="0" lIns="0" spcFirstLastPara="1" rIns="0" wrap="square" tIns="0">
              <a:spAutoFit/>
            </a:bodyPr>
            <a:lstStyle/>
            <a:p>
              <a:pPr indent="0" lvl="0" marL="0" marR="0" rtl="0" algn="just">
                <a:lnSpc>
                  <a:spcPct val="100000"/>
                </a:lnSpc>
                <a:spcBef>
                  <a:spcPts val="0"/>
                </a:spcBef>
                <a:spcAft>
                  <a:spcPts val="0"/>
                </a:spcAft>
                <a:buClr>
                  <a:srgbClr val="000000"/>
                </a:buClr>
                <a:buSzPts val="2673"/>
                <a:buFont typeface="Arial"/>
                <a:buNone/>
              </a:pPr>
              <a:r>
                <a:rPr b="0" i="0" lang="en-US" sz="2673" u="none" cap="none" strike="noStrike">
                  <a:solidFill>
                    <a:srgbClr val="C4AD72"/>
                  </a:solidFill>
                  <a:latin typeface="Arial"/>
                  <a:ea typeface="Arial"/>
                  <a:cs typeface="Arial"/>
                  <a:sym typeface="Arial"/>
                </a:rPr>
                <a:t>Al Mustafa</a:t>
              </a:r>
              <a:endParaRPr/>
            </a:p>
            <a:p>
              <a:pPr indent="0" lvl="0" marL="0" marR="0" rtl="0" algn="just">
                <a:lnSpc>
                  <a:spcPct val="100000"/>
                </a:lnSpc>
                <a:spcBef>
                  <a:spcPts val="0"/>
                </a:spcBef>
                <a:spcAft>
                  <a:spcPts val="0"/>
                </a:spcAft>
                <a:buClr>
                  <a:srgbClr val="000000"/>
                </a:buClr>
                <a:buSzPts val="2673"/>
                <a:buFont typeface="Arial"/>
                <a:buNone/>
              </a:pPr>
              <a:r>
                <a:rPr b="0" i="0" lang="en-US" sz="2673" u="none" cap="none" strike="noStrike">
                  <a:solidFill>
                    <a:srgbClr val="C4AD72"/>
                  </a:solidFill>
                  <a:latin typeface="Arial"/>
                  <a:ea typeface="Arial"/>
                  <a:cs typeface="Arial"/>
                  <a:sym typeface="Arial"/>
                </a:rPr>
                <a:t>Open </a:t>
              </a:r>
              <a:endParaRPr/>
            </a:p>
            <a:p>
              <a:pPr indent="0" lvl="0" marL="0" marR="0" rtl="0" algn="just">
                <a:lnSpc>
                  <a:spcPct val="100000"/>
                </a:lnSpc>
                <a:spcBef>
                  <a:spcPts val="0"/>
                </a:spcBef>
                <a:spcAft>
                  <a:spcPts val="0"/>
                </a:spcAft>
                <a:buClr>
                  <a:srgbClr val="000000"/>
                </a:buClr>
                <a:buSzPts val="2673"/>
                <a:buFont typeface="Arial"/>
                <a:buNone/>
              </a:pPr>
              <a:r>
                <a:rPr b="0" i="0" lang="en-US" sz="2673" u="none" cap="none" strike="noStrike">
                  <a:solidFill>
                    <a:srgbClr val="C4AD72"/>
                  </a:solidFill>
                  <a:latin typeface="Arial"/>
                  <a:ea typeface="Arial"/>
                  <a:cs typeface="Arial"/>
                  <a:sym typeface="Arial"/>
                </a:rPr>
                <a:t>University</a:t>
              </a:r>
              <a:endParaRPr/>
            </a:p>
          </p:txBody>
        </p:sp>
      </p:grpSp>
      <p:sp>
        <p:nvSpPr>
          <p:cNvPr id="78" name="Google Shape;78;p11"/>
          <p:cNvSpPr txBox="1"/>
          <p:nvPr/>
        </p:nvSpPr>
        <p:spPr>
          <a:xfrm>
            <a:off x="739946" y="3910843"/>
            <a:ext cx="13347000" cy="13545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Clr>
                <a:srgbClr val="000000"/>
              </a:buClr>
              <a:buSzPts val="8800"/>
              <a:buFont typeface="Arial"/>
              <a:buNone/>
            </a:pPr>
            <a:r>
              <a:rPr b="1" lang="en-US" sz="8800">
                <a:solidFill>
                  <a:srgbClr val="122D6D"/>
                </a:solidFill>
                <a:latin typeface="Questrial"/>
                <a:ea typeface="Questrial"/>
                <a:cs typeface="Questrial"/>
                <a:sym typeface="Questrial"/>
              </a:rPr>
              <a:t>Kalam Jadid</a:t>
            </a:r>
            <a:endParaRPr b="0" i="0" sz="8800" u="none" cap="none" strike="noStrike">
              <a:solidFill>
                <a:srgbClr val="000000"/>
              </a:solidFill>
              <a:latin typeface="Arial"/>
              <a:ea typeface="Arial"/>
              <a:cs typeface="Arial"/>
              <a:sym typeface="Arial"/>
            </a:endParaRPr>
          </a:p>
        </p:txBody>
      </p:sp>
      <p:sp>
        <p:nvSpPr>
          <p:cNvPr id="79" name="Google Shape;79;p11"/>
          <p:cNvSpPr txBox="1"/>
          <p:nvPr/>
        </p:nvSpPr>
        <p:spPr>
          <a:xfrm>
            <a:off x="2900550" y="5742175"/>
            <a:ext cx="9892500" cy="908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Clr>
                <a:srgbClr val="000000"/>
              </a:buClr>
              <a:buSzPts val="6600"/>
              <a:buFont typeface="Arial"/>
              <a:buNone/>
            </a:pPr>
            <a:r>
              <a:rPr b="1" lang="en-US" sz="5900">
                <a:solidFill>
                  <a:srgbClr val="122D6D"/>
                </a:solidFill>
                <a:latin typeface="Questrial"/>
                <a:ea typeface="Questrial"/>
                <a:cs typeface="Questrial"/>
                <a:sym typeface="Questrial"/>
              </a:rPr>
              <a:t>Muhammad Hazir Rahim</a:t>
            </a:r>
            <a:r>
              <a:rPr b="1" i="0" lang="en-US" sz="5900" u="none" cap="none" strike="noStrike">
                <a:solidFill>
                  <a:srgbClr val="122D6D"/>
                </a:solidFill>
                <a:latin typeface="Questrial"/>
                <a:ea typeface="Questrial"/>
                <a:cs typeface="Questrial"/>
                <a:sym typeface="Questrial"/>
              </a:rPr>
              <a:t>, M.A</a:t>
            </a:r>
            <a:endParaRPr b="0" i="0" sz="5900" u="none" cap="none" strike="noStrike">
              <a:solidFill>
                <a:srgbClr val="000000"/>
              </a:solidFill>
              <a:latin typeface="Arial"/>
              <a:ea typeface="Arial"/>
              <a:cs typeface="Arial"/>
              <a:sym typeface="Arial"/>
            </a:endParaRPr>
          </a:p>
        </p:txBody>
      </p:sp>
      <p:sp>
        <p:nvSpPr>
          <p:cNvPr id="80" name="Google Shape;80;p11"/>
          <p:cNvSpPr txBox="1"/>
          <p:nvPr/>
        </p:nvSpPr>
        <p:spPr>
          <a:xfrm>
            <a:off x="6592801" y="7067275"/>
            <a:ext cx="1641300" cy="8313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Clr>
                <a:srgbClr val="000000"/>
              </a:buClr>
              <a:buSzPts val="5400"/>
              <a:buFont typeface="Arial"/>
              <a:buNone/>
            </a:pPr>
            <a:r>
              <a:rPr b="1" i="0" lang="en-US" sz="5400" u="none" cap="none" strike="noStrike">
                <a:solidFill>
                  <a:srgbClr val="122D6D"/>
                </a:solidFill>
                <a:latin typeface="Questrial"/>
                <a:ea typeface="Questrial"/>
                <a:cs typeface="Questrial"/>
                <a:sym typeface="Questrial"/>
              </a:rPr>
              <a:t>202</a:t>
            </a:r>
            <a:r>
              <a:rPr b="1" lang="en-US" sz="5400">
                <a:solidFill>
                  <a:srgbClr val="122D6D"/>
                </a:solidFill>
                <a:latin typeface="Questrial"/>
                <a:ea typeface="Questrial"/>
                <a:cs typeface="Questrial"/>
                <a:sym typeface="Questrial"/>
              </a:rPr>
              <a:t>5</a:t>
            </a:r>
            <a:endParaRPr b="0" i="0" sz="5400" u="none" cap="none" strike="noStrike">
              <a:solidFill>
                <a:srgbClr val="000000"/>
              </a:solidFill>
              <a:latin typeface="Arial"/>
              <a:ea typeface="Arial"/>
              <a:cs typeface="Arial"/>
              <a:sym typeface="Arial"/>
            </a:endParaRPr>
          </a:p>
        </p:txBody>
      </p:sp>
      <p:pic>
        <p:nvPicPr>
          <p:cNvPr id="81" name="Google Shape;81;p11"/>
          <p:cNvPicPr preferRelativeResize="0"/>
          <p:nvPr/>
        </p:nvPicPr>
        <p:blipFill rotWithShape="1">
          <a:blip r:embed="rId7">
            <a:alphaModFix/>
          </a:blip>
          <a:srcRect b="0" l="0" r="0" t="0"/>
          <a:stretch/>
        </p:blipFill>
        <p:spPr>
          <a:xfrm>
            <a:off x="17462500" y="9461500"/>
            <a:ext cx="609600" cy="6096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1"/>
                                        <p:tgtEl>
                                          <p:spTgt spid="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grpSp>
        <p:nvGrpSpPr>
          <p:cNvPr id="86" name="Google Shape;86;p12"/>
          <p:cNvGrpSpPr/>
          <p:nvPr/>
        </p:nvGrpSpPr>
        <p:grpSpPr>
          <a:xfrm>
            <a:off x="0" y="-144661"/>
            <a:ext cx="1677797" cy="10431661"/>
            <a:chOff x="0" y="-192881"/>
            <a:chExt cx="2237063" cy="13908881"/>
          </a:xfrm>
        </p:grpSpPr>
        <p:grpSp>
          <p:nvGrpSpPr>
            <p:cNvPr id="87" name="Google Shape;87;p12"/>
            <p:cNvGrpSpPr/>
            <p:nvPr/>
          </p:nvGrpSpPr>
          <p:grpSpPr>
            <a:xfrm>
              <a:off x="0" y="-192881"/>
              <a:ext cx="2237063" cy="13908881"/>
              <a:chOff x="0" y="-38100"/>
              <a:chExt cx="441889" cy="2747433"/>
            </a:xfrm>
          </p:grpSpPr>
          <p:sp>
            <p:nvSpPr>
              <p:cNvPr id="88" name="Google Shape;88;p12"/>
              <p:cNvSpPr/>
              <p:nvPr/>
            </p:nvSpPr>
            <p:spPr>
              <a:xfrm>
                <a:off x="0" y="0"/>
                <a:ext cx="441889" cy="2709333"/>
              </a:xfrm>
              <a:custGeom>
                <a:rect b="b" l="l" r="r" t="t"/>
                <a:pathLst>
                  <a:path extrusionOk="0" h="2709333" w="441889">
                    <a:moveTo>
                      <a:pt x="0" y="0"/>
                    </a:moveTo>
                    <a:lnTo>
                      <a:pt x="441889" y="0"/>
                    </a:lnTo>
                    <a:lnTo>
                      <a:pt x="441889" y="2709333"/>
                    </a:lnTo>
                    <a:lnTo>
                      <a:pt x="0" y="2709333"/>
                    </a:lnTo>
                    <a:close/>
                  </a:path>
                </a:pathLst>
              </a:custGeom>
              <a:solidFill>
                <a:srgbClr val="122D6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 name="Google Shape;89;p12"/>
              <p:cNvSpPr txBox="1"/>
              <p:nvPr/>
            </p:nvSpPr>
            <p:spPr>
              <a:xfrm>
                <a:off x="0" y="-38100"/>
                <a:ext cx="441889" cy="2747433"/>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grpSp>
          <p:nvGrpSpPr>
            <p:cNvPr id="90" name="Google Shape;90;p12"/>
            <p:cNvGrpSpPr/>
            <p:nvPr/>
          </p:nvGrpSpPr>
          <p:grpSpPr>
            <a:xfrm>
              <a:off x="0" y="1178719"/>
              <a:ext cx="953011" cy="11165681"/>
              <a:chOff x="0" y="-38100"/>
              <a:chExt cx="188249" cy="2205567"/>
            </a:xfrm>
          </p:grpSpPr>
          <p:sp>
            <p:nvSpPr>
              <p:cNvPr id="91" name="Google Shape;91;p12"/>
              <p:cNvSpPr/>
              <p:nvPr/>
            </p:nvSpPr>
            <p:spPr>
              <a:xfrm>
                <a:off x="0" y="0"/>
                <a:ext cx="188249" cy="2167467"/>
              </a:xfrm>
              <a:custGeom>
                <a:rect b="b" l="l" r="r" t="t"/>
                <a:pathLst>
                  <a:path extrusionOk="0" h="2167467" w="188249">
                    <a:moveTo>
                      <a:pt x="0" y="0"/>
                    </a:moveTo>
                    <a:lnTo>
                      <a:pt x="188249" y="0"/>
                    </a:lnTo>
                    <a:lnTo>
                      <a:pt x="188249" y="2167467"/>
                    </a:lnTo>
                    <a:lnTo>
                      <a:pt x="0" y="2167467"/>
                    </a:lnTo>
                    <a:close/>
                  </a:path>
                </a:pathLst>
              </a:custGeom>
              <a:solidFill>
                <a:srgbClr val="C4AD7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 name="Google Shape;92;p12"/>
              <p:cNvSpPr txBox="1"/>
              <p:nvPr/>
            </p:nvSpPr>
            <p:spPr>
              <a:xfrm>
                <a:off x="0" y="-38100"/>
                <a:ext cx="188249" cy="2205567"/>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93" name="Google Shape;93;p12"/>
            <p:cNvSpPr/>
            <p:nvPr/>
          </p:nvSpPr>
          <p:spPr>
            <a:xfrm>
              <a:off x="1118531" y="140625"/>
              <a:ext cx="1052078" cy="1572349"/>
            </a:xfrm>
            <a:custGeom>
              <a:rect b="b" l="l" r="r" t="t"/>
              <a:pathLst>
                <a:path extrusionOk="0" h="1572349" w="1052078">
                  <a:moveTo>
                    <a:pt x="0" y="0"/>
                  </a:moveTo>
                  <a:lnTo>
                    <a:pt x="1052078" y="0"/>
                  </a:lnTo>
                  <a:lnTo>
                    <a:pt x="1052078" y="1572349"/>
                  </a:lnTo>
                  <a:lnTo>
                    <a:pt x="0" y="1572349"/>
                  </a:lnTo>
                  <a:lnTo>
                    <a:pt x="0" y="0"/>
                  </a:lnTo>
                  <a:close/>
                </a:path>
              </a:pathLst>
            </a:custGeom>
            <a:blipFill rotWithShape="1">
              <a:blip r:embed="rId3">
                <a:alphaModFix/>
              </a:blip>
              <a:stretch>
                <a:fillRect b="0" l="-21957" r="-27485"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4" name="Google Shape;94;p12"/>
          <p:cNvSpPr txBox="1"/>
          <p:nvPr/>
        </p:nvSpPr>
        <p:spPr>
          <a:xfrm>
            <a:off x="2018525" y="269125"/>
            <a:ext cx="15894000" cy="973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4800">
                <a:solidFill>
                  <a:schemeClr val="dk1"/>
                </a:solidFill>
                <a:latin typeface="Calibri"/>
                <a:ea typeface="Calibri"/>
                <a:cs typeface="Calibri"/>
                <a:sym typeface="Calibri"/>
              </a:rPr>
              <a:t>Religious Studies</a:t>
            </a:r>
            <a:endParaRPr b="1" sz="4800">
              <a:solidFill>
                <a:schemeClr val="dk1"/>
              </a:solidFill>
              <a:latin typeface="Calibri"/>
              <a:ea typeface="Calibri"/>
              <a:cs typeface="Calibri"/>
              <a:sym typeface="Calibri"/>
            </a:endParaRPr>
          </a:p>
          <a:p>
            <a:pPr indent="0" lvl="0" marL="0" rtl="0" algn="l">
              <a:spcBef>
                <a:spcPts val="0"/>
              </a:spcBef>
              <a:spcAft>
                <a:spcPts val="0"/>
              </a:spcAft>
              <a:buNone/>
            </a:pPr>
            <a:r>
              <a:t/>
            </a:r>
            <a:endParaRPr sz="4800">
              <a:solidFill>
                <a:schemeClr val="dk1"/>
              </a:solidFill>
              <a:latin typeface="Calibri"/>
              <a:ea typeface="Calibri"/>
              <a:cs typeface="Calibri"/>
              <a:sym typeface="Calibri"/>
            </a:endParaRPr>
          </a:p>
          <a:p>
            <a:pPr indent="0" lvl="0" marL="0" rtl="0" algn="l">
              <a:spcBef>
                <a:spcPts val="0"/>
              </a:spcBef>
              <a:spcAft>
                <a:spcPts val="0"/>
              </a:spcAft>
              <a:buNone/>
            </a:pPr>
            <a:r>
              <a:rPr lang="en-US" sz="4800">
                <a:solidFill>
                  <a:schemeClr val="dk1"/>
                </a:solidFill>
                <a:latin typeface="Calibri"/>
                <a:ea typeface="Calibri"/>
                <a:cs typeface="Calibri"/>
                <a:sym typeface="Calibri"/>
              </a:rPr>
              <a:t>Ialah studi-studi terhadap Agama melalui berbagai disiplin ilmu atau metodologi</a:t>
            </a:r>
            <a:endParaRPr sz="4800">
              <a:solidFill>
                <a:schemeClr val="dk1"/>
              </a:solidFill>
              <a:latin typeface="Calibri"/>
              <a:ea typeface="Calibri"/>
              <a:cs typeface="Calibri"/>
              <a:sym typeface="Calibri"/>
            </a:endParaRPr>
          </a:p>
          <a:p>
            <a:pPr indent="0" lvl="0" marL="0" rtl="0" algn="l">
              <a:spcBef>
                <a:spcPts val="0"/>
              </a:spcBef>
              <a:spcAft>
                <a:spcPts val="0"/>
              </a:spcAft>
              <a:buNone/>
            </a:pPr>
            <a:r>
              <a:t/>
            </a:r>
            <a:endParaRPr sz="4800">
              <a:solidFill>
                <a:schemeClr val="dk1"/>
              </a:solidFill>
              <a:latin typeface="Calibri"/>
              <a:ea typeface="Calibri"/>
              <a:cs typeface="Calibri"/>
              <a:sym typeface="Calibri"/>
            </a:endParaRPr>
          </a:p>
          <a:p>
            <a:pPr indent="0" lvl="0" marL="0" rtl="0" algn="l">
              <a:spcBef>
                <a:spcPts val="0"/>
              </a:spcBef>
              <a:spcAft>
                <a:spcPts val="0"/>
              </a:spcAft>
              <a:buNone/>
            </a:pPr>
            <a:r>
              <a:rPr lang="en-US" sz="4800">
                <a:solidFill>
                  <a:schemeClr val="dk1"/>
                </a:solidFill>
                <a:latin typeface="Calibri"/>
                <a:ea typeface="Calibri"/>
                <a:cs typeface="Calibri"/>
                <a:sym typeface="Calibri"/>
              </a:rPr>
              <a:t>Maka, yang menjadi objek kajian dalam studi ini ialah Agama, baik dari segi akidah, sistem moral, maupun sistem praktik dan ritualnya; entah yang berkaitan dengan kehidupan individual maupun sosial</a:t>
            </a:r>
            <a:endParaRPr sz="4800">
              <a:solidFill>
                <a:schemeClr val="dk1"/>
              </a:solidFill>
              <a:latin typeface="Calibri"/>
              <a:ea typeface="Calibri"/>
              <a:cs typeface="Calibri"/>
              <a:sym typeface="Calibri"/>
            </a:endParaRPr>
          </a:p>
          <a:p>
            <a:pPr indent="0" lvl="0" marL="0" rtl="0" algn="l">
              <a:spcBef>
                <a:spcPts val="0"/>
              </a:spcBef>
              <a:spcAft>
                <a:spcPts val="0"/>
              </a:spcAft>
              <a:buNone/>
            </a:pPr>
            <a:r>
              <a:t/>
            </a:r>
            <a:endParaRPr sz="4800">
              <a:solidFill>
                <a:schemeClr val="dk1"/>
              </a:solidFill>
              <a:latin typeface="Calibri"/>
              <a:ea typeface="Calibri"/>
              <a:cs typeface="Calibri"/>
              <a:sym typeface="Calibri"/>
            </a:endParaRPr>
          </a:p>
          <a:p>
            <a:pPr indent="0" lvl="0" marL="0" rtl="0" algn="l">
              <a:spcBef>
                <a:spcPts val="0"/>
              </a:spcBef>
              <a:spcAft>
                <a:spcPts val="0"/>
              </a:spcAft>
              <a:buNone/>
            </a:pPr>
            <a:r>
              <a:rPr b="1" lang="en-US" sz="4800">
                <a:solidFill>
                  <a:srgbClr val="FF0000"/>
                </a:solidFill>
                <a:latin typeface="Calibri"/>
                <a:ea typeface="Calibri"/>
                <a:cs typeface="Calibri"/>
                <a:sym typeface="Calibri"/>
              </a:rPr>
              <a:t>Pertanyaan: mengapa Agama  perlu dikaji melalui berbagai disiplin ilmu dan metodo</a:t>
            </a:r>
            <a:r>
              <a:rPr b="1" lang="en-US" sz="4800">
                <a:solidFill>
                  <a:srgbClr val="FF0000"/>
                </a:solidFill>
                <a:latin typeface="Calibri"/>
                <a:ea typeface="Calibri"/>
                <a:cs typeface="Calibri"/>
                <a:sym typeface="Calibri"/>
              </a:rPr>
              <a:t>logi?</a:t>
            </a:r>
            <a:endParaRPr sz="4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grpSp>
        <p:nvGrpSpPr>
          <p:cNvPr id="99" name="Google Shape;99;p13"/>
          <p:cNvGrpSpPr/>
          <p:nvPr/>
        </p:nvGrpSpPr>
        <p:grpSpPr>
          <a:xfrm>
            <a:off x="0" y="-144661"/>
            <a:ext cx="1677839" cy="10431660"/>
            <a:chOff x="0" y="-192881"/>
            <a:chExt cx="2237119" cy="13908880"/>
          </a:xfrm>
        </p:grpSpPr>
        <p:grpSp>
          <p:nvGrpSpPr>
            <p:cNvPr id="100" name="Google Shape;100;p13"/>
            <p:cNvGrpSpPr/>
            <p:nvPr/>
          </p:nvGrpSpPr>
          <p:grpSpPr>
            <a:xfrm>
              <a:off x="0" y="-192881"/>
              <a:ext cx="2237119" cy="13908880"/>
              <a:chOff x="0" y="-38100"/>
              <a:chExt cx="441900" cy="2747433"/>
            </a:xfrm>
          </p:grpSpPr>
          <p:sp>
            <p:nvSpPr>
              <p:cNvPr id="101" name="Google Shape;101;p13"/>
              <p:cNvSpPr/>
              <p:nvPr/>
            </p:nvSpPr>
            <p:spPr>
              <a:xfrm>
                <a:off x="0" y="0"/>
                <a:ext cx="441889" cy="2709333"/>
              </a:xfrm>
              <a:custGeom>
                <a:rect b="b" l="l" r="r" t="t"/>
                <a:pathLst>
                  <a:path extrusionOk="0" h="2709333" w="441889">
                    <a:moveTo>
                      <a:pt x="0" y="0"/>
                    </a:moveTo>
                    <a:lnTo>
                      <a:pt x="441889" y="0"/>
                    </a:lnTo>
                    <a:lnTo>
                      <a:pt x="441889" y="2709333"/>
                    </a:lnTo>
                    <a:lnTo>
                      <a:pt x="0" y="2709333"/>
                    </a:lnTo>
                    <a:close/>
                  </a:path>
                </a:pathLst>
              </a:custGeom>
              <a:solidFill>
                <a:srgbClr val="122D6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 name="Google Shape;102;p13"/>
              <p:cNvSpPr txBox="1"/>
              <p:nvPr/>
            </p:nvSpPr>
            <p:spPr>
              <a:xfrm>
                <a:off x="0" y="-38100"/>
                <a:ext cx="441900" cy="27474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grpSp>
          <p:nvGrpSpPr>
            <p:cNvPr id="103" name="Google Shape;103;p13"/>
            <p:cNvGrpSpPr/>
            <p:nvPr/>
          </p:nvGrpSpPr>
          <p:grpSpPr>
            <a:xfrm>
              <a:off x="0" y="1178719"/>
              <a:ext cx="953011" cy="11165850"/>
              <a:chOff x="0" y="-38100"/>
              <a:chExt cx="188249" cy="2205600"/>
            </a:xfrm>
          </p:grpSpPr>
          <p:sp>
            <p:nvSpPr>
              <p:cNvPr id="104" name="Google Shape;104;p13"/>
              <p:cNvSpPr/>
              <p:nvPr/>
            </p:nvSpPr>
            <p:spPr>
              <a:xfrm>
                <a:off x="0" y="0"/>
                <a:ext cx="188249" cy="2167467"/>
              </a:xfrm>
              <a:custGeom>
                <a:rect b="b" l="l" r="r" t="t"/>
                <a:pathLst>
                  <a:path extrusionOk="0" h="2167467" w="188249">
                    <a:moveTo>
                      <a:pt x="0" y="0"/>
                    </a:moveTo>
                    <a:lnTo>
                      <a:pt x="188249" y="0"/>
                    </a:lnTo>
                    <a:lnTo>
                      <a:pt x="188249" y="2167467"/>
                    </a:lnTo>
                    <a:lnTo>
                      <a:pt x="0" y="2167467"/>
                    </a:lnTo>
                    <a:close/>
                  </a:path>
                </a:pathLst>
              </a:custGeom>
              <a:solidFill>
                <a:srgbClr val="C4AD7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 name="Google Shape;105;p13"/>
              <p:cNvSpPr txBox="1"/>
              <p:nvPr/>
            </p:nvSpPr>
            <p:spPr>
              <a:xfrm>
                <a:off x="0" y="-38100"/>
                <a:ext cx="188100" cy="22056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06" name="Google Shape;106;p13"/>
            <p:cNvSpPr/>
            <p:nvPr/>
          </p:nvSpPr>
          <p:spPr>
            <a:xfrm>
              <a:off x="1118531" y="140625"/>
              <a:ext cx="1052078" cy="1572349"/>
            </a:xfrm>
            <a:custGeom>
              <a:rect b="b" l="l" r="r" t="t"/>
              <a:pathLst>
                <a:path extrusionOk="0" h="1572349" w="1052078">
                  <a:moveTo>
                    <a:pt x="0" y="0"/>
                  </a:moveTo>
                  <a:lnTo>
                    <a:pt x="1052078" y="0"/>
                  </a:lnTo>
                  <a:lnTo>
                    <a:pt x="1052078" y="1572349"/>
                  </a:lnTo>
                  <a:lnTo>
                    <a:pt x="0" y="1572349"/>
                  </a:lnTo>
                  <a:lnTo>
                    <a:pt x="0" y="0"/>
                  </a:lnTo>
                  <a:close/>
                </a:path>
              </a:pathLst>
            </a:custGeom>
            <a:blipFill rotWithShape="1">
              <a:blip r:embed="rId3">
                <a:alphaModFix/>
              </a:blip>
              <a:stretch>
                <a:fillRect b="0" l="-21958" r="-27478"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 name="Google Shape;107;p13"/>
          <p:cNvSpPr txBox="1"/>
          <p:nvPr/>
        </p:nvSpPr>
        <p:spPr>
          <a:xfrm>
            <a:off x="2018525" y="269125"/>
            <a:ext cx="15894000" cy="973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Berikut beberapa disiplin </a:t>
            </a:r>
            <a:r>
              <a:rPr i="1" lang="en-US" sz="4800">
                <a:solidFill>
                  <a:schemeClr val="dk1"/>
                </a:solidFill>
                <a:latin typeface="Calibri"/>
                <a:ea typeface="Calibri"/>
                <a:cs typeface="Calibri"/>
                <a:sym typeface="Calibri"/>
              </a:rPr>
              <a:t>mainstream </a:t>
            </a:r>
            <a:r>
              <a:rPr lang="en-US" sz="4800">
                <a:solidFill>
                  <a:schemeClr val="dk1"/>
                </a:solidFill>
                <a:latin typeface="Calibri"/>
                <a:ea typeface="Calibri"/>
                <a:cs typeface="Calibri"/>
                <a:sym typeface="Calibri"/>
              </a:rPr>
              <a:t>dalam studi Agama:</a:t>
            </a:r>
            <a:endParaRPr sz="4800">
              <a:solidFill>
                <a:schemeClr val="dk1"/>
              </a:solidFill>
              <a:latin typeface="Calibri"/>
              <a:ea typeface="Calibri"/>
              <a:cs typeface="Calibri"/>
              <a:sym typeface="Calibri"/>
            </a:endParaRPr>
          </a:p>
          <a:p>
            <a:pPr indent="0" lvl="0" marL="0" rtl="0" algn="l">
              <a:spcBef>
                <a:spcPts val="0"/>
              </a:spcBef>
              <a:spcAft>
                <a:spcPts val="0"/>
              </a:spcAft>
              <a:buNone/>
            </a:pPr>
            <a:r>
              <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AutoNum type="arabicPeriod"/>
            </a:pPr>
            <a:r>
              <a:rPr lang="en-US" sz="4800">
                <a:solidFill>
                  <a:schemeClr val="dk1"/>
                </a:solidFill>
                <a:latin typeface="Calibri"/>
                <a:ea typeface="Calibri"/>
                <a:cs typeface="Calibri"/>
                <a:sym typeface="Calibri"/>
              </a:rPr>
              <a:t>Filsafat</a:t>
            </a:r>
            <a:endParaRPr sz="4800">
              <a:solidFill>
                <a:schemeClr val="dk1"/>
              </a:solidFill>
              <a:latin typeface="Calibri"/>
              <a:ea typeface="Calibri"/>
              <a:cs typeface="Calibri"/>
              <a:sym typeface="Calibri"/>
            </a:endParaRPr>
          </a:p>
          <a:p>
            <a:pPr indent="0" lvl="0" marL="457200" rtl="0" algn="l">
              <a:spcBef>
                <a:spcPts val="0"/>
              </a:spcBef>
              <a:spcAft>
                <a:spcPts val="0"/>
              </a:spcAft>
              <a:buNone/>
            </a:pPr>
            <a:r>
              <a:rPr lang="en-US" sz="4600">
                <a:solidFill>
                  <a:schemeClr val="dk1"/>
                </a:solidFill>
                <a:latin typeface="Calibri"/>
                <a:ea typeface="Calibri"/>
                <a:cs typeface="Calibri"/>
                <a:sym typeface="Calibri"/>
              </a:rPr>
              <a:t>Sebagai sebuah disiplin, filsafat ialah ilmu yang membahas </a:t>
            </a:r>
            <a:r>
              <a:rPr i="1" lang="en-US" sz="4600">
                <a:solidFill>
                  <a:schemeClr val="dk1"/>
                </a:solidFill>
                <a:latin typeface="Calibri"/>
                <a:ea typeface="Calibri"/>
                <a:cs typeface="Calibri"/>
                <a:sym typeface="Calibri"/>
              </a:rPr>
              <a:t>being qua being </a:t>
            </a:r>
            <a:r>
              <a:rPr lang="en-US" sz="4600">
                <a:solidFill>
                  <a:schemeClr val="dk1"/>
                </a:solidFill>
                <a:latin typeface="Calibri"/>
                <a:ea typeface="Calibri"/>
                <a:cs typeface="Calibri"/>
                <a:sym typeface="Calibri"/>
              </a:rPr>
              <a:t>atau الوجود بما هو الوجود. Inilah yang disebut sebagai metafisika atau الإلهیات بالمعنی الأعم. Di akhir pembahasan metafisika inilah biasanya ada pembahasan khusus terkait Tuhan, sifat-sifat dan perbuatan-Nya. Pembahasan ini kemudian dikenal sebagai الإلهیات بالمعنی الأخص.</a:t>
            </a:r>
            <a:endParaRPr sz="4600">
              <a:solidFill>
                <a:schemeClr val="dk1"/>
              </a:solidFill>
              <a:latin typeface="Calibri"/>
              <a:ea typeface="Calibri"/>
              <a:cs typeface="Calibri"/>
              <a:sym typeface="Calibri"/>
            </a:endParaRPr>
          </a:p>
          <a:p>
            <a:pPr indent="0" lvl="0" marL="457200" rtl="0" algn="l">
              <a:spcBef>
                <a:spcPts val="0"/>
              </a:spcBef>
              <a:spcAft>
                <a:spcPts val="0"/>
              </a:spcAft>
              <a:buNone/>
            </a:pPr>
            <a:r>
              <a:t/>
            </a:r>
            <a:endParaRPr sz="4600">
              <a:solidFill>
                <a:schemeClr val="dk1"/>
              </a:solidFill>
              <a:latin typeface="Calibri"/>
              <a:ea typeface="Calibri"/>
              <a:cs typeface="Calibri"/>
              <a:sym typeface="Calibri"/>
            </a:endParaRPr>
          </a:p>
          <a:p>
            <a:pPr indent="0" lvl="0" marL="457200" rtl="0" algn="l">
              <a:spcBef>
                <a:spcPts val="0"/>
              </a:spcBef>
              <a:spcAft>
                <a:spcPts val="0"/>
              </a:spcAft>
              <a:buNone/>
            </a:pPr>
            <a:r>
              <a:rPr lang="en-US" sz="4600">
                <a:solidFill>
                  <a:schemeClr val="dk1"/>
                </a:solidFill>
                <a:latin typeface="Calibri"/>
                <a:ea typeface="Calibri"/>
                <a:cs typeface="Calibri"/>
                <a:sym typeface="Calibri"/>
              </a:rPr>
              <a:t>Kajian ontologi dalam metafisikan ini akan memiliki dampak serius dalam pembahasan ilmu kalam, khsususnya </a:t>
            </a:r>
            <a:r>
              <a:rPr i="1" lang="en-US" sz="4600">
                <a:solidFill>
                  <a:schemeClr val="dk1"/>
                </a:solidFill>
                <a:latin typeface="Calibri"/>
                <a:ea typeface="Calibri"/>
                <a:cs typeface="Calibri"/>
                <a:sym typeface="Calibri"/>
              </a:rPr>
              <a:t>kalam jadid</a:t>
            </a:r>
            <a:r>
              <a:rPr lang="en-US" sz="4600">
                <a:solidFill>
                  <a:schemeClr val="dk1"/>
                </a:solidFill>
                <a:latin typeface="Calibri"/>
                <a:ea typeface="Calibri"/>
                <a:cs typeface="Calibri"/>
                <a:sym typeface="Calibri"/>
              </a:rPr>
              <a:t>.</a:t>
            </a:r>
            <a:endParaRPr sz="46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grpSp>
        <p:nvGrpSpPr>
          <p:cNvPr id="112" name="Google Shape;112;p14"/>
          <p:cNvGrpSpPr/>
          <p:nvPr/>
        </p:nvGrpSpPr>
        <p:grpSpPr>
          <a:xfrm>
            <a:off x="0" y="-144661"/>
            <a:ext cx="1677839" cy="10431660"/>
            <a:chOff x="0" y="-192881"/>
            <a:chExt cx="2237119" cy="13908880"/>
          </a:xfrm>
        </p:grpSpPr>
        <p:grpSp>
          <p:nvGrpSpPr>
            <p:cNvPr id="113" name="Google Shape;113;p14"/>
            <p:cNvGrpSpPr/>
            <p:nvPr/>
          </p:nvGrpSpPr>
          <p:grpSpPr>
            <a:xfrm>
              <a:off x="0" y="-192881"/>
              <a:ext cx="2237119" cy="13908880"/>
              <a:chOff x="0" y="-38100"/>
              <a:chExt cx="441900" cy="2747433"/>
            </a:xfrm>
          </p:grpSpPr>
          <p:sp>
            <p:nvSpPr>
              <p:cNvPr id="114" name="Google Shape;114;p14"/>
              <p:cNvSpPr/>
              <p:nvPr/>
            </p:nvSpPr>
            <p:spPr>
              <a:xfrm>
                <a:off x="0" y="0"/>
                <a:ext cx="441889" cy="2709333"/>
              </a:xfrm>
              <a:custGeom>
                <a:rect b="b" l="l" r="r" t="t"/>
                <a:pathLst>
                  <a:path extrusionOk="0" h="2709333" w="441889">
                    <a:moveTo>
                      <a:pt x="0" y="0"/>
                    </a:moveTo>
                    <a:lnTo>
                      <a:pt x="441889" y="0"/>
                    </a:lnTo>
                    <a:lnTo>
                      <a:pt x="441889" y="2709333"/>
                    </a:lnTo>
                    <a:lnTo>
                      <a:pt x="0" y="2709333"/>
                    </a:lnTo>
                    <a:close/>
                  </a:path>
                </a:pathLst>
              </a:custGeom>
              <a:solidFill>
                <a:srgbClr val="122D6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 name="Google Shape;115;p14"/>
              <p:cNvSpPr txBox="1"/>
              <p:nvPr/>
            </p:nvSpPr>
            <p:spPr>
              <a:xfrm>
                <a:off x="0" y="-38100"/>
                <a:ext cx="441900" cy="27474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grpSp>
          <p:nvGrpSpPr>
            <p:cNvPr id="116" name="Google Shape;116;p14"/>
            <p:cNvGrpSpPr/>
            <p:nvPr/>
          </p:nvGrpSpPr>
          <p:grpSpPr>
            <a:xfrm>
              <a:off x="0" y="1178719"/>
              <a:ext cx="953011" cy="11165850"/>
              <a:chOff x="0" y="-38100"/>
              <a:chExt cx="188249" cy="2205600"/>
            </a:xfrm>
          </p:grpSpPr>
          <p:sp>
            <p:nvSpPr>
              <p:cNvPr id="117" name="Google Shape;117;p14"/>
              <p:cNvSpPr/>
              <p:nvPr/>
            </p:nvSpPr>
            <p:spPr>
              <a:xfrm>
                <a:off x="0" y="0"/>
                <a:ext cx="188249" cy="2167467"/>
              </a:xfrm>
              <a:custGeom>
                <a:rect b="b" l="l" r="r" t="t"/>
                <a:pathLst>
                  <a:path extrusionOk="0" h="2167467" w="188249">
                    <a:moveTo>
                      <a:pt x="0" y="0"/>
                    </a:moveTo>
                    <a:lnTo>
                      <a:pt x="188249" y="0"/>
                    </a:lnTo>
                    <a:lnTo>
                      <a:pt x="188249" y="2167467"/>
                    </a:lnTo>
                    <a:lnTo>
                      <a:pt x="0" y="2167467"/>
                    </a:lnTo>
                    <a:close/>
                  </a:path>
                </a:pathLst>
              </a:custGeom>
              <a:solidFill>
                <a:srgbClr val="C4AD7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 name="Google Shape;118;p14"/>
              <p:cNvSpPr txBox="1"/>
              <p:nvPr/>
            </p:nvSpPr>
            <p:spPr>
              <a:xfrm>
                <a:off x="0" y="-38100"/>
                <a:ext cx="188100" cy="22056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19" name="Google Shape;119;p14"/>
            <p:cNvSpPr/>
            <p:nvPr/>
          </p:nvSpPr>
          <p:spPr>
            <a:xfrm>
              <a:off x="1118531" y="140625"/>
              <a:ext cx="1052078" cy="1572349"/>
            </a:xfrm>
            <a:custGeom>
              <a:rect b="b" l="l" r="r" t="t"/>
              <a:pathLst>
                <a:path extrusionOk="0" h="1572349" w="1052078">
                  <a:moveTo>
                    <a:pt x="0" y="0"/>
                  </a:moveTo>
                  <a:lnTo>
                    <a:pt x="1052078" y="0"/>
                  </a:lnTo>
                  <a:lnTo>
                    <a:pt x="1052078" y="1572349"/>
                  </a:lnTo>
                  <a:lnTo>
                    <a:pt x="0" y="1572349"/>
                  </a:lnTo>
                  <a:lnTo>
                    <a:pt x="0" y="0"/>
                  </a:lnTo>
                  <a:close/>
                </a:path>
              </a:pathLst>
            </a:custGeom>
            <a:blipFill rotWithShape="1">
              <a:blip r:embed="rId3">
                <a:alphaModFix/>
              </a:blip>
              <a:stretch>
                <a:fillRect b="0" l="-21958" r="-27478"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20" name="Google Shape;120;p14"/>
          <p:cNvSpPr txBox="1"/>
          <p:nvPr/>
        </p:nvSpPr>
        <p:spPr>
          <a:xfrm>
            <a:off x="2018525" y="269125"/>
            <a:ext cx="15894000" cy="973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2. </a:t>
            </a:r>
            <a:r>
              <a:rPr lang="en-US" sz="4800">
                <a:solidFill>
                  <a:schemeClr val="dk1"/>
                </a:solidFill>
                <a:latin typeface="Calibri"/>
                <a:ea typeface="Calibri"/>
                <a:cs typeface="Calibri"/>
                <a:sym typeface="Calibri"/>
              </a:rPr>
              <a:t>Filsafat Agama</a:t>
            </a:r>
            <a:endParaRPr sz="4800">
              <a:solidFill>
                <a:schemeClr val="dk1"/>
              </a:solidFill>
              <a:latin typeface="Calibri"/>
              <a:ea typeface="Calibri"/>
              <a:cs typeface="Calibri"/>
              <a:sym typeface="Calibri"/>
            </a:endParaRPr>
          </a:p>
          <a:p>
            <a:pPr indent="0" lvl="0" marL="0" rtl="0" algn="l">
              <a:spcBef>
                <a:spcPts val="0"/>
              </a:spcBef>
              <a:spcAft>
                <a:spcPts val="0"/>
              </a:spcAft>
              <a:buNone/>
            </a:pPr>
            <a:r>
              <a:t/>
            </a:r>
            <a:endParaRPr sz="4800">
              <a:solidFill>
                <a:schemeClr val="dk1"/>
              </a:solidFill>
              <a:latin typeface="Calibri"/>
              <a:ea typeface="Calibri"/>
              <a:cs typeface="Calibri"/>
              <a:sym typeface="Calibri"/>
            </a:endParaRPr>
          </a:p>
          <a:p>
            <a:pPr indent="0" lvl="0" marL="0" rtl="0" algn="l">
              <a:spcBef>
                <a:spcPts val="0"/>
              </a:spcBef>
              <a:spcAft>
                <a:spcPts val="0"/>
              </a:spcAft>
              <a:buNone/>
            </a:pPr>
            <a:r>
              <a:rPr lang="en-US" sz="4200">
                <a:solidFill>
                  <a:schemeClr val="dk1"/>
                </a:solidFill>
                <a:latin typeface="Calibri"/>
                <a:ea typeface="Calibri"/>
                <a:cs typeface="Calibri"/>
                <a:sym typeface="Calibri"/>
              </a:rPr>
              <a:t>Dalam disiplin ini, filsafat lebih digunakan dalam makna yang metodologis dan instrumental, yaitu permenungan filosofis terhadap fenomena dan klaim-klaim keagamaan.</a:t>
            </a:r>
            <a:endParaRPr sz="4200">
              <a:solidFill>
                <a:schemeClr val="dk1"/>
              </a:solidFill>
              <a:latin typeface="Calibri"/>
              <a:ea typeface="Calibri"/>
              <a:cs typeface="Calibri"/>
              <a:sym typeface="Calibri"/>
            </a:endParaRPr>
          </a:p>
          <a:p>
            <a:pPr indent="0" lvl="0" marL="0" rtl="0" algn="l">
              <a:spcBef>
                <a:spcPts val="0"/>
              </a:spcBef>
              <a:spcAft>
                <a:spcPts val="0"/>
              </a:spcAft>
              <a:buNone/>
            </a:pPr>
            <a:r>
              <a:t/>
            </a:r>
            <a:endParaRPr sz="4200">
              <a:solidFill>
                <a:schemeClr val="dk1"/>
              </a:solidFill>
              <a:latin typeface="Calibri"/>
              <a:ea typeface="Calibri"/>
              <a:cs typeface="Calibri"/>
              <a:sym typeface="Calibri"/>
            </a:endParaRPr>
          </a:p>
          <a:p>
            <a:pPr indent="0" lvl="0" marL="0" rtl="0" algn="l">
              <a:spcBef>
                <a:spcPts val="0"/>
              </a:spcBef>
              <a:spcAft>
                <a:spcPts val="0"/>
              </a:spcAft>
              <a:buNone/>
            </a:pPr>
            <a:r>
              <a:rPr lang="en-US" sz="4200">
                <a:solidFill>
                  <a:schemeClr val="dk1"/>
                </a:solidFill>
                <a:latin typeface="Calibri"/>
                <a:ea typeface="Calibri"/>
                <a:cs typeface="Calibri"/>
                <a:sym typeface="Calibri"/>
              </a:rPr>
              <a:t>Yang dimaksud “filosofis” ialah pendekatan yang mengacu pada </a:t>
            </a:r>
            <a:r>
              <a:rPr i="1" lang="en-US" sz="4200">
                <a:solidFill>
                  <a:schemeClr val="dk1"/>
                </a:solidFill>
                <a:latin typeface="Calibri"/>
                <a:ea typeface="Calibri"/>
                <a:cs typeface="Calibri"/>
                <a:sym typeface="Calibri"/>
              </a:rPr>
              <a:t>reason</a:t>
            </a:r>
            <a:r>
              <a:rPr lang="en-US" sz="4200">
                <a:solidFill>
                  <a:schemeClr val="dk1"/>
                </a:solidFill>
                <a:latin typeface="Calibri"/>
                <a:ea typeface="Calibri"/>
                <a:cs typeface="Calibri"/>
                <a:sym typeface="Calibri"/>
              </a:rPr>
              <a:t>, sebagai lawan dari </a:t>
            </a:r>
            <a:r>
              <a:rPr i="1" lang="en-US" sz="4200">
                <a:solidFill>
                  <a:schemeClr val="dk1"/>
                </a:solidFill>
                <a:latin typeface="Calibri"/>
                <a:ea typeface="Calibri"/>
                <a:cs typeface="Calibri"/>
                <a:sym typeface="Calibri"/>
              </a:rPr>
              <a:t>faith </a:t>
            </a:r>
            <a:r>
              <a:rPr lang="en-US" sz="4200">
                <a:solidFill>
                  <a:schemeClr val="dk1"/>
                </a:solidFill>
                <a:latin typeface="Calibri"/>
                <a:ea typeface="Calibri"/>
                <a:cs typeface="Calibri"/>
                <a:sym typeface="Calibri"/>
              </a:rPr>
              <a:t>(iman) terhadap tangkapan </a:t>
            </a:r>
            <a:r>
              <a:rPr i="1" lang="en-US" sz="4200">
                <a:solidFill>
                  <a:schemeClr val="dk1"/>
                </a:solidFill>
                <a:latin typeface="Calibri"/>
                <a:ea typeface="Calibri"/>
                <a:cs typeface="Calibri"/>
                <a:sym typeface="Calibri"/>
              </a:rPr>
              <a:t>revelation</a:t>
            </a:r>
            <a:r>
              <a:rPr lang="en-US" sz="4200">
                <a:solidFill>
                  <a:schemeClr val="dk1"/>
                </a:solidFill>
                <a:latin typeface="Calibri"/>
                <a:ea typeface="Calibri"/>
                <a:cs typeface="Calibri"/>
                <a:sym typeface="Calibri"/>
              </a:rPr>
              <a:t> (wahyu).</a:t>
            </a:r>
            <a:endParaRPr sz="4200">
              <a:solidFill>
                <a:schemeClr val="dk1"/>
              </a:solidFill>
              <a:latin typeface="Calibri"/>
              <a:ea typeface="Calibri"/>
              <a:cs typeface="Calibri"/>
              <a:sym typeface="Calibri"/>
            </a:endParaRPr>
          </a:p>
          <a:p>
            <a:pPr indent="0" lvl="0" marL="0" rtl="0" algn="l">
              <a:spcBef>
                <a:spcPts val="0"/>
              </a:spcBef>
              <a:spcAft>
                <a:spcPts val="0"/>
              </a:spcAft>
              <a:buNone/>
            </a:pPr>
            <a:r>
              <a:t/>
            </a:r>
            <a:endParaRPr sz="4200">
              <a:solidFill>
                <a:schemeClr val="dk1"/>
              </a:solidFill>
              <a:latin typeface="Calibri"/>
              <a:ea typeface="Calibri"/>
              <a:cs typeface="Calibri"/>
              <a:sym typeface="Calibri"/>
            </a:endParaRPr>
          </a:p>
          <a:p>
            <a:pPr indent="0" lvl="0" marL="0" rtl="0" algn="l">
              <a:spcBef>
                <a:spcPts val="0"/>
              </a:spcBef>
              <a:spcAft>
                <a:spcPts val="0"/>
              </a:spcAft>
              <a:buNone/>
            </a:pPr>
            <a:r>
              <a:rPr lang="en-US" sz="4200">
                <a:solidFill>
                  <a:schemeClr val="dk1"/>
                </a:solidFill>
                <a:latin typeface="Calibri"/>
                <a:ea typeface="Calibri"/>
                <a:cs typeface="Calibri"/>
                <a:sym typeface="Calibri"/>
              </a:rPr>
              <a:t>Di antara pembahasan filsafat agama ialah: definis agama, asal-usul agama, pluralisme agama, ekspektasi terhadap agama, jangkauan agama, dll. </a:t>
            </a:r>
            <a:endParaRPr sz="4200">
              <a:solidFill>
                <a:schemeClr val="dk1"/>
              </a:solidFill>
              <a:latin typeface="Calibri"/>
              <a:ea typeface="Calibri"/>
              <a:cs typeface="Calibri"/>
              <a:sym typeface="Calibri"/>
            </a:endParaRPr>
          </a:p>
          <a:p>
            <a:pPr indent="0" lvl="0" marL="0" rtl="0" algn="l">
              <a:spcBef>
                <a:spcPts val="0"/>
              </a:spcBef>
              <a:spcAft>
                <a:spcPts val="0"/>
              </a:spcAft>
              <a:buNone/>
            </a:pPr>
            <a:r>
              <a:t/>
            </a:r>
            <a:endParaRPr sz="4200">
              <a:solidFill>
                <a:schemeClr val="dk1"/>
              </a:solidFill>
              <a:latin typeface="Calibri"/>
              <a:ea typeface="Calibri"/>
              <a:cs typeface="Calibri"/>
              <a:sym typeface="Calibri"/>
            </a:endParaRPr>
          </a:p>
          <a:p>
            <a:pPr indent="0" lvl="0" marL="0" rtl="0" algn="l">
              <a:spcBef>
                <a:spcPts val="0"/>
              </a:spcBef>
              <a:spcAft>
                <a:spcPts val="0"/>
              </a:spcAft>
              <a:buNone/>
            </a:pPr>
            <a:r>
              <a:rPr lang="en-US" sz="4200">
                <a:solidFill>
                  <a:schemeClr val="dk1"/>
                </a:solidFill>
                <a:latin typeface="Calibri"/>
                <a:ea typeface="Calibri"/>
                <a:cs typeface="Calibri"/>
                <a:sym typeface="Calibri"/>
              </a:rPr>
              <a:t>Perlu diketahui, filsuf Agama tidak mesti seorang yang beragama.</a:t>
            </a:r>
            <a:endParaRPr sz="42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grpSp>
        <p:nvGrpSpPr>
          <p:cNvPr id="125" name="Google Shape;125;p15"/>
          <p:cNvGrpSpPr/>
          <p:nvPr/>
        </p:nvGrpSpPr>
        <p:grpSpPr>
          <a:xfrm>
            <a:off x="0" y="-144661"/>
            <a:ext cx="1677839" cy="10431660"/>
            <a:chOff x="0" y="-192881"/>
            <a:chExt cx="2237119" cy="13908880"/>
          </a:xfrm>
        </p:grpSpPr>
        <p:grpSp>
          <p:nvGrpSpPr>
            <p:cNvPr id="126" name="Google Shape;126;p15"/>
            <p:cNvGrpSpPr/>
            <p:nvPr/>
          </p:nvGrpSpPr>
          <p:grpSpPr>
            <a:xfrm>
              <a:off x="0" y="-192881"/>
              <a:ext cx="2237119" cy="13908880"/>
              <a:chOff x="0" y="-38100"/>
              <a:chExt cx="441900" cy="2747433"/>
            </a:xfrm>
          </p:grpSpPr>
          <p:sp>
            <p:nvSpPr>
              <p:cNvPr id="127" name="Google Shape;127;p15"/>
              <p:cNvSpPr/>
              <p:nvPr/>
            </p:nvSpPr>
            <p:spPr>
              <a:xfrm>
                <a:off x="0" y="0"/>
                <a:ext cx="441889" cy="2709333"/>
              </a:xfrm>
              <a:custGeom>
                <a:rect b="b" l="l" r="r" t="t"/>
                <a:pathLst>
                  <a:path extrusionOk="0" h="2709333" w="441889">
                    <a:moveTo>
                      <a:pt x="0" y="0"/>
                    </a:moveTo>
                    <a:lnTo>
                      <a:pt x="441889" y="0"/>
                    </a:lnTo>
                    <a:lnTo>
                      <a:pt x="441889" y="2709333"/>
                    </a:lnTo>
                    <a:lnTo>
                      <a:pt x="0" y="2709333"/>
                    </a:lnTo>
                    <a:close/>
                  </a:path>
                </a:pathLst>
              </a:custGeom>
              <a:solidFill>
                <a:srgbClr val="122D6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 name="Google Shape;128;p15"/>
              <p:cNvSpPr txBox="1"/>
              <p:nvPr/>
            </p:nvSpPr>
            <p:spPr>
              <a:xfrm>
                <a:off x="0" y="-38100"/>
                <a:ext cx="441900" cy="27474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grpSp>
          <p:nvGrpSpPr>
            <p:cNvPr id="129" name="Google Shape;129;p15"/>
            <p:cNvGrpSpPr/>
            <p:nvPr/>
          </p:nvGrpSpPr>
          <p:grpSpPr>
            <a:xfrm>
              <a:off x="0" y="1178719"/>
              <a:ext cx="953011" cy="11165850"/>
              <a:chOff x="0" y="-38100"/>
              <a:chExt cx="188249" cy="2205600"/>
            </a:xfrm>
          </p:grpSpPr>
          <p:sp>
            <p:nvSpPr>
              <p:cNvPr id="130" name="Google Shape;130;p15"/>
              <p:cNvSpPr/>
              <p:nvPr/>
            </p:nvSpPr>
            <p:spPr>
              <a:xfrm>
                <a:off x="0" y="0"/>
                <a:ext cx="188249" cy="2167467"/>
              </a:xfrm>
              <a:custGeom>
                <a:rect b="b" l="l" r="r" t="t"/>
                <a:pathLst>
                  <a:path extrusionOk="0" h="2167467" w="188249">
                    <a:moveTo>
                      <a:pt x="0" y="0"/>
                    </a:moveTo>
                    <a:lnTo>
                      <a:pt x="188249" y="0"/>
                    </a:lnTo>
                    <a:lnTo>
                      <a:pt x="188249" y="2167467"/>
                    </a:lnTo>
                    <a:lnTo>
                      <a:pt x="0" y="2167467"/>
                    </a:lnTo>
                    <a:close/>
                  </a:path>
                </a:pathLst>
              </a:custGeom>
              <a:solidFill>
                <a:srgbClr val="C4AD7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 name="Google Shape;131;p15"/>
              <p:cNvSpPr txBox="1"/>
              <p:nvPr/>
            </p:nvSpPr>
            <p:spPr>
              <a:xfrm>
                <a:off x="0" y="-38100"/>
                <a:ext cx="188100" cy="22056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32" name="Google Shape;132;p15"/>
            <p:cNvSpPr/>
            <p:nvPr/>
          </p:nvSpPr>
          <p:spPr>
            <a:xfrm>
              <a:off x="1118531" y="140625"/>
              <a:ext cx="1052078" cy="1572349"/>
            </a:xfrm>
            <a:custGeom>
              <a:rect b="b" l="l" r="r" t="t"/>
              <a:pathLst>
                <a:path extrusionOk="0" h="1572349" w="1052078">
                  <a:moveTo>
                    <a:pt x="0" y="0"/>
                  </a:moveTo>
                  <a:lnTo>
                    <a:pt x="1052078" y="0"/>
                  </a:lnTo>
                  <a:lnTo>
                    <a:pt x="1052078" y="1572349"/>
                  </a:lnTo>
                  <a:lnTo>
                    <a:pt x="0" y="1572349"/>
                  </a:lnTo>
                  <a:lnTo>
                    <a:pt x="0" y="0"/>
                  </a:lnTo>
                  <a:close/>
                </a:path>
              </a:pathLst>
            </a:custGeom>
            <a:blipFill rotWithShape="1">
              <a:blip r:embed="rId3">
                <a:alphaModFix/>
              </a:blip>
              <a:stretch>
                <a:fillRect b="0" l="-21958" r="-27478"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3" name="Google Shape;133;p15"/>
          <p:cNvSpPr txBox="1"/>
          <p:nvPr/>
        </p:nvSpPr>
        <p:spPr>
          <a:xfrm>
            <a:off x="2218550" y="-64250"/>
            <a:ext cx="15894000" cy="973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3. Ilmu Kalam</a:t>
            </a:r>
            <a:endParaRPr sz="4800">
              <a:solidFill>
                <a:schemeClr val="dk1"/>
              </a:solidFill>
              <a:latin typeface="Calibri"/>
              <a:ea typeface="Calibri"/>
              <a:cs typeface="Calibri"/>
              <a:sym typeface="Calibri"/>
            </a:endParaRPr>
          </a:p>
          <a:p>
            <a:pPr indent="0" lvl="0" marL="0" rtl="0" algn="l">
              <a:spcBef>
                <a:spcPts val="0"/>
              </a:spcBef>
              <a:spcAft>
                <a:spcPts val="0"/>
              </a:spcAft>
              <a:buNone/>
            </a:pPr>
            <a:r>
              <a:t/>
            </a:r>
            <a:endParaRPr sz="4800">
              <a:solidFill>
                <a:schemeClr val="dk1"/>
              </a:solidFill>
              <a:latin typeface="Calibri"/>
              <a:ea typeface="Calibri"/>
              <a:cs typeface="Calibri"/>
              <a:sym typeface="Calibri"/>
            </a:endParaRPr>
          </a:p>
          <a:p>
            <a:pPr indent="0" lvl="0" marL="0" rtl="0" algn="l">
              <a:spcBef>
                <a:spcPts val="0"/>
              </a:spcBef>
              <a:spcAft>
                <a:spcPts val="0"/>
              </a:spcAft>
              <a:buNone/>
            </a:pPr>
            <a:r>
              <a:rPr lang="en-US" sz="4300">
                <a:solidFill>
                  <a:schemeClr val="dk1"/>
                </a:solidFill>
                <a:latin typeface="Calibri"/>
                <a:ea typeface="Calibri"/>
                <a:cs typeface="Calibri"/>
                <a:sym typeface="Calibri"/>
              </a:rPr>
              <a:t>Qadhi Iddhuddin Iji, dalam </a:t>
            </a:r>
            <a:r>
              <a:rPr i="1" lang="en-US" sz="4300">
                <a:solidFill>
                  <a:schemeClr val="dk1"/>
                </a:solidFill>
                <a:latin typeface="Calibri"/>
                <a:ea typeface="Calibri"/>
                <a:cs typeface="Calibri"/>
                <a:sym typeface="Calibri"/>
              </a:rPr>
              <a:t>Syarh al-Mawaqif</a:t>
            </a:r>
            <a:r>
              <a:rPr lang="en-US" sz="4300">
                <a:solidFill>
                  <a:schemeClr val="dk1"/>
                </a:solidFill>
                <a:latin typeface="Calibri"/>
                <a:ea typeface="Calibri"/>
                <a:cs typeface="Calibri"/>
                <a:sym typeface="Calibri"/>
              </a:rPr>
              <a:t>, menyebutkan:</a:t>
            </a:r>
            <a:endParaRPr sz="4300">
              <a:solidFill>
                <a:schemeClr val="dk1"/>
              </a:solidFill>
              <a:latin typeface="Calibri"/>
              <a:ea typeface="Calibri"/>
              <a:cs typeface="Calibri"/>
              <a:sym typeface="Calibri"/>
            </a:endParaRPr>
          </a:p>
          <a:p>
            <a:pPr indent="0" lvl="0" marL="0" rtl="0" algn="l">
              <a:spcBef>
                <a:spcPts val="0"/>
              </a:spcBef>
              <a:spcAft>
                <a:spcPts val="0"/>
              </a:spcAft>
              <a:buNone/>
            </a:pPr>
            <a:r>
              <a:t/>
            </a:r>
            <a:endParaRPr sz="4300">
              <a:solidFill>
                <a:schemeClr val="dk1"/>
              </a:solidFill>
              <a:latin typeface="Calibri"/>
              <a:ea typeface="Calibri"/>
              <a:cs typeface="Calibri"/>
              <a:sym typeface="Calibri"/>
            </a:endParaRPr>
          </a:p>
          <a:p>
            <a:pPr indent="0" lvl="0" marL="0" rtl="0" algn="l">
              <a:lnSpc>
                <a:spcPct val="115000"/>
              </a:lnSpc>
              <a:spcBef>
                <a:spcPts val="1200"/>
              </a:spcBef>
              <a:spcAft>
                <a:spcPts val="0"/>
              </a:spcAft>
              <a:buClr>
                <a:schemeClr val="dk1"/>
              </a:buClr>
              <a:buSzPts val="1100"/>
              <a:buFont typeface="Arial"/>
              <a:buNone/>
            </a:pPr>
            <a:r>
              <a:rPr lang="en-US" sz="4300">
                <a:solidFill>
                  <a:schemeClr val="dk1"/>
                </a:solidFill>
                <a:latin typeface="Calibri"/>
                <a:ea typeface="Calibri"/>
                <a:cs typeface="Calibri"/>
                <a:sym typeface="Calibri"/>
              </a:rPr>
              <a:t>علم يقتدر معه على إثبات العقائد الدينية، بإيراد الحجج، ودفع الشُّبه</a:t>
            </a:r>
            <a:endParaRPr sz="4300">
              <a:solidFill>
                <a:schemeClr val="dk1"/>
              </a:solidFill>
              <a:latin typeface="Calibri"/>
              <a:ea typeface="Calibri"/>
              <a:cs typeface="Calibri"/>
              <a:sym typeface="Calibri"/>
            </a:endParaRPr>
          </a:p>
          <a:p>
            <a:pPr indent="0" lvl="0" marL="0" rtl="0" algn="l">
              <a:spcBef>
                <a:spcPts val="1200"/>
              </a:spcBef>
              <a:spcAft>
                <a:spcPts val="0"/>
              </a:spcAft>
              <a:buNone/>
            </a:pPr>
            <a:r>
              <a:t/>
            </a:r>
            <a:endParaRPr sz="4300">
              <a:solidFill>
                <a:schemeClr val="dk1"/>
              </a:solidFill>
              <a:latin typeface="Calibri"/>
              <a:ea typeface="Calibri"/>
              <a:cs typeface="Calibri"/>
              <a:sym typeface="Calibri"/>
            </a:endParaRPr>
          </a:p>
          <a:p>
            <a:pPr indent="0" lvl="0" marL="0" rtl="0" algn="l">
              <a:spcBef>
                <a:spcPts val="0"/>
              </a:spcBef>
              <a:spcAft>
                <a:spcPts val="0"/>
              </a:spcAft>
              <a:buNone/>
            </a:pPr>
            <a:r>
              <a:rPr lang="en-US" sz="4300">
                <a:solidFill>
                  <a:schemeClr val="dk1"/>
                </a:solidFill>
                <a:latin typeface="Calibri"/>
                <a:ea typeface="Calibri"/>
                <a:cs typeface="Calibri"/>
                <a:sym typeface="Calibri"/>
              </a:rPr>
              <a:t>“Ilmu yang membuat seseorang mampu membuktikan akidah-akidah agama, dengan mengemukakan argumentasi-argumentasi (</a:t>
            </a:r>
            <a:r>
              <a:rPr i="1" lang="en-US" sz="4300">
                <a:solidFill>
                  <a:schemeClr val="dk1"/>
                </a:solidFill>
                <a:latin typeface="Calibri"/>
                <a:ea typeface="Calibri"/>
                <a:cs typeface="Calibri"/>
                <a:sym typeface="Calibri"/>
              </a:rPr>
              <a:t>jadal</a:t>
            </a:r>
            <a:r>
              <a:rPr lang="en-US" sz="4300">
                <a:solidFill>
                  <a:schemeClr val="dk1"/>
                </a:solidFill>
                <a:latin typeface="Calibri"/>
                <a:ea typeface="Calibri"/>
                <a:cs typeface="Calibri"/>
                <a:sym typeface="Calibri"/>
              </a:rPr>
              <a:t>), dan menolak syubhat-syubhat.</a:t>
            </a:r>
            <a:endParaRPr sz="4300">
              <a:solidFill>
                <a:schemeClr val="dk1"/>
              </a:solidFill>
              <a:latin typeface="Calibri"/>
              <a:ea typeface="Calibri"/>
              <a:cs typeface="Calibri"/>
              <a:sym typeface="Calibri"/>
            </a:endParaRPr>
          </a:p>
          <a:p>
            <a:pPr indent="0" lvl="0" marL="0" rtl="0" algn="l">
              <a:spcBef>
                <a:spcPts val="0"/>
              </a:spcBef>
              <a:spcAft>
                <a:spcPts val="0"/>
              </a:spcAft>
              <a:buNone/>
            </a:pPr>
            <a:r>
              <a:t/>
            </a:r>
            <a:endParaRPr sz="4300">
              <a:solidFill>
                <a:schemeClr val="dk1"/>
              </a:solidFill>
              <a:latin typeface="Calibri"/>
              <a:ea typeface="Calibri"/>
              <a:cs typeface="Calibri"/>
              <a:sym typeface="Calibri"/>
            </a:endParaRPr>
          </a:p>
          <a:p>
            <a:pPr indent="0" lvl="0" marL="0" rtl="0" algn="l">
              <a:spcBef>
                <a:spcPts val="0"/>
              </a:spcBef>
              <a:spcAft>
                <a:spcPts val="0"/>
              </a:spcAft>
              <a:buNone/>
            </a:pPr>
            <a:r>
              <a:rPr lang="en-US" sz="4300">
                <a:solidFill>
                  <a:schemeClr val="dk1"/>
                </a:solidFill>
                <a:latin typeface="Calibri"/>
                <a:ea typeface="Calibri"/>
                <a:cs typeface="Calibri"/>
                <a:sym typeface="Calibri"/>
              </a:rPr>
              <a:t>Objeknya ialah akidah, tujuannya adalah menolak syubhat, metodenya adalah </a:t>
            </a:r>
            <a:r>
              <a:rPr i="1" lang="en-US" sz="4300">
                <a:solidFill>
                  <a:schemeClr val="dk1"/>
                </a:solidFill>
                <a:latin typeface="Calibri"/>
                <a:ea typeface="Calibri"/>
                <a:cs typeface="Calibri"/>
                <a:sym typeface="Calibri"/>
              </a:rPr>
              <a:t>jadal</a:t>
            </a:r>
            <a:endParaRPr i="1" sz="4300">
              <a:solidFill>
                <a:schemeClr val="dk1"/>
              </a:solidFill>
              <a:latin typeface="Calibri"/>
              <a:ea typeface="Calibri"/>
              <a:cs typeface="Calibri"/>
              <a:sym typeface="Calibri"/>
            </a:endParaRPr>
          </a:p>
          <a:p>
            <a:pPr indent="0" lvl="0" marL="0" rtl="0" algn="l">
              <a:spcBef>
                <a:spcPts val="0"/>
              </a:spcBef>
              <a:spcAft>
                <a:spcPts val="0"/>
              </a:spcAft>
              <a:buNone/>
            </a:pPr>
            <a:r>
              <a:t/>
            </a:r>
            <a:endParaRPr i="1" sz="4300">
              <a:solidFill>
                <a:schemeClr val="dk1"/>
              </a:solidFill>
              <a:latin typeface="Calibri"/>
              <a:ea typeface="Calibri"/>
              <a:cs typeface="Calibri"/>
              <a:sym typeface="Calibri"/>
            </a:endParaRPr>
          </a:p>
          <a:p>
            <a:pPr indent="0" lvl="0" marL="0" rtl="0" algn="l">
              <a:spcBef>
                <a:spcPts val="0"/>
              </a:spcBef>
              <a:spcAft>
                <a:spcPts val="0"/>
              </a:spcAft>
              <a:buNone/>
            </a:pPr>
            <a:r>
              <a:rPr b="1" lang="en-US" sz="4300">
                <a:solidFill>
                  <a:srgbClr val="FF0000"/>
                </a:solidFill>
                <a:latin typeface="Calibri"/>
                <a:ea typeface="Calibri"/>
                <a:cs typeface="Calibri"/>
                <a:sym typeface="Calibri"/>
              </a:rPr>
              <a:t>Pertanyaan: apa yang membedakan </a:t>
            </a:r>
            <a:r>
              <a:rPr b="1" i="1" lang="en-US" sz="4300">
                <a:solidFill>
                  <a:srgbClr val="FF0000"/>
                </a:solidFill>
                <a:latin typeface="Calibri"/>
                <a:ea typeface="Calibri"/>
                <a:cs typeface="Calibri"/>
                <a:sym typeface="Calibri"/>
              </a:rPr>
              <a:t>burhan </a:t>
            </a:r>
            <a:r>
              <a:rPr b="1" lang="en-US" sz="4300">
                <a:solidFill>
                  <a:srgbClr val="FF0000"/>
                </a:solidFill>
                <a:latin typeface="Calibri"/>
                <a:ea typeface="Calibri"/>
                <a:cs typeface="Calibri"/>
                <a:sym typeface="Calibri"/>
              </a:rPr>
              <a:t>dan </a:t>
            </a:r>
            <a:r>
              <a:rPr b="1" i="1" lang="en-US" sz="4300">
                <a:solidFill>
                  <a:srgbClr val="FF0000"/>
                </a:solidFill>
                <a:latin typeface="Calibri"/>
                <a:ea typeface="Calibri"/>
                <a:cs typeface="Calibri"/>
                <a:sym typeface="Calibri"/>
              </a:rPr>
              <a:t>jadal</a:t>
            </a:r>
            <a:r>
              <a:rPr b="1" lang="en-US" sz="4300">
                <a:solidFill>
                  <a:srgbClr val="FF0000"/>
                </a:solidFill>
                <a:latin typeface="Calibri"/>
                <a:ea typeface="Calibri"/>
                <a:cs typeface="Calibri"/>
                <a:sym typeface="Calibri"/>
              </a:rPr>
              <a:t>?</a:t>
            </a:r>
            <a:endParaRPr b="1" sz="4300">
              <a:solidFill>
                <a:srgbClr val="FF0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grpSp>
        <p:nvGrpSpPr>
          <p:cNvPr id="138" name="Google Shape;138;p16"/>
          <p:cNvGrpSpPr/>
          <p:nvPr/>
        </p:nvGrpSpPr>
        <p:grpSpPr>
          <a:xfrm>
            <a:off x="0" y="-144661"/>
            <a:ext cx="1677839" cy="10431660"/>
            <a:chOff x="0" y="-192881"/>
            <a:chExt cx="2237119" cy="13908880"/>
          </a:xfrm>
        </p:grpSpPr>
        <p:grpSp>
          <p:nvGrpSpPr>
            <p:cNvPr id="139" name="Google Shape;139;p16"/>
            <p:cNvGrpSpPr/>
            <p:nvPr/>
          </p:nvGrpSpPr>
          <p:grpSpPr>
            <a:xfrm>
              <a:off x="0" y="-192881"/>
              <a:ext cx="2237119" cy="13908880"/>
              <a:chOff x="0" y="-38100"/>
              <a:chExt cx="441900" cy="2747433"/>
            </a:xfrm>
          </p:grpSpPr>
          <p:sp>
            <p:nvSpPr>
              <p:cNvPr id="140" name="Google Shape;140;p16"/>
              <p:cNvSpPr/>
              <p:nvPr/>
            </p:nvSpPr>
            <p:spPr>
              <a:xfrm>
                <a:off x="0" y="0"/>
                <a:ext cx="441889" cy="2709333"/>
              </a:xfrm>
              <a:custGeom>
                <a:rect b="b" l="l" r="r" t="t"/>
                <a:pathLst>
                  <a:path extrusionOk="0" h="2709333" w="441889">
                    <a:moveTo>
                      <a:pt x="0" y="0"/>
                    </a:moveTo>
                    <a:lnTo>
                      <a:pt x="441889" y="0"/>
                    </a:lnTo>
                    <a:lnTo>
                      <a:pt x="441889" y="2709333"/>
                    </a:lnTo>
                    <a:lnTo>
                      <a:pt x="0" y="2709333"/>
                    </a:lnTo>
                    <a:close/>
                  </a:path>
                </a:pathLst>
              </a:custGeom>
              <a:solidFill>
                <a:srgbClr val="122D6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 name="Google Shape;141;p16"/>
              <p:cNvSpPr txBox="1"/>
              <p:nvPr/>
            </p:nvSpPr>
            <p:spPr>
              <a:xfrm>
                <a:off x="0" y="-38100"/>
                <a:ext cx="441900" cy="27474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grpSp>
          <p:nvGrpSpPr>
            <p:cNvPr id="142" name="Google Shape;142;p16"/>
            <p:cNvGrpSpPr/>
            <p:nvPr/>
          </p:nvGrpSpPr>
          <p:grpSpPr>
            <a:xfrm>
              <a:off x="0" y="1178719"/>
              <a:ext cx="953011" cy="11165850"/>
              <a:chOff x="0" y="-38100"/>
              <a:chExt cx="188249" cy="2205600"/>
            </a:xfrm>
          </p:grpSpPr>
          <p:sp>
            <p:nvSpPr>
              <p:cNvPr id="143" name="Google Shape;143;p16"/>
              <p:cNvSpPr/>
              <p:nvPr/>
            </p:nvSpPr>
            <p:spPr>
              <a:xfrm>
                <a:off x="0" y="0"/>
                <a:ext cx="188249" cy="2167467"/>
              </a:xfrm>
              <a:custGeom>
                <a:rect b="b" l="l" r="r" t="t"/>
                <a:pathLst>
                  <a:path extrusionOk="0" h="2167467" w="188249">
                    <a:moveTo>
                      <a:pt x="0" y="0"/>
                    </a:moveTo>
                    <a:lnTo>
                      <a:pt x="188249" y="0"/>
                    </a:lnTo>
                    <a:lnTo>
                      <a:pt x="188249" y="2167467"/>
                    </a:lnTo>
                    <a:lnTo>
                      <a:pt x="0" y="2167467"/>
                    </a:lnTo>
                    <a:close/>
                  </a:path>
                </a:pathLst>
              </a:custGeom>
              <a:solidFill>
                <a:srgbClr val="C4AD7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 name="Google Shape;144;p16"/>
              <p:cNvSpPr txBox="1"/>
              <p:nvPr/>
            </p:nvSpPr>
            <p:spPr>
              <a:xfrm>
                <a:off x="0" y="-38100"/>
                <a:ext cx="188100" cy="22056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45" name="Google Shape;145;p16"/>
            <p:cNvSpPr/>
            <p:nvPr/>
          </p:nvSpPr>
          <p:spPr>
            <a:xfrm>
              <a:off x="1118531" y="140625"/>
              <a:ext cx="1052078" cy="1572349"/>
            </a:xfrm>
            <a:custGeom>
              <a:rect b="b" l="l" r="r" t="t"/>
              <a:pathLst>
                <a:path extrusionOk="0" h="1572349" w="1052078">
                  <a:moveTo>
                    <a:pt x="0" y="0"/>
                  </a:moveTo>
                  <a:lnTo>
                    <a:pt x="1052078" y="0"/>
                  </a:lnTo>
                  <a:lnTo>
                    <a:pt x="1052078" y="1572349"/>
                  </a:lnTo>
                  <a:lnTo>
                    <a:pt x="0" y="1572349"/>
                  </a:lnTo>
                  <a:lnTo>
                    <a:pt x="0" y="0"/>
                  </a:lnTo>
                  <a:close/>
                </a:path>
              </a:pathLst>
            </a:custGeom>
            <a:blipFill rotWithShape="1">
              <a:blip r:embed="rId3">
                <a:alphaModFix/>
              </a:blip>
              <a:stretch>
                <a:fillRect b="0" l="-21958" r="-27478"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46" name="Google Shape;146;p16"/>
          <p:cNvSpPr txBox="1"/>
          <p:nvPr/>
        </p:nvSpPr>
        <p:spPr>
          <a:xfrm>
            <a:off x="2218550" y="204275"/>
            <a:ext cx="15894000" cy="973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4</a:t>
            </a:r>
            <a:r>
              <a:rPr lang="en-US" sz="4800">
                <a:solidFill>
                  <a:schemeClr val="dk1"/>
                </a:solidFill>
                <a:latin typeface="Calibri"/>
                <a:ea typeface="Calibri"/>
                <a:cs typeface="Calibri"/>
                <a:sym typeface="Calibri"/>
              </a:rPr>
              <a:t>. Antropologi Agama</a:t>
            </a:r>
            <a:endParaRPr sz="4800">
              <a:solidFill>
                <a:schemeClr val="dk1"/>
              </a:solidFill>
              <a:latin typeface="Calibri"/>
              <a:ea typeface="Calibri"/>
              <a:cs typeface="Calibri"/>
              <a:sym typeface="Calibri"/>
            </a:endParaRPr>
          </a:p>
          <a:p>
            <a:pPr indent="0" lvl="0" marL="0" rtl="0" algn="l">
              <a:spcBef>
                <a:spcPts val="0"/>
              </a:spcBef>
              <a:spcAft>
                <a:spcPts val="0"/>
              </a:spcAft>
              <a:buNone/>
            </a:pPr>
            <a:r>
              <a:t/>
            </a:r>
            <a:endParaRPr sz="4800">
              <a:solidFill>
                <a:schemeClr val="dk1"/>
              </a:solidFill>
              <a:latin typeface="Calibri"/>
              <a:ea typeface="Calibri"/>
              <a:cs typeface="Calibri"/>
              <a:sym typeface="Calibri"/>
            </a:endParaRPr>
          </a:p>
          <a:p>
            <a:pPr indent="0" lvl="0" marL="0" rtl="0" algn="l">
              <a:spcBef>
                <a:spcPts val="0"/>
              </a:spcBef>
              <a:spcAft>
                <a:spcPts val="0"/>
              </a:spcAft>
              <a:buNone/>
            </a:pPr>
            <a:r>
              <a:rPr lang="en-US" sz="4700">
                <a:solidFill>
                  <a:schemeClr val="dk1"/>
                </a:solidFill>
                <a:latin typeface="Calibri"/>
                <a:ea typeface="Calibri"/>
                <a:cs typeface="Calibri"/>
                <a:sym typeface="Calibri"/>
              </a:rPr>
              <a:t>Ilmu yang mengkaji budaya dan adat-istiadat suatu kelompok Agama, kemudian mengambil kesimpulan terkait fase perkembangan Agama dan klaim keagamaan.</a:t>
            </a:r>
            <a:endParaRPr sz="4700">
              <a:solidFill>
                <a:schemeClr val="dk1"/>
              </a:solidFill>
              <a:latin typeface="Calibri"/>
              <a:ea typeface="Calibri"/>
              <a:cs typeface="Calibri"/>
              <a:sym typeface="Calibri"/>
            </a:endParaRPr>
          </a:p>
          <a:p>
            <a:pPr indent="0" lvl="0" marL="0" rtl="0" algn="l">
              <a:spcBef>
                <a:spcPts val="0"/>
              </a:spcBef>
              <a:spcAft>
                <a:spcPts val="0"/>
              </a:spcAft>
              <a:buNone/>
            </a:pPr>
            <a:r>
              <a:t/>
            </a:r>
            <a:endParaRPr sz="4700">
              <a:solidFill>
                <a:schemeClr val="dk1"/>
              </a:solidFill>
              <a:latin typeface="Calibri"/>
              <a:ea typeface="Calibri"/>
              <a:cs typeface="Calibri"/>
              <a:sym typeface="Calibri"/>
            </a:endParaRPr>
          </a:p>
          <a:p>
            <a:pPr indent="0" lvl="0" marL="0" rtl="0" algn="l">
              <a:spcBef>
                <a:spcPts val="0"/>
              </a:spcBef>
              <a:spcAft>
                <a:spcPts val="0"/>
              </a:spcAft>
              <a:buNone/>
            </a:pPr>
            <a:r>
              <a:rPr lang="en-US" sz="4700">
                <a:solidFill>
                  <a:schemeClr val="dk1"/>
                </a:solidFill>
                <a:latin typeface="Calibri"/>
                <a:ea typeface="Calibri"/>
                <a:cs typeface="Calibri"/>
                <a:sym typeface="Calibri"/>
              </a:rPr>
              <a:t>5. Psikologi Agama</a:t>
            </a:r>
            <a:endParaRPr sz="4700">
              <a:solidFill>
                <a:schemeClr val="dk1"/>
              </a:solidFill>
              <a:latin typeface="Calibri"/>
              <a:ea typeface="Calibri"/>
              <a:cs typeface="Calibri"/>
              <a:sym typeface="Calibri"/>
            </a:endParaRPr>
          </a:p>
          <a:p>
            <a:pPr indent="0" lvl="0" marL="0" rtl="0" algn="l">
              <a:spcBef>
                <a:spcPts val="0"/>
              </a:spcBef>
              <a:spcAft>
                <a:spcPts val="0"/>
              </a:spcAft>
              <a:buNone/>
            </a:pPr>
            <a:r>
              <a:t/>
            </a:r>
            <a:endParaRPr sz="4700">
              <a:solidFill>
                <a:schemeClr val="dk1"/>
              </a:solidFill>
              <a:latin typeface="Calibri"/>
              <a:ea typeface="Calibri"/>
              <a:cs typeface="Calibri"/>
              <a:sym typeface="Calibri"/>
            </a:endParaRPr>
          </a:p>
          <a:p>
            <a:pPr indent="0" lvl="0" marL="0" rtl="0" algn="l">
              <a:spcBef>
                <a:spcPts val="0"/>
              </a:spcBef>
              <a:spcAft>
                <a:spcPts val="0"/>
              </a:spcAft>
              <a:buNone/>
            </a:pPr>
            <a:r>
              <a:rPr lang="en-US" sz="4700">
                <a:solidFill>
                  <a:schemeClr val="dk1"/>
                </a:solidFill>
                <a:latin typeface="Calibri"/>
                <a:ea typeface="Calibri"/>
                <a:cs typeface="Calibri"/>
                <a:sym typeface="Calibri"/>
              </a:rPr>
              <a:t>Ilmu yang mengkaji akar-akar psikologis dari kemunculan Agama dan fungsi Agama bagi keadaan psikis manusia. Di antara tokoh pentingnya ialah William James, Friedrich Schleiermacher, Sigmund Freud.</a:t>
            </a:r>
            <a:endParaRPr sz="59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grpSp>
        <p:nvGrpSpPr>
          <p:cNvPr id="151" name="Google Shape;151;p17"/>
          <p:cNvGrpSpPr/>
          <p:nvPr/>
        </p:nvGrpSpPr>
        <p:grpSpPr>
          <a:xfrm>
            <a:off x="0" y="-144661"/>
            <a:ext cx="1677839" cy="10431660"/>
            <a:chOff x="0" y="-192881"/>
            <a:chExt cx="2237119" cy="13908880"/>
          </a:xfrm>
        </p:grpSpPr>
        <p:grpSp>
          <p:nvGrpSpPr>
            <p:cNvPr id="152" name="Google Shape;152;p17"/>
            <p:cNvGrpSpPr/>
            <p:nvPr/>
          </p:nvGrpSpPr>
          <p:grpSpPr>
            <a:xfrm>
              <a:off x="0" y="-192881"/>
              <a:ext cx="2237119" cy="13908880"/>
              <a:chOff x="0" y="-38100"/>
              <a:chExt cx="441900" cy="2747433"/>
            </a:xfrm>
          </p:grpSpPr>
          <p:sp>
            <p:nvSpPr>
              <p:cNvPr id="153" name="Google Shape;153;p17"/>
              <p:cNvSpPr/>
              <p:nvPr/>
            </p:nvSpPr>
            <p:spPr>
              <a:xfrm>
                <a:off x="0" y="0"/>
                <a:ext cx="441889" cy="2709333"/>
              </a:xfrm>
              <a:custGeom>
                <a:rect b="b" l="l" r="r" t="t"/>
                <a:pathLst>
                  <a:path extrusionOk="0" h="2709333" w="441889">
                    <a:moveTo>
                      <a:pt x="0" y="0"/>
                    </a:moveTo>
                    <a:lnTo>
                      <a:pt x="441889" y="0"/>
                    </a:lnTo>
                    <a:lnTo>
                      <a:pt x="441889" y="2709333"/>
                    </a:lnTo>
                    <a:lnTo>
                      <a:pt x="0" y="2709333"/>
                    </a:lnTo>
                    <a:close/>
                  </a:path>
                </a:pathLst>
              </a:custGeom>
              <a:solidFill>
                <a:srgbClr val="122D6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 name="Google Shape;154;p17"/>
              <p:cNvSpPr txBox="1"/>
              <p:nvPr/>
            </p:nvSpPr>
            <p:spPr>
              <a:xfrm>
                <a:off x="0" y="-38100"/>
                <a:ext cx="441900" cy="27474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grpSp>
          <p:nvGrpSpPr>
            <p:cNvPr id="155" name="Google Shape;155;p17"/>
            <p:cNvGrpSpPr/>
            <p:nvPr/>
          </p:nvGrpSpPr>
          <p:grpSpPr>
            <a:xfrm>
              <a:off x="0" y="1178719"/>
              <a:ext cx="953011" cy="11165850"/>
              <a:chOff x="0" y="-38100"/>
              <a:chExt cx="188249" cy="2205600"/>
            </a:xfrm>
          </p:grpSpPr>
          <p:sp>
            <p:nvSpPr>
              <p:cNvPr id="156" name="Google Shape;156;p17"/>
              <p:cNvSpPr/>
              <p:nvPr/>
            </p:nvSpPr>
            <p:spPr>
              <a:xfrm>
                <a:off x="0" y="0"/>
                <a:ext cx="188249" cy="2167467"/>
              </a:xfrm>
              <a:custGeom>
                <a:rect b="b" l="l" r="r" t="t"/>
                <a:pathLst>
                  <a:path extrusionOk="0" h="2167467" w="188249">
                    <a:moveTo>
                      <a:pt x="0" y="0"/>
                    </a:moveTo>
                    <a:lnTo>
                      <a:pt x="188249" y="0"/>
                    </a:lnTo>
                    <a:lnTo>
                      <a:pt x="188249" y="2167467"/>
                    </a:lnTo>
                    <a:lnTo>
                      <a:pt x="0" y="2167467"/>
                    </a:lnTo>
                    <a:close/>
                  </a:path>
                </a:pathLst>
              </a:custGeom>
              <a:solidFill>
                <a:srgbClr val="C4AD7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 name="Google Shape;157;p17"/>
              <p:cNvSpPr txBox="1"/>
              <p:nvPr/>
            </p:nvSpPr>
            <p:spPr>
              <a:xfrm>
                <a:off x="0" y="-38100"/>
                <a:ext cx="188100" cy="22056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58" name="Google Shape;158;p17"/>
            <p:cNvSpPr/>
            <p:nvPr/>
          </p:nvSpPr>
          <p:spPr>
            <a:xfrm>
              <a:off x="1118531" y="140625"/>
              <a:ext cx="1052078" cy="1572349"/>
            </a:xfrm>
            <a:custGeom>
              <a:rect b="b" l="l" r="r" t="t"/>
              <a:pathLst>
                <a:path extrusionOk="0" h="1572349" w="1052078">
                  <a:moveTo>
                    <a:pt x="0" y="0"/>
                  </a:moveTo>
                  <a:lnTo>
                    <a:pt x="1052078" y="0"/>
                  </a:lnTo>
                  <a:lnTo>
                    <a:pt x="1052078" y="1572349"/>
                  </a:lnTo>
                  <a:lnTo>
                    <a:pt x="0" y="1572349"/>
                  </a:lnTo>
                  <a:lnTo>
                    <a:pt x="0" y="0"/>
                  </a:lnTo>
                  <a:close/>
                </a:path>
              </a:pathLst>
            </a:custGeom>
            <a:blipFill rotWithShape="1">
              <a:blip r:embed="rId3">
                <a:alphaModFix/>
              </a:blip>
              <a:stretch>
                <a:fillRect b="0" l="-21958" r="-27478"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59" name="Google Shape;159;p17"/>
          <p:cNvSpPr txBox="1"/>
          <p:nvPr/>
        </p:nvSpPr>
        <p:spPr>
          <a:xfrm>
            <a:off x="2218550" y="-64250"/>
            <a:ext cx="15894000" cy="973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solidFill>
                  <a:schemeClr val="dk1"/>
                </a:solidFill>
                <a:latin typeface="Calibri"/>
                <a:ea typeface="Calibri"/>
                <a:cs typeface="Calibri"/>
                <a:sym typeface="Calibri"/>
              </a:rPr>
              <a:t>6</a:t>
            </a:r>
            <a:r>
              <a:rPr lang="en-US" sz="4800">
                <a:solidFill>
                  <a:schemeClr val="dk1"/>
                </a:solidFill>
                <a:latin typeface="Calibri"/>
                <a:ea typeface="Calibri"/>
                <a:cs typeface="Calibri"/>
                <a:sym typeface="Calibri"/>
              </a:rPr>
              <a:t>. Sosiologi Agama</a:t>
            </a:r>
            <a:endParaRPr sz="4800">
              <a:solidFill>
                <a:schemeClr val="dk1"/>
              </a:solidFill>
              <a:latin typeface="Calibri"/>
              <a:ea typeface="Calibri"/>
              <a:cs typeface="Calibri"/>
              <a:sym typeface="Calibri"/>
            </a:endParaRPr>
          </a:p>
          <a:p>
            <a:pPr indent="0" lvl="0" marL="0" rtl="0" algn="l">
              <a:spcBef>
                <a:spcPts val="0"/>
              </a:spcBef>
              <a:spcAft>
                <a:spcPts val="0"/>
              </a:spcAft>
              <a:buNone/>
            </a:pPr>
            <a:r>
              <a:t/>
            </a:r>
            <a:endParaRPr sz="4800">
              <a:solidFill>
                <a:schemeClr val="dk1"/>
              </a:solidFill>
              <a:latin typeface="Calibri"/>
              <a:ea typeface="Calibri"/>
              <a:cs typeface="Calibri"/>
              <a:sym typeface="Calibri"/>
            </a:endParaRPr>
          </a:p>
          <a:p>
            <a:pPr indent="0" lvl="0" marL="0" rtl="0" algn="l">
              <a:spcBef>
                <a:spcPts val="0"/>
              </a:spcBef>
              <a:spcAft>
                <a:spcPts val="0"/>
              </a:spcAft>
              <a:buNone/>
            </a:pPr>
            <a:r>
              <a:rPr lang="en-US" sz="4700">
                <a:solidFill>
                  <a:schemeClr val="dk1"/>
                </a:solidFill>
                <a:latin typeface="Calibri"/>
                <a:ea typeface="Calibri"/>
                <a:cs typeface="Calibri"/>
                <a:sym typeface="Calibri"/>
              </a:rPr>
              <a:t>Ilmu yang mengkaji Agama sebagai sebuah institusi sosial, seperti Negara, Budaya, Pendidikan, dan Keluarga. Di antara fokus pembahasannya ialah Agama sebagai hasil konstruksi masyarakat dan fungsi Agama bagi kelanggengan tatanan bermasyarakat. Pemikir terkenalnya ialah Emiele Durkheim. Di Dunia Islam, Kita mengenal Ibn Khaldun.</a:t>
            </a:r>
            <a:endParaRPr sz="4700">
              <a:solidFill>
                <a:schemeClr val="dk1"/>
              </a:solidFill>
              <a:latin typeface="Calibri"/>
              <a:ea typeface="Calibri"/>
              <a:cs typeface="Calibri"/>
              <a:sym typeface="Calibri"/>
            </a:endParaRPr>
          </a:p>
          <a:p>
            <a:pPr indent="0" lvl="0" marL="0" rtl="0" algn="l">
              <a:spcBef>
                <a:spcPts val="0"/>
              </a:spcBef>
              <a:spcAft>
                <a:spcPts val="0"/>
              </a:spcAft>
              <a:buNone/>
            </a:pPr>
            <a:r>
              <a:t/>
            </a:r>
            <a:endParaRPr sz="4700">
              <a:solidFill>
                <a:schemeClr val="dk1"/>
              </a:solidFill>
              <a:latin typeface="Calibri"/>
              <a:ea typeface="Calibri"/>
              <a:cs typeface="Calibri"/>
              <a:sym typeface="Calibri"/>
            </a:endParaRPr>
          </a:p>
          <a:p>
            <a:pPr indent="0" lvl="0" marL="0" rtl="0" algn="l">
              <a:spcBef>
                <a:spcPts val="0"/>
              </a:spcBef>
              <a:spcAft>
                <a:spcPts val="0"/>
              </a:spcAft>
              <a:buNone/>
            </a:pPr>
            <a:r>
              <a:rPr lang="en-US" sz="4700">
                <a:solidFill>
                  <a:schemeClr val="dk1"/>
                </a:solidFill>
                <a:latin typeface="Calibri"/>
                <a:ea typeface="Calibri"/>
                <a:cs typeface="Calibri"/>
                <a:sym typeface="Calibri"/>
              </a:rPr>
              <a:t>Terlepas dari semua studi tersebut, kita juga dapat membagi berbagai kajian keagamaan dalam tiga </a:t>
            </a:r>
            <a:r>
              <a:rPr i="1" lang="en-US" sz="4700">
                <a:solidFill>
                  <a:schemeClr val="dk1"/>
                </a:solidFill>
                <a:latin typeface="Calibri"/>
                <a:ea typeface="Calibri"/>
                <a:cs typeface="Calibri"/>
                <a:sym typeface="Calibri"/>
              </a:rPr>
              <a:t>pattern</a:t>
            </a:r>
            <a:r>
              <a:rPr lang="en-US" sz="4700">
                <a:solidFill>
                  <a:schemeClr val="dk1"/>
                </a:solidFill>
                <a:latin typeface="Calibri"/>
                <a:ea typeface="Calibri"/>
                <a:cs typeface="Calibri"/>
                <a:sym typeface="Calibri"/>
              </a:rPr>
              <a:t>: deskriptif, normatif, meta-analysis.</a:t>
            </a:r>
            <a:endParaRPr sz="47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grpSp>
        <p:nvGrpSpPr>
          <p:cNvPr id="164" name="Google Shape;164;p18"/>
          <p:cNvGrpSpPr/>
          <p:nvPr/>
        </p:nvGrpSpPr>
        <p:grpSpPr>
          <a:xfrm>
            <a:off x="0" y="-144661"/>
            <a:ext cx="1677839" cy="10431660"/>
            <a:chOff x="0" y="-192881"/>
            <a:chExt cx="2237119" cy="13908880"/>
          </a:xfrm>
        </p:grpSpPr>
        <p:grpSp>
          <p:nvGrpSpPr>
            <p:cNvPr id="165" name="Google Shape;165;p18"/>
            <p:cNvGrpSpPr/>
            <p:nvPr/>
          </p:nvGrpSpPr>
          <p:grpSpPr>
            <a:xfrm>
              <a:off x="0" y="-192881"/>
              <a:ext cx="2237119" cy="13908880"/>
              <a:chOff x="0" y="-38100"/>
              <a:chExt cx="441900" cy="2747433"/>
            </a:xfrm>
          </p:grpSpPr>
          <p:sp>
            <p:nvSpPr>
              <p:cNvPr id="166" name="Google Shape;166;p18"/>
              <p:cNvSpPr/>
              <p:nvPr/>
            </p:nvSpPr>
            <p:spPr>
              <a:xfrm>
                <a:off x="0" y="0"/>
                <a:ext cx="441889" cy="2709333"/>
              </a:xfrm>
              <a:custGeom>
                <a:rect b="b" l="l" r="r" t="t"/>
                <a:pathLst>
                  <a:path extrusionOk="0" h="2709333" w="441889">
                    <a:moveTo>
                      <a:pt x="0" y="0"/>
                    </a:moveTo>
                    <a:lnTo>
                      <a:pt x="441889" y="0"/>
                    </a:lnTo>
                    <a:lnTo>
                      <a:pt x="441889" y="2709333"/>
                    </a:lnTo>
                    <a:lnTo>
                      <a:pt x="0" y="2709333"/>
                    </a:lnTo>
                    <a:close/>
                  </a:path>
                </a:pathLst>
              </a:custGeom>
              <a:solidFill>
                <a:srgbClr val="122D6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7" name="Google Shape;167;p18"/>
              <p:cNvSpPr txBox="1"/>
              <p:nvPr/>
            </p:nvSpPr>
            <p:spPr>
              <a:xfrm>
                <a:off x="0" y="-38100"/>
                <a:ext cx="441900" cy="27474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grpSp>
          <p:nvGrpSpPr>
            <p:cNvPr id="168" name="Google Shape;168;p18"/>
            <p:cNvGrpSpPr/>
            <p:nvPr/>
          </p:nvGrpSpPr>
          <p:grpSpPr>
            <a:xfrm>
              <a:off x="0" y="1178719"/>
              <a:ext cx="953011" cy="11165850"/>
              <a:chOff x="0" y="-38100"/>
              <a:chExt cx="188249" cy="2205600"/>
            </a:xfrm>
          </p:grpSpPr>
          <p:sp>
            <p:nvSpPr>
              <p:cNvPr id="169" name="Google Shape;169;p18"/>
              <p:cNvSpPr/>
              <p:nvPr/>
            </p:nvSpPr>
            <p:spPr>
              <a:xfrm>
                <a:off x="0" y="0"/>
                <a:ext cx="188249" cy="2167467"/>
              </a:xfrm>
              <a:custGeom>
                <a:rect b="b" l="l" r="r" t="t"/>
                <a:pathLst>
                  <a:path extrusionOk="0" h="2167467" w="188249">
                    <a:moveTo>
                      <a:pt x="0" y="0"/>
                    </a:moveTo>
                    <a:lnTo>
                      <a:pt x="188249" y="0"/>
                    </a:lnTo>
                    <a:lnTo>
                      <a:pt x="188249" y="2167467"/>
                    </a:lnTo>
                    <a:lnTo>
                      <a:pt x="0" y="2167467"/>
                    </a:lnTo>
                    <a:close/>
                  </a:path>
                </a:pathLst>
              </a:custGeom>
              <a:solidFill>
                <a:srgbClr val="C4AD7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0" name="Google Shape;170;p18"/>
              <p:cNvSpPr txBox="1"/>
              <p:nvPr/>
            </p:nvSpPr>
            <p:spPr>
              <a:xfrm>
                <a:off x="0" y="-38100"/>
                <a:ext cx="188100" cy="2205600"/>
              </a:xfrm>
              <a:prstGeom prst="rect">
                <a:avLst/>
              </a:prstGeom>
              <a:noFill/>
              <a:ln>
                <a:noFill/>
              </a:ln>
            </p:spPr>
            <p:txBody>
              <a:bodyPr anchorCtr="0" anchor="ctr" bIns="50800" lIns="50800" spcFirstLastPara="1" rIns="50800" wrap="square" tIns="50800">
                <a:noAutofit/>
              </a:bodyPr>
              <a:lstStyle/>
              <a:p>
                <a:pPr indent="0" lvl="0" marL="0" marR="0" rtl="0" algn="ctr">
                  <a:lnSpc>
                    <a:spcPct val="194388"/>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71" name="Google Shape;171;p18"/>
            <p:cNvSpPr/>
            <p:nvPr/>
          </p:nvSpPr>
          <p:spPr>
            <a:xfrm>
              <a:off x="1118531" y="140625"/>
              <a:ext cx="1052078" cy="1572349"/>
            </a:xfrm>
            <a:custGeom>
              <a:rect b="b" l="l" r="r" t="t"/>
              <a:pathLst>
                <a:path extrusionOk="0" h="1572349" w="1052078">
                  <a:moveTo>
                    <a:pt x="0" y="0"/>
                  </a:moveTo>
                  <a:lnTo>
                    <a:pt x="1052078" y="0"/>
                  </a:lnTo>
                  <a:lnTo>
                    <a:pt x="1052078" y="1572349"/>
                  </a:lnTo>
                  <a:lnTo>
                    <a:pt x="0" y="1572349"/>
                  </a:lnTo>
                  <a:lnTo>
                    <a:pt x="0" y="0"/>
                  </a:lnTo>
                  <a:close/>
                </a:path>
              </a:pathLst>
            </a:custGeom>
            <a:blipFill rotWithShape="1">
              <a:blip r:embed="rId3">
                <a:alphaModFix/>
              </a:blip>
              <a:stretch>
                <a:fillRect b="0" l="-21958" r="-27478"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72" name="Google Shape;172;p18"/>
          <p:cNvSpPr txBox="1"/>
          <p:nvPr/>
        </p:nvSpPr>
        <p:spPr>
          <a:xfrm>
            <a:off x="2248450" y="204275"/>
            <a:ext cx="15894000" cy="973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200">
                <a:solidFill>
                  <a:schemeClr val="dk1"/>
                </a:solidFill>
                <a:latin typeface="Calibri"/>
                <a:ea typeface="Calibri"/>
                <a:cs typeface="Calibri"/>
                <a:sym typeface="Calibri"/>
              </a:rPr>
              <a:t>Kesimpulan studi-studi Agama</a:t>
            </a:r>
            <a:r>
              <a:rPr lang="en-US" sz="4200">
                <a:solidFill>
                  <a:schemeClr val="dk1"/>
                </a:solidFill>
                <a:latin typeface="Calibri"/>
                <a:ea typeface="Calibri"/>
                <a:cs typeface="Calibri"/>
                <a:sym typeface="Calibri"/>
              </a:rPr>
              <a:t>:</a:t>
            </a:r>
            <a:br>
              <a:rPr lang="en-US" sz="4200">
                <a:solidFill>
                  <a:schemeClr val="dk1"/>
                </a:solidFill>
                <a:latin typeface="Calibri"/>
                <a:ea typeface="Calibri"/>
                <a:cs typeface="Calibri"/>
                <a:sym typeface="Calibri"/>
              </a:rPr>
            </a:br>
            <a:br>
              <a:rPr lang="en-US" sz="4200">
                <a:solidFill>
                  <a:schemeClr val="dk1"/>
                </a:solidFill>
                <a:latin typeface="Calibri"/>
                <a:ea typeface="Calibri"/>
                <a:cs typeface="Calibri"/>
                <a:sym typeface="Calibri"/>
              </a:rPr>
            </a:br>
            <a:r>
              <a:rPr lang="en-US" sz="4200">
                <a:solidFill>
                  <a:schemeClr val="dk1"/>
                </a:solidFill>
                <a:latin typeface="Calibri"/>
                <a:ea typeface="Calibri"/>
                <a:cs typeface="Calibri"/>
                <a:sym typeface="Calibri"/>
              </a:rPr>
              <a:t>Klasifikasi</a:t>
            </a:r>
            <a:r>
              <a:rPr lang="en-US" sz="4200">
                <a:solidFill>
                  <a:schemeClr val="dk1"/>
                </a:solidFill>
                <a:latin typeface="Calibri"/>
                <a:ea typeface="Calibri"/>
                <a:cs typeface="Calibri"/>
                <a:sym typeface="Calibri"/>
              </a:rPr>
              <a:t> ini pada hakikatnya bertumpu pada proposisi mengenai Agama. Proposisi Agama ada dua macam: “deskriptif” dan “preskriptif”.</a:t>
            </a:r>
            <a:endParaRPr sz="4200">
              <a:solidFill>
                <a:schemeClr val="dk1"/>
              </a:solidFill>
              <a:latin typeface="Calibri"/>
              <a:ea typeface="Calibri"/>
              <a:cs typeface="Calibri"/>
              <a:sym typeface="Calibri"/>
            </a:endParaRPr>
          </a:p>
          <a:p>
            <a:pPr indent="0" lvl="0" marL="0" rtl="0" algn="l">
              <a:spcBef>
                <a:spcPts val="0"/>
              </a:spcBef>
              <a:spcAft>
                <a:spcPts val="0"/>
              </a:spcAft>
              <a:buNone/>
            </a:pPr>
            <a:r>
              <a:t/>
            </a:r>
            <a:endParaRPr sz="4200">
              <a:solidFill>
                <a:schemeClr val="dk1"/>
              </a:solidFill>
              <a:latin typeface="Calibri"/>
              <a:ea typeface="Calibri"/>
              <a:cs typeface="Calibri"/>
              <a:sym typeface="Calibri"/>
            </a:endParaRPr>
          </a:p>
          <a:p>
            <a:pPr indent="0" lvl="0" marL="0" rtl="0" algn="l">
              <a:spcBef>
                <a:spcPts val="0"/>
              </a:spcBef>
              <a:spcAft>
                <a:spcPts val="0"/>
              </a:spcAft>
              <a:buNone/>
            </a:pPr>
            <a:r>
              <a:rPr lang="en-US" sz="4200">
                <a:solidFill>
                  <a:schemeClr val="dk1"/>
                </a:solidFill>
                <a:latin typeface="Calibri"/>
                <a:ea typeface="Calibri"/>
                <a:cs typeface="Calibri"/>
                <a:sym typeface="Calibri"/>
              </a:rPr>
              <a:t>Proposisi preskriptif dikaji oleh ilmu akhlak dan fikih; berkenaan dengan apa yang boleh dan tidak boleh dilakukan.</a:t>
            </a:r>
            <a:endParaRPr sz="4200">
              <a:solidFill>
                <a:schemeClr val="dk1"/>
              </a:solidFill>
              <a:latin typeface="Calibri"/>
              <a:ea typeface="Calibri"/>
              <a:cs typeface="Calibri"/>
              <a:sym typeface="Calibri"/>
            </a:endParaRPr>
          </a:p>
          <a:p>
            <a:pPr indent="0" lvl="0" marL="0" rtl="0" algn="l">
              <a:spcBef>
                <a:spcPts val="0"/>
              </a:spcBef>
              <a:spcAft>
                <a:spcPts val="0"/>
              </a:spcAft>
              <a:buNone/>
            </a:pPr>
            <a:r>
              <a:t/>
            </a:r>
            <a:endParaRPr sz="4200">
              <a:solidFill>
                <a:schemeClr val="dk1"/>
              </a:solidFill>
              <a:latin typeface="Calibri"/>
              <a:ea typeface="Calibri"/>
              <a:cs typeface="Calibri"/>
              <a:sym typeface="Calibri"/>
            </a:endParaRPr>
          </a:p>
          <a:p>
            <a:pPr indent="0" lvl="0" marL="0" rtl="0" algn="l">
              <a:spcBef>
                <a:spcPts val="0"/>
              </a:spcBef>
              <a:spcAft>
                <a:spcPts val="0"/>
              </a:spcAft>
              <a:buNone/>
            </a:pPr>
            <a:r>
              <a:rPr lang="en-US" sz="4200">
                <a:solidFill>
                  <a:schemeClr val="dk1"/>
                </a:solidFill>
                <a:latin typeface="Calibri"/>
                <a:ea typeface="Calibri"/>
                <a:cs typeface="Calibri"/>
                <a:sym typeface="Calibri"/>
              </a:rPr>
              <a:t>Proposisi deskriptif berusaha menggambarkan fenomena keagamaan. Jenis ini kemudian dibagi menjadi (1) yang bersikeras membuktikan kebenaran Agama dan (2) yang tidak peduli dengan kebenaran Agama.</a:t>
            </a:r>
            <a:endParaRPr sz="4200">
              <a:solidFill>
                <a:schemeClr val="dk1"/>
              </a:solidFill>
              <a:latin typeface="Calibri"/>
              <a:ea typeface="Calibri"/>
              <a:cs typeface="Calibri"/>
              <a:sym typeface="Calibri"/>
            </a:endParaRPr>
          </a:p>
          <a:p>
            <a:pPr indent="0" lvl="0" marL="0" rtl="0" algn="l">
              <a:spcBef>
                <a:spcPts val="0"/>
              </a:spcBef>
              <a:spcAft>
                <a:spcPts val="0"/>
              </a:spcAft>
              <a:buNone/>
            </a:pPr>
            <a:r>
              <a:t/>
            </a:r>
            <a:endParaRPr sz="4200">
              <a:solidFill>
                <a:schemeClr val="dk1"/>
              </a:solidFill>
              <a:latin typeface="Calibri"/>
              <a:ea typeface="Calibri"/>
              <a:cs typeface="Calibri"/>
              <a:sym typeface="Calibri"/>
            </a:endParaRPr>
          </a:p>
          <a:p>
            <a:pPr indent="0" lvl="0" marL="0" rtl="0" algn="l">
              <a:spcBef>
                <a:spcPts val="0"/>
              </a:spcBef>
              <a:spcAft>
                <a:spcPts val="0"/>
              </a:spcAft>
              <a:buNone/>
            </a:pPr>
            <a:r>
              <a:rPr lang="en-US" sz="4200">
                <a:solidFill>
                  <a:schemeClr val="dk1"/>
                </a:solidFill>
                <a:latin typeface="Calibri"/>
                <a:ea typeface="Calibri"/>
                <a:cs typeface="Calibri"/>
                <a:sym typeface="Calibri"/>
              </a:rPr>
              <a:t>Yang pertama seperti ilmu kalam dan filsafat agama. Yang kedua seperti antropologi agama, psikologi agama, sosiologi agama, dll.</a:t>
            </a:r>
            <a:endParaRPr sz="42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