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85" r:id="rId13"/>
    <p:sldId id="267" r:id="rId14"/>
    <p:sldId id="268" r:id="rId15"/>
    <p:sldId id="286" r:id="rId16"/>
    <p:sldId id="269" r:id="rId17"/>
    <p:sldId id="270" r:id="rId18"/>
    <p:sldId id="271" r:id="rId19"/>
    <p:sldId id="272" r:id="rId20"/>
    <p:sldId id="273" r:id="rId21"/>
    <p:sldId id="274" r:id="rId22"/>
    <p:sldId id="275" r:id="rId23"/>
    <p:sldId id="287" r:id="rId24"/>
    <p:sldId id="288" r:id="rId25"/>
    <p:sldId id="289" r:id="rId26"/>
    <p:sldId id="290" r:id="rId27"/>
    <p:sldId id="291" r:id="rId28"/>
    <p:sldId id="276" r:id="rId29"/>
    <p:sldId id="277" r:id="rId30"/>
    <p:sldId id="278" r:id="rId31"/>
    <p:sldId id="279" r:id="rId32"/>
    <p:sldId id="280" r:id="rId33"/>
    <p:sldId id="281" r:id="rId34"/>
    <p:sldId id="282" r:id="rId35"/>
    <p:sldId id="283" r:id="rId36"/>
    <p:sldId id="284"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8" d="100"/>
          <a:sy n="78" d="100"/>
        </p:scale>
        <p:origin x="850" y="6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93CA33-A50E-4D60-A4C0-FC8B4FC44CF3}"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en-ID"/>
        </a:p>
      </dgm:t>
    </dgm:pt>
    <dgm:pt modelId="{70ED4A6C-58F5-40C4-9B9B-D27B022ACA3F}">
      <dgm:prSet phldrT="[Text]"/>
      <dgm:spPr/>
      <dgm:t>
        <a:bodyPr/>
        <a:lstStyle/>
        <a:p>
          <a:pPr>
            <a:buClrTx/>
            <a:buSzTx/>
            <a:buFontTx/>
            <a:buNone/>
          </a:pPr>
          <a:r>
            <a:rPr kumimoji="0" lang="en-US" altLang="en-US" b="1" i="0" u="none" strike="noStrike" cap="none" normalizeH="0" baseline="0" dirty="0">
              <a:ln>
                <a:noFill/>
              </a:ln>
              <a:solidFill>
                <a:schemeClr val="tx1"/>
              </a:solidFill>
              <a:effectLst/>
              <a:latin typeface="Arial" panose="020B0604020202020204" pitchFamily="34" charset="0"/>
            </a:rPr>
            <a:t>Jaga </a:t>
          </a:r>
          <a:r>
            <a:rPr kumimoji="0" lang="en-US" altLang="en-US" b="1" i="0" u="none" strike="noStrike" cap="none" normalizeH="0" baseline="0" dirty="0" err="1">
              <a:ln>
                <a:noFill/>
              </a:ln>
              <a:solidFill>
                <a:schemeClr val="tx1"/>
              </a:solidFill>
              <a:effectLst/>
              <a:latin typeface="Arial" panose="020B0604020202020204" pitchFamily="34" charset="0"/>
            </a:rPr>
            <a:t>Kesucian</a:t>
          </a:r>
          <a:r>
            <a:rPr kumimoji="0" lang="en-US" altLang="en-US" b="1" i="0" u="none" strike="noStrike" cap="none" normalizeH="0" baseline="0" dirty="0">
              <a:ln>
                <a:noFill/>
              </a:ln>
              <a:solidFill>
                <a:schemeClr val="tx1"/>
              </a:solidFill>
              <a:effectLst/>
              <a:latin typeface="Arial" panose="020B0604020202020204" pitchFamily="34" charset="0"/>
            </a:rPr>
            <a:t> Diri</a:t>
          </a:r>
          <a:endParaRPr lang="en-ID" dirty="0"/>
        </a:p>
      </dgm:t>
    </dgm:pt>
    <dgm:pt modelId="{FCC923A2-22A8-48EE-B340-27A62181D085}" type="parTrans" cxnId="{C6549769-5E40-4FEA-ADFF-3F4FEE1A05FB}">
      <dgm:prSet/>
      <dgm:spPr/>
      <dgm:t>
        <a:bodyPr/>
        <a:lstStyle/>
        <a:p>
          <a:endParaRPr lang="en-ID"/>
        </a:p>
      </dgm:t>
    </dgm:pt>
    <dgm:pt modelId="{65552CF5-CC4F-451D-A1DF-20D84D84ECAB}" type="sibTrans" cxnId="{C6549769-5E40-4FEA-ADFF-3F4FEE1A05FB}">
      <dgm:prSet/>
      <dgm:spPr/>
      <dgm:t>
        <a:bodyPr/>
        <a:lstStyle/>
        <a:p>
          <a:endParaRPr lang="en-ID"/>
        </a:p>
      </dgm:t>
    </dgm:pt>
    <dgm:pt modelId="{C61EDB57-ABF5-4E99-8EEE-04BB20016C83}">
      <dgm:prSet custT="1"/>
      <dgm:spPr/>
      <dgm:t>
        <a:bodyPr/>
        <a:lstStyle/>
        <a:p>
          <a:r>
            <a:rPr kumimoji="0" lang="en-US" altLang="en-US" sz="800" b="0" i="0" u="none" strike="noStrike" cap="none" normalizeH="0" baseline="0" dirty="0" err="1">
              <a:ln>
                <a:noFill/>
              </a:ln>
              <a:solidFill>
                <a:schemeClr val="tx1"/>
              </a:solidFill>
              <a:effectLst/>
              <a:latin typeface="Arial" panose="020B0604020202020204" pitchFamily="34" charset="0"/>
            </a:rPr>
            <a:t>Kesucian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adalah</a:t>
          </a:r>
          <a:r>
            <a:rPr kumimoji="0" lang="en-US" altLang="en-US" sz="800" b="0" i="0" u="none" strike="noStrike" cap="none" normalizeH="0" baseline="0" dirty="0">
              <a:ln>
                <a:noFill/>
              </a:ln>
              <a:solidFill>
                <a:schemeClr val="tx1"/>
              </a:solidFill>
              <a:effectLst/>
              <a:latin typeface="Arial" panose="020B0604020202020204" pitchFamily="34" charset="0"/>
            </a:rPr>
            <a:t> ibadah </a:t>
          </a:r>
          <a:r>
            <a:rPr kumimoji="0" lang="en-US" altLang="en-US" sz="800" b="0" i="0" u="none" strike="noStrike" cap="none" normalizeH="0" baseline="0" dirty="0" err="1">
              <a:ln>
                <a:noFill/>
              </a:ln>
              <a:solidFill>
                <a:schemeClr val="tx1"/>
              </a:solidFill>
              <a:effectLst/>
              <a:latin typeface="Arial" panose="020B0604020202020204" pitchFamily="34" charset="0"/>
            </a:rPr>
            <a:t>terbaik</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melindungi</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dari</a:t>
          </a:r>
          <a:r>
            <a:rPr kumimoji="0" lang="en-US" altLang="en-US" sz="800" b="0" i="0" u="none" strike="noStrike" cap="none" normalizeH="0" baseline="0" dirty="0">
              <a:ln>
                <a:noFill/>
              </a:ln>
              <a:solidFill>
                <a:schemeClr val="tx1"/>
              </a:solidFill>
              <a:effectLst/>
              <a:latin typeface="Arial" panose="020B0604020202020204" pitchFamily="34" charset="0"/>
            </a:rPr>
            <a:t> dosa </a:t>
          </a:r>
          <a:r>
            <a:rPr kumimoji="0" lang="en-US" altLang="en-US" sz="800" b="0" i="0" u="none" strike="noStrike" cap="none" normalizeH="0" baseline="0" dirty="0" err="1">
              <a:ln>
                <a:noFill/>
              </a:ln>
              <a:solidFill>
                <a:schemeClr val="tx1"/>
              </a:solidFill>
              <a:effectLst/>
              <a:latin typeface="Arial" panose="020B0604020202020204" pitchFamily="34" charset="0"/>
            </a:rPr>
            <a:t>melalui</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tazkiyah</a:t>
          </a:r>
          <a:r>
            <a:rPr kumimoji="0" lang="en-US" altLang="en-US" sz="800" b="0" i="0" u="none" strike="noStrike" cap="none" normalizeH="0" baseline="0" dirty="0">
              <a:ln>
                <a:noFill/>
              </a:ln>
              <a:solidFill>
                <a:schemeClr val="tx1"/>
              </a:solidFill>
              <a:effectLst/>
              <a:latin typeface="Arial" panose="020B0604020202020204" pitchFamily="34" charset="0"/>
            </a:rPr>
            <a:t> an-</a:t>
          </a:r>
          <a:r>
            <a:rPr kumimoji="0" lang="en-US" altLang="en-US" sz="800" b="0" i="0" u="none" strike="noStrike" cap="none" normalizeH="0" baseline="0" dirty="0" err="1">
              <a:ln>
                <a:noFill/>
              </a:ln>
              <a:solidFill>
                <a:schemeClr val="tx1"/>
              </a:solidFill>
              <a:effectLst/>
              <a:latin typeface="Arial" panose="020B0604020202020204" pitchFamily="34" charset="0"/>
            </a:rPr>
            <a:t>nafs</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sholat</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malam</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shaum</a:t>
          </a:r>
          <a:r>
            <a:rPr kumimoji="0" lang="en-US" altLang="en-US" sz="800" b="0" i="0" u="none" strike="noStrike" cap="none" normalizeH="0" baseline="0" dirty="0">
              <a:ln>
                <a:noFill/>
              </a:ln>
              <a:solidFill>
                <a:schemeClr val="tx1"/>
              </a:solidFill>
              <a:effectLst/>
              <a:latin typeface="Arial" panose="020B0604020202020204" pitchFamily="34" charset="0"/>
            </a:rPr>
            <a:t> sunnah).  </a:t>
          </a:r>
        </a:p>
      </dgm:t>
    </dgm:pt>
    <dgm:pt modelId="{97496E4C-F4BC-4707-9694-5AC300C4E056}" type="parTrans" cxnId="{310356C5-6101-4E3F-A62C-7355074666FB}">
      <dgm:prSet/>
      <dgm:spPr/>
      <dgm:t>
        <a:bodyPr/>
        <a:lstStyle/>
        <a:p>
          <a:endParaRPr lang="en-ID"/>
        </a:p>
      </dgm:t>
    </dgm:pt>
    <dgm:pt modelId="{684D8BF5-8DFF-4DB9-916C-8C185B7108AD}" type="sibTrans" cxnId="{310356C5-6101-4E3F-A62C-7355074666FB}">
      <dgm:prSet/>
      <dgm:spPr/>
      <dgm:t>
        <a:bodyPr/>
        <a:lstStyle/>
        <a:p>
          <a:endParaRPr lang="en-ID"/>
        </a:p>
      </dgm:t>
    </dgm:pt>
    <dgm:pt modelId="{D3E5B40E-5447-4FFB-8F28-20E78B1716B7}">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Imam Ja'far al-Shadiq (</a:t>
          </a:r>
          <a:r>
            <a:rPr kumimoji="0" lang="en-US" altLang="en-US" sz="800" b="0" i="1" u="none" strike="noStrike" cap="none" normalizeH="0" baseline="0" dirty="0" err="1">
              <a:ln>
                <a:noFill/>
              </a:ln>
              <a:solidFill>
                <a:schemeClr val="tx1"/>
              </a:solidFill>
              <a:effectLst/>
              <a:latin typeface="Arial" panose="020B0604020202020204" pitchFamily="34" charset="0"/>
            </a:rPr>
            <a:t>a.s.</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Wasā’il</a:t>
          </a:r>
          <a:r>
            <a:rPr kumimoji="0" lang="en-US" altLang="en-US" sz="800" b="0" i="0" u="none" strike="noStrike" cap="none" normalizeH="0" baseline="0" dirty="0">
              <a:ln>
                <a:noFill/>
              </a:ln>
              <a:solidFill>
                <a:schemeClr val="tx1"/>
              </a:solidFill>
              <a:effectLst/>
              <a:latin typeface="Arial" panose="020B0604020202020204" pitchFamily="34" charset="0"/>
            </a:rPr>
            <a:t> al-</a:t>
          </a:r>
          <a:r>
            <a:rPr kumimoji="0" lang="en-US" altLang="en-US" sz="800" b="0" i="0" u="none" strike="noStrike" cap="none" normalizeH="0" baseline="0" dirty="0" err="1">
              <a:ln>
                <a:noFill/>
              </a:ln>
              <a:solidFill>
                <a:schemeClr val="tx1"/>
              </a:solidFill>
              <a:effectLst/>
              <a:latin typeface="Arial" panose="020B0604020202020204" pitchFamily="34" charset="0"/>
            </a:rPr>
            <a:t>Shī‘ah</a:t>
          </a:r>
          <a:r>
            <a:rPr kumimoji="0" lang="en-US" altLang="en-US" sz="800" b="0" i="0" u="none" strike="noStrike" cap="none" normalizeH="0" baseline="0" dirty="0">
              <a:ln>
                <a:noFill/>
              </a:ln>
              <a:solidFill>
                <a:schemeClr val="tx1"/>
              </a:solidFill>
              <a:effectLst/>
              <a:latin typeface="Arial" panose="020B0604020202020204" pitchFamily="34" charset="0"/>
            </a:rPr>
            <a:t>, XIV, h. 270):</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ar-SA" altLang="en-US" sz="8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مَا مِنْ عِبَادَةٍ أَفْضَلَ مِنْ عِفَّةِ بَطْنٍ وَفَرْجٍ</a:t>
          </a:r>
          <a:r>
            <a:rPr kumimoji="0" lang="en-US" altLang="en-US" sz="800" b="0" i="1" u="none" strike="noStrike" cap="none" normalizeH="0" baseline="0" dirty="0">
              <a:ln>
                <a:noFill/>
              </a:ln>
              <a:solidFill>
                <a:schemeClr val="tx1"/>
              </a:solidFill>
              <a:effectLst/>
              <a:latin typeface="Arial" panose="020B0604020202020204" pitchFamily="34" charset="0"/>
            </a:rPr>
            <a:t>"</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"Tidak </a:t>
          </a:r>
          <a:r>
            <a:rPr kumimoji="0" lang="en-US" altLang="en-US" sz="800" b="0" i="1" u="none" strike="noStrike" cap="none" normalizeH="0" baseline="0" dirty="0" err="1">
              <a:ln>
                <a:noFill/>
              </a:ln>
              <a:solidFill>
                <a:schemeClr val="tx1"/>
              </a:solidFill>
              <a:effectLst/>
              <a:latin typeface="Arial" panose="020B0604020202020204" pitchFamily="34" charset="0"/>
            </a:rPr>
            <a:t>ada</a:t>
          </a:r>
          <a:r>
            <a:rPr kumimoji="0" lang="en-US" altLang="en-US" sz="800" b="0" i="1" u="none" strike="noStrike" cap="none" normalizeH="0" baseline="0" dirty="0">
              <a:ln>
                <a:noFill/>
              </a:ln>
              <a:solidFill>
                <a:schemeClr val="tx1"/>
              </a:solidFill>
              <a:effectLst/>
              <a:latin typeface="Arial" panose="020B0604020202020204" pitchFamily="34" charset="0"/>
            </a:rPr>
            <a:t> ibadah </a:t>
          </a:r>
          <a:r>
            <a:rPr kumimoji="0" lang="en-US" altLang="en-US" sz="800" b="0" i="1" u="none" strike="noStrike" cap="none" normalizeH="0" baseline="0" dirty="0" err="1">
              <a:ln>
                <a:noFill/>
              </a:ln>
              <a:solidFill>
                <a:schemeClr val="tx1"/>
              </a:solidFill>
              <a:effectLst/>
              <a:latin typeface="Arial" panose="020B0604020202020204" pitchFamily="34" charset="0"/>
            </a:rPr>
            <a:t>lebih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baik</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daripada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menjaga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kesucian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perut</a:t>
          </a:r>
          <a:r>
            <a:rPr kumimoji="0" lang="en-US" altLang="en-US" sz="800" b="0" i="1" u="none" strike="noStrike" cap="none" normalizeH="0" baseline="0" dirty="0">
              <a:ln>
                <a:noFill/>
              </a:ln>
              <a:solidFill>
                <a:schemeClr val="tx1"/>
              </a:solidFill>
              <a:effectLst/>
              <a:latin typeface="Arial" panose="020B0604020202020204" pitchFamily="34" charset="0"/>
            </a:rPr>
            <a:t> dan </a:t>
          </a:r>
          <a:r>
            <a:rPr kumimoji="0" lang="en-US" altLang="en-US" sz="800" b="0" i="1" u="none" strike="noStrike" cap="none" normalizeH="0" baseline="0" dirty="0" err="1">
              <a:ln>
                <a:noFill/>
              </a:ln>
              <a:solidFill>
                <a:schemeClr val="tx1"/>
              </a:solidFill>
              <a:effectLst/>
              <a:latin typeface="Arial" panose="020B0604020202020204" pitchFamily="34" charset="0"/>
            </a:rPr>
            <a:t>kemaluan</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EC80A201-58C2-46BA-B691-B0CBE6B87BC5}" type="parTrans" cxnId="{8BCAC071-7322-43E1-89B5-9B0EEFFD7F09}">
      <dgm:prSet/>
      <dgm:spPr/>
      <dgm:t>
        <a:bodyPr/>
        <a:lstStyle/>
        <a:p>
          <a:endParaRPr lang="en-ID"/>
        </a:p>
      </dgm:t>
    </dgm:pt>
    <dgm:pt modelId="{025E38DF-3F61-40E3-9C92-F7A6A4F0A9A1}" type="sibTrans" cxnId="{8BCAC071-7322-43E1-89B5-9B0EEFFD7F09}">
      <dgm:prSet/>
      <dgm:spPr/>
      <dgm:t>
        <a:bodyPr/>
        <a:lstStyle/>
        <a:p>
          <a:endParaRPr lang="en-ID"/>
        </a:p>
      </dgm:t>
    </dgm:pt>
    <dgm:pt modelId="{F540922C-CEB2-4A35-AC5B-6DC48FFB27D4}">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Rasulullah SAW</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Wasā’il</a:t>
          </a:r>
          <a:r>
            <a:rPr kumimoji="0" lang="en-US" altLang="en-US" sz="800" b="0" i="0" u="none" strike="noStrike" cap="none" normalizeH="0" baseline="0" dirty="0">
              <a:ln>
                <a:noFill/>
              </a:ln>
              <a:solidFill>
                <a:schemeClr val="tx1"/>
              </a:solidFill>
              <a:effectLst/>
              <a:latin typeface="Arial" panose="020B0604020202020204" pitchFamily="34" charset="0"/>
            </a:rPr>
            <a:t> al-</a:t>
          </a:r>
          <a:r>
            <a:rPr kumimoji="0" lang="en-US" altLang="en-US" sz="800" b="0" i="0" u="none" strike="noStrike" cap="none" normalizeH="0" baseline="0" dirty="0" err="1">
              <a:ln>
                <a:noFill/>
              </a:ln>
              <a:solidFill>
                <a:schemeClr val="tx1"/>
              </a:solidFill>
              <a:effectLst/>
              <a:latin typeface="Arial" panose="020B0604020202020204" pitchFamily="34" charset="0"/>
            </a:rPr>
            <a:t>Shī‘ah</a:t>
          </a:r>
          <a:r>
            <a:rPr kumimoji="0" lang="en-US" altLang="en-US" sz="800" b="0" i="0" u="none" strike="noStrike" cap="none" normalizeH="0" baseline="0" dirty="0">
              <a:ln>
                <a:noFill/>
              </a:ln>
              <a:solidFill>
                <a:schemeClr val="tx1"/>
              </a:solidFill>
              <a:effectLst/>
              <a:latin typeface="Arial" panose="020B0604020202020204" pitchFamily="34" charset="0"/>
            </a:rPr>
            <a:t>, XIV, h. 270):</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ar-SA" altLang="en-US" sz="8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عَلَيْكُمْ بِالْعَفَافِ وَتَرْكِ الْمَحْظُورِ</a:t>
          </a:r>
          <a:r>
            <a:rPr kumimoji="0" lang="en-US" altLang="en-US" sz="800" b="0" i="1" u="none" strike="noStrike" cap="none" normalizeH="0" baseline="0" dirty="0">
              <a:ln>
                <a:noFill/>
              </a:ln>
              <a:solidFill>
                <a:schemeClr val="tx1"/>
              </a:solidFill>
              <a:effectLst/>
              <a:latin typeface="Arial" panose="020B0604020202020204" pitchFamily="34" charset="0"/>
            </a:rPr>
            <a:t>"</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Jagalah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kesucian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diri</a:t>
          </a:r>
          <a:r>
            <a:rPr kumimoji="0" lang="en-US" altLang="en-US" sz="800" b="0" i="1" u="none" strike="noStrike" cap="none" normalizeH="0" baseline="0" dirty="0">
              <a:ln>
                <a:noFill/>
              </a:ln>
              <a:solidFill>
                <a:schemeClr val="tx1"/>
              </a:solidFill>
              <a:effectLst/>
              <a:latin typeface="Arial" panose="020B0604020202020204" pitchFamily="34" charset="0"/>
            </a:rPr>
            <a:t> dan </a:t>
          </a:r>
          <a:r>
            <a:rPr kumimoji="0" lang="en-US" altLang="en-US" sz="800" b="0" i="1" u="none" strike="noStrike" cap="none" normalizeH="0" baseline="0" dirty="0" err="1">
              <a:ln>
                <a:noFill/>
              </a:ln>
              <a:solidFill>
                <a:schemeClr val="tx1"/>
              </a:solidFill>
              <a:effectLst/>
              <a:latin typeface="Arial" panose="020B0604020202020204" pitchFamily="34" charset="0"/>
            </a:rPr>
            <a:t>tinggalkan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kejahatan</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B6136B85-4DF9-4908-A355-8753DEA14FDF}" type="parTrans" cxnId="{E01E46B5-8C2A-4B58-93DA-A0E7EAE8CE96}">
      <dgm:prSet/>
      <dgm:spPr/>
      <dgm:t>
        <a:bodyPr/>
        <a:lstStyle/>
        <a:p>
          <a:endParaRPr lang="en-ID"/>
        </a:p>
      </dgm:t>
    </dgm:pt>
    <dgm:pt modelId="{618E0D95-9398-466A-8A3F-6E3AFDE73EC5}" type="sibTrans" cxnId="{E01E46B5-8C2A-4B58-93DA-A0E7EAE8CE96}">
      <dgm:prSet/>
      <dgm:spPr/>
      <dgm:t>
        <a:bodyPr/>
        <a:lstStyle/>
        <a:p>
          <a:endParaRPr lang="en-ID"/>
        </a:p>
      </dgm:t>
    </dgm:pt>
    <dgm:pt modelId="{5B1A430E-563B-46D9-BCB2-223429AE7A57}">
      <dgm:prSet/>
      <dgm:spPr/>
      <dgm:t>
        <a:bodyPr/>
        <a:lstStyle/>
        <a:p>
          <a:r>
            <a:rPr kumimoji="0" lang="en-US" altLang="en-US" b="1" i="0" u="none" strike="noStrike" cap="none" normalizeH="0" baseline="0" dirty="0">
              <a:ln>
                <a:noFill/>
              </a:ln>
              <a:solidFill>
                <a:schemeClr val="tx1"/>
              </a:solidFill>
              <a:effectLst/>
              <a:latin typeface="Arial" panose="020B0604020202020204" pitchFamily="34" charset="0"/>
            </a:rPr>
            <a:t>Hindari Zina dan </a:t>
          </a:r>
          <a:r>
            <a:rPr kumimoji="0" lang="en-US" altLang="en-US" b="1" i="0" u="none" strike="noStrike" cap="none" normalizeH="0" baseline="0" dirty="0" err="1">
              <a:ln>
                <a:noFill/>
              </a:ln>
              <a:solidFill>
                <a:schemeClr val="tx1"/>
              </a:solidFill>
              <a:effectLst/>
              <a:latin typeface="Arial" panose="020B0604020202020204" pitchFamily="34" charset="0"/>
            </a:rPr>
            <a:t>Penyimpangan</a:t>
          </a:r>
          <a:r>
            <a:rPr kumimoji="0" lang="en-US" altLang="en-US" b="1" i="0" u="none" strike="noStrike" cap="none" normalizeH="0" baseline="0" dirty="0">
              <a:ln>
                <a:noFill/>
              </a:ln>
              <a:solidFill>
                <a:schemeClr val="tx1"/>
              </a:solidFill>
              <a:effectLst/>
              <a:latin typeface="Arial" panose="020B0604020202020204" pitchFamily="34" charset="0"/>
            </a:rPr>
            <a:t> </a:t>
          </a:r>
          <a:r>
            <a:rPr kumimoji="0" lang="en-US" altLang="en-US" b="1" i="0" u="none" strike="noStrike" cap="none" normalizeH="0" baseline="0" dirty="0" err="1">
              <a:ln>
                <a:noFill/>
              </a:ln>
              <a:solidFill>
                <a:schemeClr val="tx1"/>
              </a:solidFill>
              <a:effectLst/>
              <a:latin typeface="Arial" panose="020B0604020202020204" pitchFamily="34" charset="0"/>
            </a:rPr>
            <a:t>Seksual</a:t>
          </a:r>
          <a:endParaRPr kumimoji="0" lang="en-US" altLang="en-US" b="1" i="0" u="none" strike="noStrike" cap="none" normalizeH="0" baseline="0" dirty="0">
            <a:ln>
              <a:noFill/>
            </a:ln>
            <a:solidFill>
              <a:schemeClr val="tx1"/>
            </a:solidFill>
            <a:effectLst/>
            <a:latin typeface="Arial" panose="020B0604020202020204" pitchFamily="34" charset="0"/>
          </a:endParaRPr>
        </a:p>
      </dgm:t>
    </dgm:pt>
    <dgm:pt modelId="{72B93836-39DB-4F33-8F09-07930805D306}" type="parTrans" cxnId="{88DEDBDD-8107-4776-95A0-12D91D2803CE}">
      <dgm:prSet/>
      <dgm:spPr/>
      <dgm:t>
        <a:bodyPr/>
        <a:lstStyle/>
        <a:p>
          <a:endParaRPr lang="en-ID"/>
        </a:p>
      </dgm:t>
    </dgm:pt>
    <dgm:pt modelId="{B13A51B5-3B86-45F2-905F-528B79BC49AF}" type="sibTrans" cxnId="{88DEDBDD-8107-4776-95A0-12D91D2803CE}">
      <dgm:prSet/>
      <dgm:spPr/>
      <dgm:t>
        <a:bodyPr/>
        <a:lstStyle/>
        <a:p>
          <a:endParaRPr lang="en-ID"/>
        </a:p>
      </dgm:t>
    </dgm:pt>
    <dgm:pt modelId="{9D82DFD4-DB78-46C8-B2C0-8BBBD5646C19}">
      <dgm:prSet custT="1"/>
      <dgm:spPr/>
      <dgm:t>
        <a:bodyPr/>
        <a:lstStyle/>
        <a:p>
          <a:r>
            <a:rPr kumimoji="0" lang="en-US" altLang="en-US" sz="800" b="1" i="0" u="none" strike="noStrike" cap="none" normalizeH="0" baseline="0" dirty="0" err="1">
              <a:ln>
                <a:noFill/>
              </a:ln>
              <a:solidFill>
                <a:schemeClr val="tx1"/>
              </a:solidFill>
              <a:effectLst/>
              <a:latin typeface="Arial" panose="020B0604020202020204" pitchFamily="34" charset="0"/>
            </a:rPr>
            <a:t>Poin</a:t>
          </a:r>
          <a:r>
            <a:rPr kumimoji="0" lang="en-US" altLang="en-US" sz="800" b="1" i="0" u="none" strike="noStrike" cap="none" normalizeH="0" baseline="0" dirty="0">
              <a:ln>
                <a:noFill/>
              </a:ln>
              <a:solidFill>
                <a:schemeClr val="tx1"/>
              </a:solidFill>
              <a:effectLst/>
              <a:latin typeface="Arial" panose="020B0604020202020204" pitchFamily="34" charset="0"/>
            </a:rPr>
            <a:t> Utama</a:t>
          </a:r>
          <a:r>
            <a:rPr kumimoji="0" lang="en-US" altLang="en-US" sz="800" b="0" i="0" u="none" strike="noStrike" cap="none" normalizeH="0" baseline="0" dirty="0">
              <a:ln>
                <a:noFill/>
              </a:ln>
              <a:solidFill>
                <a:schemeClr val="tx1"/>
              </a:solidFill>
              <a:effectLst/>
              <a:latin typeface="Arial" panose="020B0604020202020204" pitchFamily="34" charset="0"/>
            </a:rPr>
            <a:t>: Zina dan </a:t>
          </a:r>
          <a:r>
            <a:rPr kumimoji="0" lang="en-US" altLang="en-US" sz="800" b="0" i="0" u="none" strike="noStrike" cap="none" normalizeH="0" baseline="0" dirty="0" err="1">
              <a:ln>
                <a:noFill/>
              </a:ln>
              <a:solidFill>
                <a:schemeClr val="tx1"/>
              </a:solidFill>
              <a:effectLst/>
              <a:latin typeface="Arial" panose="020B0604020202020204" pitchFamily="34" charset="0"/>
            </a:rPr>
            <a:t>homoseksual</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dilarang</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keras</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karena</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akibat</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buruk</a:t>
          </a:r>
          <a:r>
            <a:rPr kumimoji="0" lang="en-US" altLang="en-US" sz="800" b="0" i="0" u="none" strike="noStrike" cap="none" normalizeH="0" baseline="0" dirty="0">
              <a:ln>
                <a:noFill/>
              </a:ln>
              <a:solidFill>
                <a:schemeClr val="tx1"/>
              </a:solidFill>
              <a:effectLst/>
              <a:latin typeface="Arial" panose="020B0604020202020204" pitchFamily="34" charset="0"/>
            </a:rPr>
            <a:t> di dunia dan </a:t>
          </a:r>
          <a:r>
            <a:rPr kumimoji="0" lang="en-US" altLang="en-US" sz="800" b="0" i="0" u="none" strike="noStrike" cap="none" normalizeH="0" baseline="0" dirty="0" err="1">
              <a:ln>
                <a:noFill/>
              </a:ln>
              <a:solidFill>
                <a:schemeClr val="tx1"/>
              </a:solidFill>
              <a:effectLst/>
              <a:latin typeface="Arial" panose="020B0604020202020204" pitchFamily="34" charset="0"/>
            </a:rPr>
            <a:t>akhirat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CD81DBBE-D19F-49A7-967B-6FE052DB19FC}" type="parTrans" cxnId="{3757D17C-80B5-4515-87B2-257FE63493ED}">
      <dgm:prSet/>
      <dgm:spPr/>
      <dgm:t>
        <a:bodyPr/>
        <a:lstStyle/>
        <a:p>
          <a:endParaRPr lang="en-ID"/>
        </a:p>
      </dgm:t>
    </dgm:pt>
    <dgm:pt modelId="{F17C32B7-6830-42CB-8334-FAB0E6036080}" type="sibTrans" cxnId="{3757D17C-80B5-4515-87B2-257FE63493ED}">
      <dgm:prSet/>
      <dgm:spPr/>
      <dgm:t>
        <a:bodyPr/>
        <a:lstStyle/>
        <a:p>
          <a:endParaRPr lang="en-ID"/>
        </a:p>
      </dgm:t>
    </dgm:pt>
    <dgm:pt modelId="{7BFFF159-388F-4F33-B6B0-7759BE57FD23}">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QS. Al-Isra’: 32</a:t>
          </a:r>
          <a:r>
            <a:rPr kumimoji="0" lang="en-US" altLang="en-US" sz="800" b="0" i="0" u="none" strike="noStrike" cap="none" normalizeH="0" baseline="0" dirty="0">
              <a:ln>
                <a:noFill/>
              </a:ln>
              <a:solidFill>
                <a:schemeClr val="tx1"/>
              </a:solidFill>
              <a:effectLst/>
              <a:latin typeface="Arial" panose="020B0604020202020204" pitchFamily="34" charset="0"/>
            </a:rPr>
            <a:t>:</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ar-SA" altLang="en-US" sz="8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وَلَا تَقْرَبُوا الزِّنَى إِنَّهُ كَانَ فَاحِشَةً وَسَاءَ سَبِيلًا</a:t>
          </a:r>
          <a:r>
            <a:rPr kumimoji="0" lang="en-US" altLang="en-US" sz="800" b="0" i="1" u="none" strike="noStrike" cap="none" normalizeH="0" baseline="0" dirty="0">
              <a:ln>
                <a:noFill/>
              </a:ln>
              <a:solidFill>
                <a:schemeClr val="tx1"/>
              </a:solidFill>
              <a:effectLst/>
              <a:latin typeface="Arial" panose="020B0604020202020204" pitchFamily="34" charset="0"/>
            </a:rPr>
            <a:t>"</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Janganlah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kamu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mendekati</a:t>
          </a:r>
          <a:r>
            <a:rPr kumimoji="0" lang="en-US" altLang="en-US" sz="800" b="0" i="1" u="none" strike="noStrike" cap="none" normalizeH="0" baseline="0" dirty="0">
              <a:ln>
                <a:noFill/>
              </a:ln>
              <a:solidFill>
                <a:schemeClr val="tx1"/>
              </a:solidFill>
              <a:effectLst/>
              <a:latin typeface="Arial" panose="020B0604020202020204" pitchFamily="34" charset="0"/>
            </a:rPr>
            <a:t> zina; </a:t>
          </a:r>
          <a:r>
            <a:rPr kumimoji="0" lang="en-US" altLang="en-US" sz="800" b="0" i="1" u="none" strike="noStrike" cap="none" normalizeH="0" baseline="0" dirty="0" err="1">
              <a:ln>
                <a:noFill/>
              </a:ln>
              <a:solidFill>
                <a:schemeClr val="tx1"/>
              </a:solidFill>
              <a:effectLst/>
              <a:latin typeface="Arial" panose="020B0604020202020204" pitchFamily="34" charset="0"/>
            </a:rPr>
            <a:t>sesungguhnya</a:t>
          </a:r>
          <a:r>
            <a:rPr kumimoji="0" lang="en-US" altLang="en-US" sz="800" b="0" i="1" u="none" strike="noStrike" cap="none" normalizeH="0" baseline="0" dirty="0">
              <a:ln>
                <a:noFill/>
              </a:ln>
              <a:solidFill>
                <a:schemeClr val="tx1"/>
              </a:solidFill>
              <a:effectLst/>
              <a:latin typeface="Arial" panose="020B0604020202020204" pitchFamily="34" charset="0"/>
            </a:rPr>
            <a:t> zina </a:t>
          </a:r>
          <a:r>
            <a:rPr kumimoji="0" lang="en-US" altLang="en-US" sz="800" b="0" i="1" u="none" strike="noStrike" cap="none" normalizeH="0" baseline="0" dirty="0" err="1">
              <a:ln>
                <a:noFill/>
              </a:ln>
              <a:solidFill>
                <a:schemeClr val="tx1"/>
              </a:solidFill>
              <a:effectLst/>
              <a:latin typeface="Arial" panose="020B0604020202020204" pitchFamily="34" charset="0"/>
            </a:rPr>
            <a:t>itu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suatu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perbuatan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keji</a:t>
          </a:r>
          <a:r>
            <a:rPr kumimoji="0" lang="en-US" altLang="en-US" sz="800" b="0" i="1" u="none" strike="noStrike" cap="none" normalizeH="0" baseline="0" dirty="0">
              <a:ln>
                <a:noFill/>
              </a:ln>
              <a:solidFill>
                <a:schemeClr val="tx1"/>
              </a:solidFill>
              <a:effectLst/>
              <a:latin typeface="Arial" panose="020B0604020202020204" pitchFamily="34" charset="0"/>
            </a:rPr>
            <a:t> dan </a:t>
          </a:r>
          <a:r>
            <a:rPr kumimoji="0" lang="en-US" altLang="en-US" sz="800" b="0" i="1" u="none" strike="noStrike" cap="none" normalizeH="0" baseline="0" dirty="0" err="1">
              <a:ln>
                <a:noFill/>
              </a:ln>
              <a:solidFill>
                <a:schemeClr val="tx1"/>
              </a:solidFill>
              <a:effectLst/>
              <a:latin typeface="Arial" panose="020B0604020202020204" pitchFamily="34" charset="0"/>
            </a:rPr>
            <a:t>jalan</a:t>
          </a:r>
          <a:r>
            <a:rPr kumimoji="0" lang="en-US" altLang="en-US" sz="800" b="0" i="1" u="none" strike="noStrike" cap="none" normalizeH="0" baseline="0" dirty="0">
              <a:ln>
                <a:noFill/>
              </a:ln>
              <a:solidFill>
                <a:schemeClr val="tx1"/>
              </a:solidFill>
              <a:effectLst/>
              <a:latin typeface="Arial" panose="020B0604020202020204" pitchFamily="34" charset="0"/>
            </a:rPr>
            <a:t> yang </a:t>
          </a:r>
          <a:r>
            <a:rPr kumimoji="0" lang="en-US" altLang="en-US" sz="800" b="0" i="1" u="none" strike="noStrike" cap="none" normalizeH="0" baseline="0" dirty="0" err="1">
              <a:ln>
                <a:noFill/>
              </a:ln>
              <a:solidFill>
                <a:schemeClr val="tx1"/>
              </a:solidFill>
              <a:effectLst/>
              <a:latin typeface="Arial" panose="020B0604020202020204" pitchFamily="34" charset="0"/>
            </a:rPr>
            <a:t>buruk</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6BFF5A37-12B3-47F2-9BB1-254539DA6DBE}" type="parTrans" cxnId="{40BCFD3E-9E1E-4DAB-9906-1A8594111B50}">
      <dgm:prSet/>
      <dgm:spPr/>
      <dgm:t>
        <a:bodyPr/>
        <a:lstStyle/>
        <a:p>
          <a:endParaRPr lang="en-ID"/>
        </a:p>
      </dgm:t>
    </dgm:pt>
    <dgm:pt modelId="{12B2AA58-1BCC-42F7-9EEB-220A3B9CC471}" type="sibTrans" cxnId="{40BCFD3E-9E1E-4DAB-9906-1A8594111B50}">
      <dgm:prSet/>
      <dgm:spPr/>
      <dgm:t>
        <a:bodyPr/>
        <a:lstStyle/>
        <a:p>
          <a:endParaRPr lang="en-ID"/>
        </a:p>
      </dgm:t>
    </dgm:pt>
    <dgm:pt modelId="{258201B2-B27F-4FFE-BAF2-2B3517938935}">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Rasulullah SAW</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Wasā’il</a:t>
          </a:r>
          <a:r>
            <a:rPr kumimoji="0" lang="en-US" altLang="en-US" sz="800" b="0" i="0" u="none" strike="noStrike" cap="none" normalizeH="0" baseline="0" dirty="0">
              <a:ln>
                <a:noFill/>
              </a:ln>
              <a:solidFill>
                <a:schemeClr val="tx1"/>
              </a:solidFill>
              <a:effectLst/>
              <a:latin typeface="Arial" panose="020B0604020202020204" pitchFamily="34" charset="0"/>
            </a:rPr>
            <a:t> al-</a:t>
          </a:r>
          <a:r>
            <a:rPr kumimoji="0" lang="en-US" altLang="en-US" sz="800" b="0" i="0" u="none" strike="noStrike" cap="none" normalizeH="0" baseline="0" dirty="0" err="1">
              <a:ln>
                <a:noFill/>
              </a:ln>
              <a:solidFill>
                <a:schemeClr val="tx1"/>
              </a:solidFill>
              <a:effectLst/>
              <a:latin typeface="Arial" panose="020B0604020202020204" pitchFamily="34" charset="0"/>
            </a:rPr>
            <a:t>Shī‘ah</a:t>
          </a:r>
          <a:r>
            <a:rPr kumimoji="0" lang="en-US" altLang="en-US" sz="800" b="0" i="0" u="none" strike="noStrike" cap="none" normalizeH="0" baseline="0" dirty="0">
              <a:ln>
                <a:noFill/>
              </a:ln>
              <a:solidFill>
                <a:schemeClr val="tx1"/>
              </a:solidFill>
              <a:effectLst/>
              <a:latin typeface="Arial" panose="020B0604020202020204" pitchFamily="34" charset="0"/>
            </a:rPr>
            <a:t>, XIV, h. 232):</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"Ada lima </a:t>
          </a:r>
          <a:r>
            <a:rPr kumimoji="0" lang="en-US" altLang="en-US" sz="800" b="0" i="1" u="none" strike="noStrike" cap="none" normalizeH="0" baseline="0" dirty="0" err="1">
              <a:ln>
                <a:noFill/>
              </a:ln>
              <a:solidFill>
                <a:schemeClr val="tx1"/>
              </a:solidFill>
              <a:effectLst/>
              <a:latin typeface="Arial" panose="020B0604020202020204" pitchFamily="34" charset="0"/>
            </a:rPr>
            <a:t>akibat</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buruk</a:t>
          </a:r>
          <a:r>
            <a:rPr kumimoji="0" lang="en-US" altLang="en-US" sz="800" b="0" i="1" u="none" strike="noStrike" cap="none" normalizeH="0" baseline="0" dirty="0">
              <a:ln>
                <a:noFill/>
              </a:ln>
              <a:solidFill>
                <a:schemeClr val="tx1"/>
              </a:solidFill>
              <a:effectLst/>
              <a:latin typeface="Arial" panose="020B0604020202020204" pitchFamily="34" charset="0"/>
            </a:rPr>
            <a:t> zina: </a:t>
          </a:r>
          <a:r>
            <a:rPr kumimoji="0" lang="en-US" altLang="en-US" sz="800" b="0" i="1" u="none" strike="noStrike" cap="none" normalizeH="0" baseline="0" dirty="0" err="1">
              <a:ln>
                <a:noFill/>
              </a:ln>
              <a:solidFill>
                <a:schemeClr val="tx1"/>
              </a:solidFill>
              <a:effectLst/>
              <a:latin typeface="Arial" panose="020B0604020202020204" pitchFamily="34" charset="0"/>
            </a:rPr>
            <a:t>menghilangkan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kehormatan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mewariskan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kefakiran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mengurangi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umur</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mendatangkan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murka</a:t>
          </a:r>
          <a:r>
            <a:rPr kumimoji="0" lang="en-US" altLang="en-US" sz="800" b="0" i="1" u="none" strike="noStrike" cap="none" normalizeH="0" baseline="0" dirty="0">
              <a:ln>
                <a:noFill/>
              </a:ln>
              <a:solidFill>
                <a:schemeClr val="tx1"/>
              </a:solidFill>
              <a:effectLst/>
              <a:latin typeface="Arial" panose="020B0604020202020204" pitchFamily="34" charset="0"/>
            </a:rPr>
            <a:t> Allah, dan </a:t>
          </a:r>
          <a:r>
            <a:rPr kumimoji="0" lang="en-US" altLang="en-US" sz="800" b="0" i="1" u="none" strike="noStrike" cap="none" normalizeH="0" baseline="0" dirty="0" err="1">
              <a:ln>
                <a:noFill/>
              </a:ln>
              <a:solidFill>
                <a:schemeClr val="tx1"/>
              </a:solidFill>
              <a:effectLst/>
              <a:latin typeface="Arial" panose="020B0604020202020204" pitchFamily="34" charset="0"/>
            </a:rPr>
            <a:t>mengakibatkan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kekekalan</a:t>
          </a:r>
          <a:r>
            <a:rPr kumimoji="0" lang="en-US" altLang="en-US" sz="800" b="0" i="1" u="none" strike="noStrike" cap="none" normalizeH="0" baseline="0" dirty="0">
              <a:ln>
                <a:noFill/>
              </a:ln>
              <a:solidFill>
                <a:schemeClr val="tx1"/>
              </a:solidFill>
              <a:effectLst/>
              <a:latin typeface="Arial" panose="020B0604020202020204" pitchFamily="34" charset="0"/>
            </a:rPr>
            <a:t> di </a:t>
          </a:r>
          <a:r>
            <a:rPr kumimoji="0" lang="en-US" altLang="en-US" sz="800" b="0" i="1" u="none" strike="noStrike" cap="none" normalizeH="0" baseline="0" dirty="0" err="1">
              <a:ln>
                <a:noFill/>
              </a:ln>
              <a:solidFill>
                <a:schemeClr val="tx1"/>
              </a:solidFill>
              <a:effectLst/>
              <a:latin typeface="Arial" panose="020B0604020202020204" pitchFamily="34" charset="0"/>
            </a:rPr>
            <a:t>neraka</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8E64303D-74AF-411A-882A-A534925CC43B}" type="parTrans" cxnId="{11B1370A-55D4-4FF3-97E9-841406401651}">
      <dgm:prSet/>
      <dgm:spPr/>
      <dgm:t>
        <a:bodyPr/>
        <a:lstStyle/>
        <a:p>
          <a:endParaRPr lang="en-ID"/>
        </a:p>
      </dgm:t>
    </dgm:pt>
    <dgm:pt modelId="{6BA100F4-45FC-44FA-98E5-3D099DB830D7}" type="sibTrans" cxnId="{11B1370A-55D4-4FF3-97E9-841406401651}">
      <dgm:prSet/>
      <dgm:spPr/>
      <dgm:t>
        <a:bodyPr/>
        <a:lstStyle/>
        <a:p>
          <a:endParaRPr lang="en-ID"/>
        </a:p>
      </dgm:t>
    </dgm:pt>
    <dgm:pt modelId="{C3889E3D-DD64-40EB-B50F-4AA597C85471}">
      <dgm:prSet/>
      <dgm:spPr/>
      <dgm:t>
        <a:bodyPr/>
        <a:lstStyle/>
        <a:p>
          <a:r>
            <a:rPr kumimoji="0" lang="en-US" altLang="en-US" b="1" i="0" u="none" strike="noStrike" cap="none" normalizeH="0" baseline="0" dirty="0">
              <a:ln>
                <a:noFill/>
              </a:ln>
              <a:solidFill>
                <a:schemeClr val="tx1"/>
              </a:solidFill>
              <a:effectLst/>
              <a:latin typeface="Arial" panose="020B0604020202020204" pitchFamily="34" charset="0"/>
            </a:rPr>
            <a:t>Hindari </a:t>
          </a:r>
          <a:r>
            <a:rPr kumimoji="0" lang="en-US" altLang="en-US" b="1" i="0" u="none" strike="noStrike" cap="none" normalizeH="0" baseline="0" dirty="0" err="1">
              <a:ln>
                <a:noFill/>
              </a:ln>
              <a:solidFill>
                <a:schemeClr val="tx1"/>
              </a:solidFill>
              <a:effectLst/>
              <a:latin typeface="Arial" panose="020B0604020202020204" pitchFamily="34" charset="0"/>
            </a:rPr>
            <a:t>Masturbasi</a:t>
          </a:r>
          <a:r>
            <a:rPr kumimoji="0" lang="en-US" altLang="en-US" b="1" i="0" u="none" strike="noStrike" cap="none" normalizeH="0" baseline="0" dirty="0">
              <a:ln>
                <a:noFill/>
              </a:ln>
              <a:solidFill>
                <a:schemeClr val="tx1"/>
              </a:solidFill>
              <a:effectLst/>
              <a:latin typeface="Arial" panose="020B0604020202020204" pitchFamily="34" charset="0"/>
            </a:rPr>
            <a:t> dan </a:t>
          </a:r>
          <a:r>
            <a:rPr kumimoji="0" lang="en-US" altLang="en-US" b="1" i="0" u="none" strike="noStrike" cap="none" normalizeH="0" baseline="0" dirty="0" err="1">
              <a:ln>
                <a:noFill/>
              </a:ln>
              <a:solidFill>
                <a:schemeClr val="tx1"/>
              </a:solidFill>
              <a:effectLst/>
              <a:latin typeface="Arial" panose="020B0604020202020204" pitchFamily="34" charset="0"/>
            </a:rPr>
            <a:t>Konten</a:t>
          </a:r>
          <a:r>
            <a:rPr kumimoji="0" lang="en-US" altLang="en-US" b="1" i="0" u="none" strike="noStrike" cap="none" normalizeH="0" baseline="0" dirty="0">
              <a:ln>
                <a:noFill/>
              </a:ln>
              <a:solidFill>
                <a:schemeClr val="tx1"/>
              </a:solidFill>
              <a:effectLst/>
              <a:latin typeface="Arial" panose="020B0604020202020204" pitchFamily="34" charset="0"/>
            </a:rPr>
            <a:t> </a:t>
          </a:r>
          <a:r>
            <a:rPr kumimoji="0" lang="en-US" altLang="en-US" b="1" i="0" u="none" strike="noStrike" cap="none" normalizeH="0" baseline="0" dirty="0" err="1">
              <a:ln>
                <a:noFill/>
              </a:ln>
              <a:solidFill>
                <a:schemeClr val="tx1"/>
              </a:solidFill>
              <a:effectLst/>
              <a:latin typeface="Arial" panose="020B0604020202020204" pitchFamily="34" charset="0"/>
            </a:rPr>
            <a:t>Maksiat</a:t>
          </a:r>
          <a:endParaRPr kumimoji="0" lang="en-US" altLang="en-US" b="1" i="0" u="none" strike="noStrike" cap="none" normalizeH="0" baseline="0" dirty="0">
            <a:ln>
              <a:noFill/>
            </a:ln>
            <a:solidFill>
              <a:schemeClr val="tx1"/>
            </a:solidFill>
            <a:effectLst/>
            <a:latin typeface="Arial" panose="020B0604020202020204" pitchFamily="34" charset="0"/>
          </a:endParaRPr>
        </a:p>
      </dgm:t>
    </dgm:pt>
    <dgm:pt modelId="{57BED6C8-C923-4DE0-9AD9-8D8A224EA1F0}" type="parTrans" cxnId="{532F33DB-BC44-414A-8157-FBB4266D323A}">
      <dgm:prSet/>
      <dgm:spPr/>
      <dgm:t>
        <a:bodyPr/>
        <a:lstStyle/>
        <a:p>
          <a:endParaRPr lang="en-ID"/>
        </a:p>
      </dgm:t>
    </dgm:pt>
    <dgm:pt modelId="{3FDBF1F0-A806-4912-BDBD-7FF0C381A38C}" type="sibTrans" cxnId="{532F33DB-BC44-414A-8157-FBB4266D323A}">
      <dgm:prSet/>
      <dgm:spPr/>
      <dgm:t>
        <a:bodyPr/>
        <a:lstStyle/>
        <a:p>
          <a:endParaRPr lang="en-ID"/>
        </a:p>
      </dgm:t>
    </dgm:pt>
    <dgm:pt modelId="{5DAC69C9-B657-44B6-A301-8B90BA7040BA}">
      <dgm:prSet custT="1"/>
      <dgm:spPr/>
      <dgm:t>
        <a:bodyPr/>
        <a:lstStyle/>
        <a:p>
          <a:r>
            <a:rPr kumimoji="0" lang="en-US" altLang="en-US" sz="800" b="1" i="0" u="none" strike="noStrike" cap="none" normalizeH="0" baseline="0" dirty="0" err="1">
              <a:ln>
                <a:noFill/>
              </a:ln>
              <a:solidFill>
                <a:schemeClr val="tx1"/>
              </a:solidFill>
              <a:effectLst/>
              <a:latin typeface="Arial" panose="020B0604020202020204" pitchFamily="34" charset="0"/>
            </a:rPr>
            <a:t>Poin</a:t>
          </a:r>
          <a:r>
            <a:rPr kumimoji="0" lang="en-US" altLang="en-US" sz="800" b="1" i="0" u="none" strike="noStrike" cap="none" normalizeH="0" baseline="0" dirty="0">
              <a:ln>
                <a:noFill/>
              </a:ln>
              <a:solidFill>
                <a:schemeClr val="tx1"/>
              </a:solidFill>
              <a:effectLst/>
              <a:latin typeface="Arial" panose="020B0604020202020204" pitchFamily="34" charset="0"/>
            </a:rPr>
            <a:t> Utama</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Masturbasi</a:t>
          </a:r>
          <a:r>
            <a:rPr kumimoji="0" lang="en-US" altLang="en-US" sz="800" b="0" i="0" u="none" strike="noStrike" cap="none" normalizeH="0" baseline="0" dirty="0">
              <a:ln>
                <a:noFill/>
              </a:ln>
              <a:solidFill>
                <a:schemeClr val="tx1"/>
              </a:solidFill>
              <a:effectLst/>
              <a:latin typeface="Arial" panose="020B0604020202020204" pitchFamily="34" charset="0"/>
            </a:rPr>
            <a:t> dan </a:t>
          </a:r>
          <a:r>
            <a:rPr kumimoji="0" lang="en-US" altLang="en-US" sz="800" b="0" i="0" u="none" strike="noStrike" cap="none" normalizeH="0" baseline="0" dirty="0" err="1">
              <a:ln>
                <a:noFill/>
              </a:ln>
              <a:solidFill>
                <a:schemeClr val="tx1"/>
              </a:solidFill>
              <a:effectLst/>
              <a:latin typeface="Arial" panose="020B0604020202020204" pitchFamily="34" charset="0"/>
            </a:rPr>
            <a:t>menonton</a:t>
          </a:r>
          <a:r>
            <a:rPr kumimoji="0" lang="en-US" altLang="en-US" sz="800" b="0" i="0" u="none" strike="noStrike" cap="none" normalizeH="0" baseline="0" dirty="0">
              <a:ln>
                <a:noFill/>
              </a:ln>
              <a:solidFill>
                <a:schemeClr val="tx1"/>
              </a:solidFill>
              <a:effectLst/>
              <a:latin typeface="Arial" panose="020B0604020202020204" pitchFamily="34" charset="0"/>
            </a:rPr>
            <a:t> film porno </a:t>
          </a:r>
          <a:r>
            <a:rPr kumimoji="0" lang="en-US" altLang="en-US" sz="800" b="0" i="0" u="none" strike="noStrike" cap="none" normalizeH="0" baseline="0" dirty="0" err="1">
              <a:ln>
                <a:noFill/>
              </a:ln>
              <a:solidFill>
                <a:schemeClr val="tx1"/>
              </a:solidFill>
              <a:effectLst/>
              <a:latin typeface="Arial" panose="020B0604020202020204" pitchFamily="34" charset="0"/>
            </a:rPr>
            <a:t>terkutuk</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menjerumuskan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ke</a:t>
          </a:r>
          <a:r>
            <a:rPr kumimoji="0" lang="en-US" altLang="en-US" sz="800" b="0" i="0" u="none" strike="noStrike" cap="none" normalizeH="0" baseline="0" dirty="0">
              <a:ln>
                <a:noFill/>
              </a:ln>
              <a:solidFill>
                <a:schemeClr val="tx1"/>
              </a:solidFill>
              <a:effectLst/>
              <a:latin typeface="Arial" panose="020B0604020202020204" pitchFamily="34" charset="0"/>
            </a:rPr>
            <a:t> dosa. </a:t>
          </a:r>
        </a:p>
      </dgm:t>
    </dgm:pt>
    <dgm:pt modelId="{593E6AD2-9F48-48E6-955F-5929EC7545C8}" type="parTrans" cxnId="{18F6AC21-1A1B-4D19-B0E6-8731B14AA46D}">
      <dgm:prSet/>
      <dgm:spPr/>
      <dgm:t>
        <a:bodyPr/>
        <a:lstStyle/>
        <a:p>
          <a:endParaRPr lang="en-ID"/>
        </a:p>
      </dgm:t>
    </dgm:pt>
    <dgm:pt modelId="{EFF72346-412B-4CCE-884C-4EF5D958048E}" type="sibTrans" cxnId="{18F6AC21-1A1B-4D19-B0E6-8731B14AA46D}">
      <dgm:prSet/>
      <dgm:spPr/>
      <dgm:t>
        <a:bodyPr/>
        <a:lstStyle/>
        <a:p>
          <a:endParaRPr lang="en-ID"/>
        </a:p>
      </dgm:t>
    </dgm:pt>
    <dgm:pt modelId="{094D07C0-1320-4D62-A206-81010B77F2BA}">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Rasulullah SAW</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Mustadrak</a:t>
          </a:r>
          <a:r>
            <a:rPr kumimoji="0" lang="en-US" altLang="en-US" sz="800" b="0" i="0" u="none" strike="noStrike" cap="none" normalizeH="0" baseline="0" dirty="0">
              <a:ln>
                <a:noFill/>
              </a:ln>
              <a:solidFill>
                <a:schemeClr val="tx1"/>
              </a:solidFill>
              <a:effectLst/>
              <a:latin typeface="Arial" panose="020B0604020202020204" pitchFamily="34" charset="0"/>
            </a:rPr>
            <a:t>, II, h. 249):</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ar-SA" altLang="en-US" sz="800" b="0" i="1" u="none" strike="noStrike" cap="none" normalizeH="0" baseline="0" dirty="0">
              <a:ln>
                <a:noFill/>
              </a:ln>
              <a:solidFill>
                <a:schemeClr val="tx1"/>
              </a:solidFill>
              <a:effectLst/>
              <a:latin typeface="Arial" panose="020B0604020202020204" pitchFamily="34" charset="0"/>
              <a:cs typeface="Arial" panose="020B0604020202020204" pitchFamily="34" charset="0"/>
            </a:rPr>
            <a:t>نَاكِحُ الْكَفِّ مَلْعُونٌ</a:t>
          </a:r>
          <a:r>
            <a:rPr kumimoji="0" lang="en-US" altLang="en-US" sz="800" b="0" i="1" u="none" strike="noStrike" cap="none" normalizeH="0" baseline="0" dirty="0">
              <a:ln>
                <a:noFill/>
              </a:ln>
              <a:solidFill>
                <a:schemeClr val="tx1"/>
              </a:solidFill>
              <a:effectLst/>
              <a:latin typeface="Arial" panose="020B0604020202020204" pitchFamily="34" charset="0"/>
            </a:rPr>
            <a:t>"</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Pelaku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masturbasi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terlaknat</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DDE4805C-BF2D-4CED-A9EB-B946FB26AD4B}" type="parTrans" cxnId="{718E5F58-486F-4FF2-9C77-2540697FDE48}">
      <dgm:prSet/>
      <dgm:spPr/>
      <dgm:t>
        <a:bodyPr/>
        <a:lstStyle/>
        <a:p>
          <a:endParaRPr lang="en-ID"/>
        </a:p>
      </dgm:t>
    </dgm:pt>
    <dgm:pt modelId="{397CDDF8-7245-458E-935A-BF38EF01CEDC}" type="sibTrans" cxnId="{718E5F58-486F-4FF2-9C77-2540697FDE48}">
      <dgm:prSet/>
      <dgm:spPr/>
      <dgm:t>
        <a:bodyPr/>
        <a:lstStyle/>
        <a:p>
          <a:endParaRPr lang="en-ID"/>
        </a:p>
      </dgm:t>
    </dgm:pt>
    <dgm:pt modelId="{A5875993-B0EC-4369-93FA-346E6F17E75B}">
      <dgm:prSet/>
      <dgm:spPr/>
      <dgm:t>
        <a:bodyPr/>
        <a:lstStyle/>
        <a:p>
          <a:r>
            <a:rPr kumimoji="0" lang="en-US" altLang="en-US" b="1" i="0" u="none" strike="noStrike" cap="none" normalizeH="0" baseline="0" dirty="0" err="1">
              <a:ln>
                <a:noFill/>
              </a:ln>
              <a:solidFill>
                <a:schemeClr val="tx1"/>
              </a:solidFill>
              <a:effectLst/>
              <a:latin typeface="Arial" panose="020B0604020202020204" pitchFamily="34" charset="0"/>
            </a:rPr>
            <a:t>Jauhi</a:t>
          </a:r>
          <a:r>
            <a:rPr kumimoji="0" lang="en-US" altLang="en-US" b="1" i="0" u="none" strike="noStrike" cap="none" normalizeH="0" baseline="0" dirty="0">
              <a:ln>
                <a:noFill/>
              </a:ln>
              <a:solidFill>
                <a:schemeClr val="tx1"/>
              </a:solidFill>
              <a:effectLst/>
              <a:latin typeface="Arial" panose="020B0604020202020204" pitchFamily="34" charset="0"/>
            </a:rPr>
            <a:t> </a:t>
          </a:r>
          <a:r>
            <a:rPr kumimoji="0" lang="en-US" altLang="en-US" b="1" i="0" u="none" strike="noStrike" cap="none" normalizeH="0" baseline="0" dirty="0" err="1">
              <a:ln>
                <a:noFill/>
              </a:ln>
              <a:solidFill>
                <a:schemeClr val="tx1"/>
              </a:solidFill>
              <a:effectLst/>
              <a:latin typeface="Arial" panose="020B0604020202020204" pitchFamily="34" charset="0"/>
            </a:rPr>
            <a:t>Interaksi</a:t>
          </a:r>
          <a:r>
            <a:rPr kumimoji="0" lang="en-US" altLang="en-US" b="1" i="0" u="none" strike="noStrike" cap="none" normalizeH="0" baseline="0" dirty="0">
              <a:ln>
                <a:noFill/>
              </a:ln>
              <a:solidFill>
                <a:schemeClr val="tx1"/>
              </a:solidFill>
              <a:effectLst/>
              <a:latin typeface="Arial" panose="020B0604020202020204" pitchFamily="34" charset="0"/>
            </a:rPr>
            <a:t> Non-Mahram</a:t>
          </a:r>
        </a:p>
      </dgm:t>
    </dgm:pt>
    <dgm:pt modelId="{A620D0CD-4712-4C83-B046-5DD96B62DC1E}" type="parTrans" cxnId="{764CB514-D573-414B-984C-773781BAB672}">
      <dgm:prSet/>
      <dgm:spPr/>
      <dgm:t>
        <a:bodyPr/>
        <a:lstStyle/>
        <a:p>
          <a:endParaRPr lang="en-ID"/>
        </a:p>
      </dgm:t>
    </dgm:pt>
    <dgm:pt modelId="{C26DB4E4-4D50-4EEE-A5D2-6A540A74A750}" type="sibTrans" cxnId="{764CB514-D573-414B-984C-773781BAB672}">
      <dgm:prSet/>
      <dgm:spPr/>
      <dgm:t>
        <a:bodyPr/>
        <a:lstStyle/>
        <a:p>
          <a:endParaRPr lang="en-ID"/>
        </a:p>
      </dgm:t>
    </dgm:pt>
    <dgm:pt modelId="{FE468333-A4C7-4A93-ADD9-1FDE26105E6D}">
      <dgm:prSet custT="1"/>
      <dgm:spPr/>
      <dgm:t>
        <a:bodyPr/>
        <a:lstStyle/>
        <a:p>
          <a:r>
            <a:rPr kumimoji="0" lang="en-US" altLang="en-US" sz="800" b="1" i="0" u="none" strike="noStrike" cap="none" normalizeH="0" baseline="0" dirty="0" err="1">
              <a:ln>
                <a:noFill/>
              </a:ln>
              <a:solidFill>
                <a:schemeClr val="tx1"/>
              </a:solidFill>
              <a:effectLst/>
              <a:latin typeface="Arial" panose="020B0604020202020204" pitchFamily="34" charset="0"/>
            </a:rPr>
            <a:t>Poin</a:t>
          </a:r>
          <a:r>
            <a:rPr kumimoji="0" lang="en-US" altLang="en-US" sz="800" b="1" i="0" u="none" strike="noStrike" cap="none" normalizeH="0" baseline="0" dirty="0">
              <a:ln>
                <a:noFill/>
              </a:ln>
              <a:solidFill>
                <a:schemeClr val="tx1"/>
              </a:solidFill>
              <a:effectLst/>
              <a:latin typeface="Arial" panose="020B0604020202020204" pitchFamily="34" charset="0"/>
            </a:rPr>
            <a:t> Utama</a:t>
          </a:r>
          <a:r>
            <a:rPr kumimoji="0" lang="en-US" altLang="en-US" sz="800" b="0" i="0" u="none" strike="noStrike" cap="none" normalizeH="0" baseline="0" dirty="0">
              <a:ln>
                <a:noFill/>
              </a:ln>
              <a:solidFill>
                <a:schemeClr val="tx1"/>
              </a:solidFill>
              <a:effectLst/>
              <a:latin typeface="Arial" panose="020B0604020202020204" pitchFamily="34" charset="0"/>
            </a:rPr>
            <a:t>: Hindari </a:t>
          </a:r>
          <a:r>
            <a:rPr kumimoji="0" lang="en-US" altLang="en-US" sz="800" b="0" i="0" u="none" strike="noStrike" cap="none" normalizeH="0" baseline="0" dirty="0" err="1">
              <a:ln>
                <a:noFill/>
              </a:ln>
              <a:solidFill>
                <a:schemeClr val="tx1"/>
              </a:solidFill>
              <a:effectLst/>
              <a:latin typeface="Arial" panose="020B0604020202020204" pitchFamily="34" charset="0"/>
            </a:rPr>
            <a:t>berduaan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candaan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atau</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jabat</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tangan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dengan</a:t>
          </a:r>
          <a:r>
            <a:rPr kumimoji="0" lang="en-US" altLang="en-US" sz="800" b="0" i="0" u="none" strike="noStrike" cap="none" normalizeH="0" baseline="0" dirty="0">
              <a:ln>
                <a:noFill/>
              </a:ln>
              <a:solidFill>
                <a:schemeClr val="tx1"/>
              </a:solidFill>
              <a:effectLst/>
              <a:latin typeface="Arial" panose="020B0604020202020204" pitchFamily="34" charset="0"/>
            </a:rPr>
            <a:t> non-mahram </a:t>
          </a:r>
          <a:r>
            <a:rPr kumimoji="0" lang="en-US" altLang="en-US" sz="800" b="0" i="0" u="none" strike="noStrike" cap="none" normalizeH="0" baseline="0" dirty="0" err="1">
              <a:ln>
                <a:noFill/>
              </a:ln>
              <a:solidFill>
                <a:schemeClr val="tx1"/>
              </a:solidFill>
              <a:effectLst/>
              <a:latin typeface="Arial" panose="020B0604020202020204" pitchFamily="34" charset="0"/>
            </a:rPr>
            <a:t>untuk</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cegah</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maksiat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1A717805-B6DE-48FE-9AEC-D7CED1D03912}" type="parTrans" cxnId="{0F398BC8-04E4-4A3C-8A6B-886C0C30DAB8}">
      <dgm:prSet/>
      <dgm:spPr/>
      <dgm:t>
        <a:bodyPr/>
        <a:lstStyle/>
        <a:p>
          <a:endParaRPr lang="en-ID"/>
        </a:p>
      </dgm:t>
    </dgm:pt>
    <dgm:pt modelId="{5423EFA9-7A7D-4BBF-BE84-00B4C1A241E3}" type="sibTrans" cxnId="{0F398BC8-04E4-4A3C-8A6B-886C0C30DAB8}">
      <dgm:prSet/>
      <dgm:spPr/>
      <dgm:t>
        <a:bodyPr/>
        <a:lstStyle/>
        <a:p>
          <a:endParaRPr lang="en-ID"/>
        </a:p>
      </dgm:t>
    </dgm:pt>
    <dgm:pt modelId="{8CEFB0BD-EBDB-4C01-8E0B-58897662EDE4}">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Imam Ali bin Abi </a:t>
          </a:r>
          <a:r>
            <a:rPr kumimoji="0" lang="en-US" altLang="en-US" sz="800" b="0" i="1" u="none" strike="noStrike" cap="none" normalizeH="0" baseline="0" dirty="0" err="1">
              <a:ln>
                <a:noFill/>
              </a:ln>
              <a:solidFill>
                <a:schemeClr val="tx1"/>
              </a:solidFill>
              <a:effectLst/>
              <a:latin typeface="Arial" panose="020B0604020202020204" pitchFamily="34" charset="0"/>
            </a:rPr>
            <a:t>Thalib</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Wasā’il</a:t>
          </a:r>
          <a:r>
            <a:rPr kumimoji="0" lang="en-US" altLang="en-US" sz="800" b="0" i="0" u="none" strike="noStrike" cap="none" normalizeH="0" baseline="0" dirty="0">
              <a:ln>
                <a:noFill/>
              </a:ln>
              <a:solidFill>
                <a:schemeClr val="tx1"/>
              </a:solidFill>
              <a:effectLst/>
              <a:latin typeface="Arial" panose="020B0604020202020204" pitchFamily="34" charset="0"/>
            </a:rPr>
            <a:t> al-</a:t>
          </a:r>
          <a:r>
            <a:rPr kumimoji="0" lang="en-US" altLang="en-US" sz="800" b="0" i="0" u="none" strike="noStrike" cap="none" normalizeH="0" baseline="0" dirty="0" err="1">
              <a:ln>
                <a:noFill/>
              </a:ln>
              <a:solidFill>
                <a:schemeClr val="tx1"/>
              </a:solidFill>
              <a:effectLst/>
              <a:latin typeface="Arial" panose="020B0604020202020204" pitchFamily="34" charset="0"/>
            </a:rPr>
            <a:t>Shī‘ah</a:t>
          </a:r>
          <a:r>
            <a:rPr kumimoji="0" lang="en-US" altLang="en-US" sz="800" b="0" i="0" u="none" strike="noStrike" cap="none" normalizeH="0" baseline="0" dirty="0">
              <a:ln>
                <a:noFill/>
              </a:ln>
              <a:solidFill>
                <a:schemeClr val="tx1"/>
              </a:solidFill>
              <a:effectLst/>
              <a:latin typeface="Arial" panose="020B0604020202020204" pitchFamily="34" charset="0"/>
            </a:rPr>
            <a:t>, XIV, h. 143):</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Janganlah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laki-laki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menyendiri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dengan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wanita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karena</a:t>
          </a:r>
          <a:r>
            <a:rPr kumimoji="0" lang="en-US" altLang="en-US" sz="800" b="0" i="1" u="none" strike="noStrike" cap="none" normalizeH="0" baseline="0" dirty="0">
              <a:ln>
                <a:noFill/>
              </a:ln>
              <a:solidFill>
                <a:schemeClr val="tx1"/>
              </a:solidFill>
              <a:effectLst/>
              <a:latin typeface="Arial" panose="020B0604020202020204" pitchFamily="34" charset="0"/>
            </a:rPr>
            <a:t> yang </a:t>
          </a:r>
          <a:r>
            <a:rPr kumimoji="0" lang="en-US" altLang="en-US" sz="800" b="0" i="1" u="none" strike="noStrike" cap="none" normalizeH="0" baseline="0" dirty="0" err="1">
              <a:ln>
                <a:noFill/>
              </a:ln>
              <a:solidFill>
                <a:schemeClr val="tx1"/>
              </a:solidFill>
              <a:effectLst/>
              <a:latin typeface="Arial" panose="020B0604020202020204" pitchFamily="34" charset="0"/>
            </a:rPr>
            <a:t>ketiga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adalah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setan</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6B8B37D5-5865-4AE4-AF66-472912CAB2EF}" type="parTrans" cxnId="{C0E75CE8-2756-4CB2-A812-583D71B93AF8}">
      <dgm:prSet/>
      <dgm:spPr/>
      <dgm:t>
        <a:bodyPr/>
        <a:lstStyle/>
        <a:p>
          <a:endParaRPr lang="en-ID"/>
        </a:p>
      </dgm:t>
    </dgm:pt>
    <dgm:pt modelId="{D6EAB80E-0852-41D6-9BD4-FA3A95D78B5D}" type="sibTrans" cxnId="{C0E75CE8-2756-4CB2-A812-583D71B93AF8}">
      <dgm:prSet/>
      <dgm:spPr/>
      <dgm:t>
        <a:bodyPr/>
        <a:lstStyle/>
        <a:p>
          <a:endParaRPr lang="en-ID"/>
        </a:p>
      </dgm:t>
    </dgm:pt>
    <dgm:pt modelId="{DD38597A-7D8C-40BF-A599-9A1ADC84CE8C}">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Rasulullah SAW</a:t>
          </a:r>
          <a:r>
            <a:rPr kumimoji="0" lang="en-US" altLang="en-US" sz="800" b="0" i="0" u="none" strike="noStrike" cap="none" normalizeH="0" baseline="0" dirty="0">
              <a:ln>
                <a:noFill/>
              </a:ln>
              <a:solidFill>
                <a:schemeClr val="tx1"/>
              </a:solidFill>
              <a:effectLst/>
              <a:latin typeface="Arial" panose="020B0604020202020204" pitchFamily="34" charset="0"/>
            </a:rPr>
            <a:t> (Bihar al-Anwar, LXXIV, h. 274):</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Barangsiapa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berjabat</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tangan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dengan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wanita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bukan</a:t>
          </a:r>
          <a:r>
            <a:rPr kumimoji="0" lang="en-US" altLang="en-US" sz="800" b="0" i="1" u="none" strike="noStrike" cap="none" normalizeH="0" baseline="0" dirty="0">
              <a:ln>
                <a:noFill/>
              </a:ln>
              <a:solidFill>
                <a:schemeClr val="tx1"/>
              </a:solidFill>
              <a:effectLst/>
              <a:latin typeface="Arial" panose="020B0604020202020204" pitchFamily="34" charset="0"/>
            </a:rPr>
            <a:t> mahram, </a:t>
          </a:r>
          <a:r>
            <a:rPr kumimoji="0" lang="en-US" altLang="en-US" sz="800" b="0" i="1" u="none" strike="noStrike" cap="none" normalizeH="0" baseline="0" dirty="0" err="1">
              <a:ln>
                <a:noFill/>
              </a:ln>
              <a:solidFill>
                <a:schemeClr val="tx1"/>
              </a:solidFill>
              <a:effectLst/>
              <a:latin typeface="Arial" panose="020B0604020202020204" pitchFamily="34" charset="0"/>
            </a:rPr>
            <a:t>ia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akan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datang</a:t>
          </a:r>
          <a:r>
            <a:rPr kumimoji="0" lang="en-US" altLang="en-US" sz="800" b="0" i="1" u="none" strike="noStrike" cap="none" normalizeH="0" baseline="0" dirty="0">
              <a:ln>
                <a:noFill/>
              </a:ln>
              <a:solidFill>
                <a:schemeClr val="tx1"/>
              </a:solidFill>
              <a:effectLst/>
              <a:latin typeface="Arial" panose="020B0604020202020204" pitchFamily="34" charset="0"/>
            </a:rPr>
            <a:t> di </a:t>
          </a:r>
          <a:r>
            <a:rPr kumimoji="0" lang="en-US" altLang="en-US" sz="800" b="0" i="1" u="none" strike="noStrike" cap="none" normalizeH="0" baseline="0" dirty="0" err="1">
              <a:ln>
                <a:noFill/>
              </a:ln>
              <a:solidFill>
                <a:schemeClr val="tx1"/>
              </a:solidFill>
              <a:effectLst/>
              <a:latin typeface="Arial" panose="020B0604020202020204" pitchFamily="34" charset="0"/>
            </a:rPr>
            <a:t>hari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kiamat</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dalam</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keadaan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terbelenggu</a:t>
          </a:r>
          <a:r>
            <a:rPr kumimoji="0" lang="en-US" altLang="en-US" sz="800" b="0" i="1" u="none" strike="noStrike" cap="none" normalizeH="0" baseline="0" dirty="0">
              <a:ln>
                <a:noFill/>
              </a:ln>
              <a:solidFill>
                <a:schemeClr val="tx1"/>
              </a:solidFill>
              <a:effectLst/>
              <a:latin typeface="Arial" panose="020B0604020202020204" pitchFamily="34" charset="0"/>
            </a:rPr>
            <a:t> dan </a:t>
          </a:r>
          <a:r>
            <a:rPr kumimoji="0" lang="en-US" altLang="en-US" sz="800" b="0" i="1" u="none" strike="noStrike" cap="none" normalizeH="0" baseline="0" dirty="0" err="1">
              <a:ln>
                <a:noFill/>
              </a:ln>
              <a:solidFill>
                <a:schemeClr val="tx1"/>
              </a:solidFill>
              <a:effectLst/>
              <a:latin typeface="Arial" panose="020B0604020202020204" pitchFamily="34" charset="0"/>
            </a:rPr>
            <a:t>dilempar</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ke</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neraka</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56085A2F-7DD9-41A8-9E19-679650CC7C1D}" type="parTrans" cxnId="{3FCD0A19-E014-45F5-97EE-15C574B5DCDA}">
      <dgm:prSet/>
      <dgm:spPr/>
      <dgm:t>
        <a:bodyPr/>
        <a:lstStyle/>
        <a:p>
          <a:endParaRPr lang="en-ID"/>
        </a:p>
      </dgm:t>
    </dgm:pt>
    <dgm:pt modelId="{A5C921D1-1C07-4CA3-B438-FED59705FDDD}" type="sibTrans" cxnId="{3FCD0A19-E014-45F5-97EE-15C574B5DCDA}">
      <dgm:prSet/>
      <dgm:spPr/>
      <dgm:t>
        <a:bodyPr/>
        <a:lstStyle/>
        <a:p>
          <a:endParaRPr lang="en-ID"/>
        </a:p>
      </dgm:t>
    </dgm:pt>
    <dgm:pt modelId="{DA568717-7B71-48C6-96F1-CB4C77AE58FD}">
      <dgm:prSet/>
      <dgm:spPr/>
      <dgm:t>
        <a:bodyPr/>
        <a:lstStyle/>
        <a:p>
          <a:r>
            <a:rPr kumimoji="0" lang="en-US" altLang="en-US" b="1" i="0" u="none" strike="noStrike" cap="none" normalizeH="0" baseline="0" dirty="0">
              <a:ln>
                <a:noFill/>
              </a:ln>
              <a:solidFill>
                <a:schemeClr val="tx1"/>
              </a:solidFill>
              <a:effectLst/>
              <a:latin typeface="Arial" panose="020B0604020202020204" pitchFamily="34" charset="0"/>
            </a:rPr>
            <a:t>Isi Waktu </a:t>
          </a:r>
          <a:r>
            <a:rPr kumimoji="0" lang="en-US" altLang="en-US" b="1" i="0" u="none" strike="noStrike" cap="none" normalizeH="0" baseline="0" dirty="0" err="1">
              <a:ln>
                <a:noFill/>
              </a:ln>
              <a:solidFill>
                <a:schemeClr val="tx1"/>
              </a:solidFill>
              <a:effectLst/>
              <a:latin typeface="Arial" panose="020B0604020202020204" pitchFamily="34" charset="0"/>
            </a:rPr>
            <a:t>dengan</a:t>
          </a:r>
          <a:r>
            <a:rPr kumimoji="0" lang="en-US" altLang="en-US" b="1" i="0" u="none" strike="noStrike" cap="none" normalizeH="0" baseline="0" dirty="0">
              <a:ln>
                <a:noFill/>
              </a:ln>
              <a:solidFill>
                <a:schemeClr val="tx1"/>
              </a:solidFill>
              <a:effectLst/>
              <a:latin typeface="Arial" panose="020B0604020202020204" pitchFamily="34" charset="0"/>
            </a:rPr>
            <a:t> </a:t>
          </a:r>
          <a:r>
            <a:rPr kumimoji="0" lang="en-US" altLang="en-US" b="1" i="0" u="none" strike="noStrike" cap="none" normalizeH="0" baseline="0" dirty="0" err="1">
              <a:ln>
                <a:noFill/>
              </a:ln>
              <a:solidFill>
                <a:schemeClr val="tx1"/>
              </a:solidFill>
              <a:effectLst/>
              <a:latin typeface="Arial" panose="020B0604020202020204" pitchFamily="34" charset="0"/>
            </a:rPr>
            <a:t>Positif</a:t>
          </a:r>
          <a:r>
            <a:rPr kumimoji="0" lang="en-US" altLang="en-US" b="1" i="0" u="none" strike="noStrike" cap="none" normalizeH="0" baseline="0" dirty="0">
              <a:ln>
                <a:noFill/>
              </a:ln>
              <a:solidFill>
                <a:schemeClr val="tx1"/>
              </a:solidFill>
              <a:effectLst/>
              <a:latin typeface="Arial" panose="020B0604020202020204" pitchFamily="34" charset="0"/>
            </a:rPr>
            <a:t> &amp; </a:t>
          </a:r>
          <a:r>
            <a:rPr kumimoji="0" lang="en-US" altLang="en-US" b="1" i="0" u="none" strike="noStrike" cap="none" normalizeH="0" baseline="0" dirty="0" err="1">
              <a:ln>
                <a:noFill/>
              </a:ln>
              <a:solidFill>
                <a:schemeClr val="tx1"/>
              </a:solidFill>
              <a:effectLst/>
              <a:latin typeface="Arial" panose="020B0604020202020204" pitchFamily="34" charset="0"/>
            </a:rPr>
            <a:t>Pilih</a:t>
          </a:r>
          <a:r>
            <a:rPr kumimoji="0" lang="en-US" altLang="en-US" b="1" i="0" u="none" strike="noStrike" cap="none" normalizeH="0" baseline="0" dirty="0">
              <a:ln>
                <a:noFill/>
              </a:ln>
              <a:solidFill>
                <a:schemeClr val="tx1"/>
              </a:solidFill>
              <a:effectLst/>
              <a:latin typeface="Arial" panose="020B0604020202020204" pitchFamily="34" charset="0"/>
            </a:rPr>
            <a:t> </a:t>
          </a:r>
          <a:r>
            <a:rPr kumimoji="0" lang="en-US" altLang="en-US" b="1" i="0" u="none" strike="noStrike" cap="none" normalizeH="0" baseline="0" dirty="0" err="1">
              <a:ln>
                <a:noFill/>
              </a:ln>
              <a:solidFill>
                <a:schemeClr val="tx1"/>
              </a:solidFill>
              <a:effectLst/>
              <a:latin typeface="Arial" panose="020B0604020202020204" pitchFamily="34" charset="0"/>
            </a:rPr>
            <a:t>Sahabat</a:t>
          </a:r>
          <a:r>
            <a:rPr kumimoji="0" lang="en-US" altLang="en-US" b="1" i="0" u="none" strike="noStrike" cap="none" normalizeH="0" baseline="0" dirty="0">
              <a:ln>
                <a:noFill/>
              </a:ln>
              <a:solidFill>
                <a:schemeClr val="tx1"/>
              </a:solidFill>
              <a:effectLst/>
              <a:latin typeface="Arial" panose="020B0604020202020204" pitchFamily="34" charset="0"/>
            </a:rPr>
            <a:t> Saleh</a:t>
          </a:r>
        </a:p>
      </dgm:t>
    </dgm:pt>
    <dgm:pt modelId="{8522B3E6-2BBE-478D-A08E-0C93E0C872F7}" type="parTrans" cxnId="{2FC602E4-0557-412A-A31E-8992BA5EB5C5}">
      <dgm:prSet/>
      <dgm:spPr/>
      <dgm:t>
        <a:bodyPr/>
        <a:lstStyle/>
        <a:p>
          <a:endParaRPr lang="en-ID"/>
        </a:p>
      </dgm:t>
    </dgm:pt>
    <dgm:pt modelId="{8316F7B6-B31B-4FB3-8784-B76BB3840284}" type="sibTrans" cxnId="{2FC602E4-0557-412A-A31E-8992BA5EB5C5}">
      <dgm:prSet/>
      <dgm:spPr/>
      <dgm:t>
        <a:bodyPr/>
        <a:lstStyle/>
        <a:p>
          <a:endParaRPr lang="en-ID"/>
        </a:p>
      </dgm:t>
    </dgm:pt>
    <dgm:pt modelId="{31CB8E7E-E9A0-420B-A4FB-48B928117074}">
      <dgm:prSet custT="1"/>
      <dgm:spPr/>
      <dgm:t>
        <a:bodyPr/>
        <a:lstStyle/>
        <a:p>
          <a:r>
            <a:rPr kumimoji="0" lang="en-US" altLang="en-US" sz="800" b="1" i="0" u="none" strike="noStrike" cap="none" normalizeH="0" baseline="0" dirty="0" err="1">
              <a:ln>
                <a:noFill/>
              </a:ln>
              <a:solidFill>
                <a:schemeClr val="tx1"/>
              </a:solidFill>
              <a:effectLst/>
              <a:latin typeface="Arial" panose="020B0604020202020204" pitchFamily="34" charset="0"/>
            </a:rPr>
            <a:t>Poin</a:t>
          </a:r>
          <a:r>
            <a:rPr kumimoji="0" lang="en-US" altLang="en-US" sz="800" b="1" i="0" u="none" strike="noStrike" cap="none" normalizeH="0" baseline="0" dirty="0">
              <a:ln>
                <a:noFill/>
              </a:ln>
              <a:solidFill>
                <a:schemeClr val="tx1"/>
              </a:solidFill>
              <a:effectLst/>
              <a:latin typeface="Arial" panose="020B0604020202020204" pitchFamily="34" charset="0"/>
            </a:rPr>
            <a:t> Utama</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Sibukkan</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diri</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dengan</a:t>
          </a:r>
          <a:r>
            <a:rPr kumimoji="0" lang="en-US" altLang="en-US" sz="800" b="0" i="0" u="none" strike="noStrike" cap="none" normalizeH="0" baseline="0" dirty="0">
              <a:ln>
                <a:noFill/>
              </a:ln>
              <a:solidFill>
                <a:schemeClr val="tx1"/>
              </a:solidFill>
              <a:effectLst/>
              <a:latin typeface="Arial" panose="020B0604020202020204" pitchFamily="34" charset="0"/>
            </a:rPr>
            <a:t> ibadah, </a:t>
          </a:r>
          <a:r>
            <a:rPr kumimoji="0" lang="en-US" altLang="en-US" sz="800" b="0" i="0" u="none" strike="noStrike" cap="none" normalizeH="0" baseline="0" dirty="0" err="1">
              <a:ln>
                <a:noFill/>
              </a:ln>
              <a:solidFill>
                <a:schemeClr val="tx1"/>
              </a:solidFill>
              <a:effectLst/>
              <a:latin typeface="Arial" panose="020B0604020202020204" pitchFamily="34" charset="0"/>
            </a:rPr>
            <a:t>belajar</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olahraga</a:t>
          </a:r>
          <a:r>
            <a:rPr kumimoji="0" lang="en-US" altLang="en-US" sz="800" b="0" i="0" u="none" strike="noStrike" cap="none" normalizeH="0" baseline="0" dirty="0">
              <a:ln>
                <a:noFill/>
              </a:ln>
              <a:solidFill>
                <a:schemeClr val="tx1"/>
              </a:solidFill>
              <a:effectLst/>
              <a:latin typeface="Arial" panose="020B0604020202020204" pitchFamily="34" charset="0"/>
            </a:rPr>
            <a:t>, dan </a:t>
          </a:r>
          <a:r>
            <a:rPr kumimoji="0" lang="en-US" altLang="en-US" sz="800" b="0" i="0" u="none" strike="noStrike" cap="none" normalizeH="0" baseline="0" dirty="0" err="1">
              <a:ln>
                <a:noFill/>
              </a:ln>
              <a:solidFill>
                <a:schemeClr val="tx1"/>
              </a:solidFill>
              <a:effectLst/>
              <a:latin typeface="Arial" panose="020B0604020202020204" pitchFamily="34" charset="0"/>
            </a:rPr>
            <a:t>pilih</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sahabat</a:t>
          </a:r>
          <a:r>
            <a:rPr kumimoji="0" lang="en-US" altLang="en-US" sz="800" b="0" i="0" u="none" strike="noStrike" cap="none" normalizeH="0" baseline="0" dirty="0">
              <a:ln>
                <a:noFill/>
              </a:ln>
              <a:solidFill>
                <a:schemeClr val="tx1"/>
              </a:solidFill>
              <a:effectLst/>
              <a:latin typeface="Arial" panose="020B0604020202020204" pitchFamily="34" charset="0"/>
            </a:rPr>
            <a:t> yang </a:t>
          </a:r>
          <a:r>
            <a:rPr kumimoji="0" lang="en-US" altLang="en-US" sz="800" b="0" i="0" u="none" strike="noStrike" cap="none" normalizeH="0" baseline="0" dirty="0" err="1">
              <a:ln>
                <a:noFill/>
              </a:ln>
              <a:solidFill>
                <a:schemeClr val="tx1"/>
              </a:solidFill>
              <a:effectLst/>
              <a:latin typeface="Arial" panose="020B0604020202020204" pitchFamily="34" charset="0"/>
            </a:rPr>
            <a:t>mendukung</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kebaikan</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A8468BD9-27C4-42DD-AD6D-F819A7564E15}" type="parTrans" cxnId="{B6EEB0F0-76A6-449C-ADF9-6AC68F3F6837}">
      <dgm:prSet/>
      <dgm:spPr/>
      <dgm:t>
        <a:bodyPr/>
        <a:lstStyle/>
        <a:p>
          <a:endParaRPr lang="en-ID"/>
        </a:p>
      </dgm:t>
    </dgm:pt>
    <dgm:pt modelId="{D3CB5A1F-B03D-43E6-9DFC-520D6EDC9342}" type="sibTrans" cxnId="{B6EEB0F0-76A6-449C-ADF9-6AC68F3F6837}">
      <dgm:prSet/>
      <dgm:spPr/>
      <dgm:t>
        <a:bodyPr/>
        <a:lstStyle/>
        <a:p>
          <a:endParaRPr lang="en-ID"/>
        </a:p>
      </dgm:t>
    </dgm:pt>
    <dgm:pt modelId="{86C43F68-7534-47FC-9F7A-881944D63F71}">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Rasulullah SAW</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Nahj</a:t>
          </a:r>
          <a:r>
            <a:rPr kumimoji="0" lang="en-US" altLang="en-US" sz="800" b="0" i="0" u="none" strike="noStrike" cap="none" normalizeH="0" baseline="0" dirty="0">
              <a:ln>
                <a:noFill/>
              </a:ln>
              <a:solidFill>
                <a:schemeClr val="tx1"/>
              </a:solidFill>
              <a:effectLst/>
              <a:latin typeface="Arial" panose="020B0604020202020204" pitchFamily="34" charset="0"/>
            </a:rPr>
            <a:t> al-</a:t>
          </a:r>
          <a:r>
            <a:rPr kumimoji="0" lang="en-US" altLang="en-US" sz="800" b="0" i="0" u="none" strike="noStrike" cap="none" normalizeH="0" baseline="0" dirty="0" err="1">
              <a:ln>
                <a:noFill/>
              </a:ln>
              <a:solidFill>
                <a:schemeClr val="tx1"/>
              </a:solidFill>
              <a:effectLst/>
              <a:latin typeface="Arial" panose="020B0604020202020204" pitchFamily="34" charset="0"/>
            </a:rPr>
            <a:t>Balaghah</a:t>
          </a:r>
          <a:r>
            <a:rPr kumimoji="0" lang="en-US" altLang="en-US" sz="800" b="0" i="0" u="none" strike="noStrike" cap="none" normalizeH="0" baseline="0" dirty="0">
              <a:ln>
                <a:noFill/>
              </a:ln>
              <a:solidFill>
                <a:schemeClr val="tx1"/>
              </a:solidFill>
              <a:effectLst/>
              <a:latin typeface="Arial" panose="020B0604020202020204" pitchFamily="34" charset="0"/>
            </a:rPr>
            <a:t>, h. 71):</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Seseorang</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mengikuti</a:t>
          </a:r>
          <a:r>
            <a:rPr kumimoji="0" lang="en-US" altLang="en-US" sz="800" b="0" i="1" u="none" strike="noStrike" cap="none" normalizeH="0" baseline="0" dirty="0">
              <a:ln>
                <a:noFill/>
              </a:ln>
              <a:solidFill>
                <a:schemeClr val="tx1"/>
              </a:solidFill>
              <a:effectLst/>
              <a:latin typeface="Arial" panose="020B0604020202020204" pitchFamily="34" charset="0"/>
            </a:rPr>
            <a:t> agama </a:t>
          </a:r>
          <a:r>
            <a:rPr kumimoji="0" lang="en-US" altLang="en-US" sz="800" b="0" i="1" u="none" strike="noStrike" cap="none" normalizeH="0" baseline="0" dirty="0" err="1">
              <a:ln>
                <a:noFill/>
              </a:ln>
              <a:solidFill>
                <a:schemeClr val="tx1"/>
              </a:solidFill>
              <a:effectLst/>
              <a:latin typeface="Arial" panose="020B0604020202020204" pitchFamily="34" charset="0"/>
            </a:rPr>
            <a:t>sahabatnya</a:t>
          </a:r>
          <a:r>
            <a:rPr kumimoji="0" lang="en-US" altLang="en-US" sz="800" b="0" i="1" u="none" strike="noStrike" cap="none" normalizeH="0" baseline="0" dirty="0">
              <a:ln>
                <a:noFill/>
              </a:ln>
              <a:solidFill>
                <a:schemeClr val="tx1"/>
              </a:solidFill>
              <a:effectLst/>
              <a:latin typeface="Arial" panose="020B0604020202020204" pitchFamily="34" charset="0"/>
            </a:rPr>
            <a:t>. Maka </a:t>
          </a:r>
          <a:r>
            <a:rPr kumimoji="0" lang="en-US" altLang="en-US" sz="800" b="0" i="1" u="none" strike="noStrike" cap="none" normalizeH="0" baseline="0" dirty="0" err="1">
              <a:ln>
                <a:noFill/>
              </a:ln>
              <a:solidFill>
                <a:schemeClr val="tx1"/>
              </a:solidFill>
              <a:effectLst/>
              <a:latin typeface="Arial" panose="020B0604020202020204" pitchFamily="34" charset="0"/>
            </a:rPr>
            <a:t>hendaklah</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ia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memperhatikan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siapa</a:t>
          </a:r>
          <a:r>
            <a:rPr kumimoji="0" lang="en-US" altLang="en-US" sz="800" b="0" i="1" u="none" strike="noStrike" cap="none" normalizeH="0" baseline="0" dirty="0">
              <a:ln>
                <a:noFill/>
              </a:ln>
              <a:solidFill>
                <a:schemeClr val="tx1"/>
              </a:solidFill>
              <a:effectLst/>
              <a:latin typeface="Arial" panose="020B0604020202020204" pitchFamily="34" charset="0"/>
            </a:rPr>
            <a:t> yang </a:t>
          </a:r>
          <a:r>
            <a:rPr kumimoji="0" lang="en-US" altLang="en-US" sz="800" b="0" i="1" u="none" strike="noStrike" cap="none" normalizeH="0" baseline="0" dirty="0" err="1">
              <a:ln>
                <a:noFill/>
              </a:ln>
              <a:solidFill>
                <a:schemeClr val="tx1"/>
              </a:solidFill>
              <a:effectLst/>
              <a:latin typeface="Arial" panose="020B0604020202020204" pitchFamily="34" charset="0"/>
            </a:rPr>
            <a:t>dijadikan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sahabat</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2AE8E377-B84B-4A24-AFB3-5FBEDC6D3BBD}" type="parTrans" cxnId="{B34CBEC2-9B68-4F83-9D1A-72A608C198AB}">
      <dgm:prSet/>
      <dgm:spPr/>
      <dgm:t>
        <a:bodyPr/>
        <a:lstStyle/>
        <a:p>
          <a:endParaRPr lang="en-ID"/>
        </a:p>
      </dgm:t>
    </dgm:pt>
    <dgm:pt modelId="{E848D2DF-B635-470A-A2DB-0D221A2D4DAC}" type="sibTrans" cxnId="{B34CBEC2-9B68-4F83-9D1A-72A608C198AB}">
      <dgm:prSet/>
      <dgm:spPr/>
      <dgm:t>
        <a:bodyPr/>
        <a:lstStyle/>
        <a:p>
          <a:endParaRPr lang="en-ID"/>
        </a:p>
      </dgm:t>
    </dgm:pt>
    <dgm:pt modelId="{739D6994-7268-4557-B287-9C52D61E8F5C}">
      <dgm:prSet custT="1"/>
      <dgm:spPr/>
      <dgm:t>
        <a:bodyPr/>
        <a:lstStyle/>
        <a:p>
          <a:r>
            <a:rPr kumimoji="0" lang="en-US" altLang="en-US" sz="800" b="0" i="1" u="none" strike="noStrike" cap="none" normalizeH="0" baseline="0" dirty="0">
              <a:ln>
                <a:noFill/>
              </a:ln>
              <a:solidFill>
                <a:schemeClr val="tx1"/>
              </a:solidFill>
              <a:effectLst/>
              <a:latin typeface="Arial" panose="020B0604020202020204" pitchFamily="34" charset="0"/>
            </a:rPr>
            <a:t>Imam Ali</a:t>
          </a:r>
          <a:r>
            <a:rPr kumimoji="0" lang="en-US" altLang="en-US" sz="800" b="0" i="0" u="none" strike="noStrike" cap="none" normalizeH="0" baseline="0" dirty="0">
              <a:ln>
                <a:noFill/>
              </a:ln>
              <a:solidFill>
                <a:schemeClr val="tx1"/>
              </a:solidFill>
              <a:effectLst/>
              <a:latin typeface="Arial" panose="020B0604020202020204" pitchFamily="34" charset="0"/>
            </a:rPr>
            <a:t> (Bihar al-Anwar, I, h. 164):</a:t>
          </a:r>
          <a:br>
            <a:rPr kumimoji="0" lang="en-US" altLang="en-US" sz="800" b="0" i="0" u="none" strike="noStrike" cap="none" normalizeH="0" baseline="0" dirty="0">
              <a:ln>
                <a:noFill/>
              </a:ln>
              <a:solidFill>
                <a:schemeClr val="tx1"/>
              </a:solidFill>
              <a:effectLst/>
              <a:latin typeface="Arial" panose="020B0604020202020204" pitchFamily="34" charset="0"/>
            </a:rPr>
          </a:b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1" u="none" strike="noStrike" cap="none" normalizeH="0" baseline="0" dirty="0" err="1">
              <a:ln>
                <a:noFill/>
              </a:ln>
              <a:solidFill>
                <a:schemeClr val="tx1"/>
              </a:solidFill>
              <a:effectLst/>
              <a:latin typeface="Arial" panose="020B0604020202020204" pitchFamily="34" charset="0"/>
            </a:rPr>
            <a:t>Dekatilah</a:t>
          </a:r>
          <a:r>
            <a:rPr kumimoji="0" lang="en-US" altLang="en-US" sz="800" b="0" i="1" u="none" strike="noStrike" cap="none" normalizeH="0" baseline="0" dirty="0">
              <a:ln>
                <a:noFill/>
              </a:ln>
              <a:solidFill>
                <a:schemeClr val="tx1"/>
              </a:solidFill>
              <a:effectLst/>
              <a:latin typeface="Arial" panose="020B0604020202020204" pitchFamily="34" charset="0"/>
            </a:rPr>
            <a:t> orang </a:t>
          </a:r>
          <a:r>
            <a:rPr kumimoji="0" lang="en-US" altLang="en-US" sz="800" b="0" i="1" u="none" strike="noStrike" cap="none" normalizeH="0" baseline="0" dirty="0" err="1">
              <a:ln>
                <a:noFill/>
              </a:ln>
              <a:solidFill>
                <a:schemeClr val="tx1"/>
              </a:solidFill>
              <a:effectLst/>
              <a:latin typeface="Arial" panose="020B0604020202020204" pitchFamily="34" charset="0"/>
            </a:rPr>
            <a:t>baik</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engkau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menjadi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bagian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dari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mereka</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Jauhilah</a:t>
          </a:r>
          <a:r>
            <a:rPr kumimoji="0" lang="en-US" altLang="en-US" sz="800" b="0" i="1" u="none" strike="noStrike" cap="none" normalizeH="0" baseline="0" dirty="0">
              <a:ln>
                <a:noFill/>
              </a:ln>
              <a:solidFill>
                <a:schemeClr val="tx1"/>
              </a:solidFill>
              <a:effectLst/>
              <a:latin typeface="Arial" panose="020B0604020202020204" pitchFamily="34" charset="0"/>
            </a:rPr>
            <a:t> orang </a:t>
          </a:r>
          <a:r>
            <a:rPr kumimoji="0" lang="en-US" altLang="en-US" sz="800" b="0" i="1" u="none" strike="noStrike" cap="none" normalizeH="0" baseline="0" dirty="0" err="1">
              <a:ln>
                <a:noFill/>
              </a:ln>
              <a:solidFill>
                <a:schemeClr val="tx1"/>
              </a:solidFill>
              <a:effectLst/>
              <a:latin typeface="Arial" panose="020B0604020202020204" pitchFamily="34" charset="0"/>
            </a:rPr>
            <a:t>buruk</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engkau</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terselamatkan</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dari</a:t>
          </a:r>
          <a:r>
            <a:rPr kumimoji="0" lang="en-US" altLang="en-US" sz="800" b="0" i="1" u="none" strike="noStrike" cap="none" normalizeH="0" baseline="0" dirty="0">
              <a:ln>
                <a:noFill/>
              </a:ln>
              <a:solidFill>
                <a:schemeClr val="tx1"/>
              </a:solidFill>
              <a:effectLst/>
              <a:latin typeface="Arial" panose="020B0604020202020204" pitchFamily="34" charset="0"/>
            </a:rPr>
            <a:t> </a:t>
          </a:r>
          <a:r>
            <a:rPr kumimoji="0" lang="en-US" altLang="en-US" sz="800" b="0" i="1" u="none" strike="noStrike" cap="none" normalizeH="0" baseline="0" dirty="0" err="1">
              <a:ln>
                <a:noFill/>
              </a:ln>
              <a:solidFill>
                <a:schemeClr val="tx1"/>
              </a:solidFill>
              <a:effectLst/>
              <a:latin typeface="Arial" panose="020B0604020202020204" pitchFamily="34" charset="0"/>
            </a:rPr>
            <a:t>mereka</a:t>
          </a:r>
          <a:r>
            <a:rPr kumimoji="0" lang="en-US" altLang="en-US" sz="800" b="0" i="1" u="none" strike="noStrike" cap="none" normalizeH="0" baseline="0" dirty="0">
              <a:ln>
                <a:noFill/>
              </a:ln>
              <a:solidFill>
                <a:schemeClr val="tx1"/>
              </a:solidFill>
              <a:effectLst/>
              <a:latin typeface="Arial" panose="020B0604020202020204" pitchFamily="34" charset="0"/>
            </a:rPr>
            <a:t>."</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B932A0C1-9424-4F32-9BC1-FC755B877408}" type="parTrans" cxnId="{34045E5B-CCE1-4956-9E30-826B7B20118F}">
      <dgm:prSet/>
      <dgm:spPr/>
      <dgm:t>
        <a:bodyPr/>
        <a:lstStyle/>
        <a:p>
          <a:endParaRPr lang="en-ID"/>
        </a:p>
      </dgm:t>
    </dgm:pt>
    <dgm:pt modelId="{DAD79438-C1F5-4C11-B407-97F6255A65FC}" type="sibTrans" cxnId="{34045E5B-CCE1-4956-9E30-826B7B20118F}">
      <dgm:prSet/>
      <dgm:spPr/>
      <dgm:t>
        <a:bodyPr/>
        <a:lstStyle/>
        <a:p>
          <a:endParaRPr lang="en-ID"/>
        </a:p>
      </dgm:t>
    </dgm:pt>
    <dgm:pt modelId="{BD234850-BD34-45D0-BAA8-EE6157E443B6}">
      <dgm:prSet custT="1"/>
      <dgm:spPr/>
      <dgm:t>
        <a:bodyPr/>
        <a:lstStyle/>
        <a:p>
          <a:r>
            <a:rPr kumimoji="0" lang="en-US" altLang="en-US" sz="800" b="0" i="0" u="none" strike="noStrike" cap="none" normalizeH="0" baseline="0" dirty="0">
              <a:ln>
                <a:noFill/>
              </a:ln>
              <a:solidFill>
                <a:schemeClr val="tx1"/>
              </a:solidFill>
              <a:effectLst/>
              <a:latin typeface="Arial" panose="020B0604020202020204" pitchFamily="34" charset="0"/>
            </a:rPr>
            <a:t>Solusi: Banyak </a:t>
          </a:r>
          <a:r>
            <a:rPr kumimoji="0" lang="en-US" altLang="en-US" sz="800" b="0" i="0" u="none" strike="noStrike" cap="none" normalizeH="0" baseline="0" dirty="0" err="1">
              <a:ln>
                <a:noFill/>
              </a:ln>
              <a:solidFill>
                <a:schemeClr val="tx1"/>
              </a:solidFill>
              <a:effectLst/>
              <a:latin typeface="Arial" panose="020B0604020202020204" pitchFamily="34" charset="0"/>
            </a:rPr>
            <a:t>Berpuasa</a:t>
          </a:r>
          <a:r>
            <a:rPr kumimoji="0" lang="en-US" altLang="en-US" sz="800" b="0" i="0" u="none" strike="noStrike" cap="none" normalizeH="0" baseline="0" dirty="0">
              <a:ln>
                <a:noFill/>
              </a:ln>
              <a:solidFill>
                <a:schemeClr val="tx1"/>
              </a:solidFill>
              <a:effectLst/>
              <a:latin typeface="Arial" panose="020B0604020202020204" pitchFamily="34" charset="0"/>
            </a:rPr>
            <a:t> dan </a:t>
          </a:r>
          <a:r>
            <a:rPr kumimoji="0" lang="en-US" altLang="en-US" sz="800" b="0" i="0" u="none" strike="noStrike" cap="none" normalizeH="0" baseline="0" dirty="0" err="1">
              <a:ln>
                <a:noFill/>
              </a:ln>
              <a:solidFill>
                <a:schemeClr val="tx1"/>
              </a:solidFill>
              <a:effectLst/>
              <a:latin typeface="Arial" panose="020B0604020202020204" pitchFamily="34" charset="0"/>
            </a:rPr>
            <a:t>berkarya</a:t>
          </a:r>
          <a:r>
            <a:rPr kumimoji="0" lang="en-US" altLang="en-US" sz="800" b="0" i="0" u="none" strike="noStrike" cap="none" normalizeH="0" baseline="0" dirty="0">
              <a:ln>
                <a:noFill/>
              </a:ln>
              <a:solidFill>
                <a:schemeClr val="tx1"/>
              </a:solidFill>
              <a:effectLst/>
              <a:latin typeface="Arial" panose="020B0604020202020204" pitchFamily="34" charset="0"/>
            </a:rPr>
            <a:t>, </a:t>
          </a:r>
          <a:r>
            <a:rPr kumimoji="0" lang="en-US" altLang="en-US" sz="800" b="0" i="0" u="none" strike="noStrike" cap="none" normalizeH="0" baseline="0" dirty="0" err="1">
              <a:ln>
                <a:noFill/>
              </a:ln>
              <a:solidFill>
                <a:schemeClr val="tx1"/>
              </a:solidFill>
              <a:effectLst/>
              <a:latin typeface="Arial" panose="020B0604020202020204" pitchFamily="34" charset="0"/>
            </a:rPr>
            <a:t>berkomunitas</a:t>
          </a:r>
          <a:r>
            <a:rPr kumimoji="0" lang="en-US" altLang="en-US" sz="800" b="0" i="0" u="none" strike="noStrike" cap="none" normalizeH="0" baseline="0" dirty="0">
              <a:ln>
                <a:noFill/>
              </a:ln>
              <a:solidFill>
                <a:schemeClr val="tx1"/>
              </a:solidFill>
              <a:effectLst/>
              <a:latin typeface="Arial" panose="020B0604020202020204" pitchFamily="34" charset="0"/>
            </a:rPr>
            <a:t> yang </a:t>
          </a:r>
          <a:r>
            <a:rPr kumimoji="0" lang="en-US" altLang="en-US" sz="800" b="0" i="0" u="none" strike="noStrike" cap="none" normalizeH="0" baseline="0" dirty="0" err="1">
              <a:ln>
                <a:noFill/>
              </a:ln>
              <a:solidFill>
                <a:schemeClr val="tx1"/>
              </a:solidFill>
              <a:effectLst/>
              <a:latin typeface="Arial" panose="020B0604020202020204" pitchFamily="34" charset="0"/>
            </a:rPr>
            <a:t>baik</a:t>
          </a:r>
          <a:r>
            <a:rPr kumimoji="0" lang="en-US" altLang="en-US" sz="800" b="0" i="0" u="none" strike="noStrike" cap="none" normalizeH="0" baseline="0" dirty="0">
              <a:ln>
                <a:noFill/>
              </a:ln>
              <a:solidFill>
                <a:schemeClr val="tx1"/>
              </a:solidFill>
              <a:effectLst/>
              <a:latin typeface="Arial" panose="020B0604020202020204" pitchFamily="34" charset="0"/>
            </a:rPr>
            <a:t> </a:t>
          </a:r>
        </a:p>
      </dgm:t>
    </dgm:pt>
    <dgm:pt modelId="{47C5B29A-BFEA-462D-8EC2-69FC1EC86D6D}" type="parTrans" cxnId="{98B8F7C3-55A3-456B-9233-42AF755D970F}">
      <dgm:prSet/>
      <dgm:spPr/>
      <dgm:t>
        <a:bodyPr/>
        <a:lstStyle/>
        <a:p>
          <a:endParaRPr lang="en-ID"/>
        </a:p>
      </dgm:t>
    </dgm:pt>
    <dgm:pt modelId="{274723A7-40D6-422D-AEE3-2667564EB1B9}" type="sibTrans" cxnId="{98B8F7C3-55A3-456B-9233-42AF755D970F}">
      <dgm:prSet/>
      <dgm:spPr/>
      <dgm:t>
        <a:bodyPr/>
        <a:lstStyle/>
        <a:p>
          <a:endParaRPr lang="en-ID"/>
        </a:p>
      </dgm:t>
    </dgm:pt>
    <dgm:pt modelId="{CBBB77B0-7053-4396-B2A9-BD2A772B5B82}" type="pres">
      <dgm:prSet presAssocID="{2A93CA33-A50E-4D60-A4C0-FC8B4FC44CF3}" presName="vert0" presStyleCnt="0">
        <dgm:presLayoutVars>
          <dgm:dir/>
          <dgm:animOne val="branch"/>
          <dgm:animLvl val="lvl"/>
        </dgm:presLayoutVars>
      </dgm:prSet>
      <dgm:spPr/>
    </dgm:pt>
    <dgm:pt modelId="{82D27258-7A78-41B3-9B3E-9FAE342F5959}" type="pres">
      <dgm:prSet presAssocID="{70ED4A6C-58F5-40C4-9B9B-D27B022ACA3F}" presName="thickLine" presStyleLbl="alignNode1" presStyleIdx="0" presStyleCnt="5"/>
      <dgm:spPr/>
    </dgm:pt>
    <dgm:pt modelId="{11E8EED6-16AC-495A-9F28-DAAF336B54D4}" type="pres">
      <dgm:prSet presAssocID="{70ED4A6C-58F5-40C4-9B9B-D27B022ACA3F}" presName="horz1" presStyleCnt="0"/>
      <dgm:spPr/>
    </dgm:pt>
    <dgm:pt modelId="{D458FB98-9043-45AF-808D-BC63D2FA075A}" type="pres">
      <dgm:prSet presAssocID="{70ED4A6C-58F5-40C4-9B9B-D27B022ACA3F}" presName="tx1" presStyleLbl="revTx" presStyleIdx="0" presStyleCnt="20"/>
      <dgm:spPr/>
    </dgm:pt>
    <dgm:pt modelId="{0E5ECC46-A0C7-4B52-8374-14A1DB92F7BE}" type="pres">
      <dgm:prSet presAssocID="{70ED4A6C-58F5-40C4-9B9B-D27B022ACA3F}" presName="vert1" presStyleCnt="0"/>
      <dgm:spPr/>
    </dgm:pt>
    <dgm:pt modelId="{BA20CDB1-EDED-4246-B6AD-F6122A60FC2B}" type="pres">
      <dgm:prSet presAssocID="{C61EDB57-ABF5-4E99-8EEE-04BB20016C83}" presName="vertSpace2a" presStyleCnt="0"/>
      <dgm:spPr/>
    </dgm:pt>
    <dgm:pt modelId="{0E1DCC4A-7C60-48D6-A00F-5BB95FF56407}" type="pres">
      <dgm:prSet presAssocID="{C61EDB57-ABF5-4E99-8EEE-04BB20016C83}" presName="horz2" presStyleCnt="0"/>
      <dgm:spPr/>
    </dgm:pt>
    <dgm:pt modelId="{308ACB95-B584-4BFF-8647-4F9A9D68D82C}" type="pres">
      <dgm:prSet presAssocID="{C61EDB57-ABF5-4E99-8EEE-04BB20016C83}" presName="horzSpace2" presStyleCnt="0"/>
      <dgm:spPr/>
    </dgm:pt>
    <dgm:pt modelId="{0C014FE9-F1BB-49E1-A589-21AC8759861B}" type="pres">
      <dgm:prSet presAssocID="{C61EDB57-ABF5-4E99-8EEE-04BB20016C83}" presName="tx2" presStyleLbl="revTx" presStyleIdx="1" presStyleCnt="20"/>
      <dgm:spPr/>
    </dgm:pt>
    <dgm:pt modelId="{D7EB8E82-8E83-4AF2-AF32-95725AD02F1B}" type="pres">
      <dgm:prSet presAssocID="{C61EDB57-ABF5-4E99-8EEE-04BB20016C83}" presName="vert2" presStyleCnt="0"/>
      <dgm:spPr/>
    </dgm:pt>
    <dgm:pt modelId="{97D30515-D3E8-4B62-8866-6B150A72D6A7}" type="pres">
      <dgm:prSet presAssocID="{C61EDB57-ABF5-4E99-8EEE-04BB20016C83}" presName="thinLine2b" presStyleLbl="callout" presStyleIdx="0" presStyleCnt="15"/>
      <dgm:spPr/>
    </dgm:pt>
    <dgm:pt modelId="{CEFBEC44-048F-4B5C-A6F2-C65D803495F3}" type="pres">
      <dgm:prSet presAssocID="{C61EDB57-ABF5-4E99-8EEE-04BB20016C83}" presName="vertSpace2b" presStyleCnt="0"/>
      <dgm:spPr/>
    </dgm:pt>
    <dgm:pt modelId="{8C4384BC-BB82-4731-945D-E0CF865406DD}" type="pres">
      <dgm:prSet presAssocID="{D3E5B40E-5447-4FFB-8F28-20E78B1716B7}" presName="horz2" presStyleCnt="0"/>
      <dgm:spPr/>
    </dgm:pt>
    <dgm:pt modelId="{E0EFE171-55EC-4E7B-9606-8821B3239919}" type="pres">
      <dgm:prSet presAssocID="{D3E5B40E-5447-4FFB-8F28-20E78B1716B7}" presName="horzSpace2" presStyleCnt="0"/>
      <dgm:spPr/>
    </dgm:pt>
    <dgm:pt modelId="{1B4CDEEF-0A3C-46B0-8227-D57293AEEB2E}" type="pres">
      <dgm:prSet presAssocID="{D3E5B40E-5447-4FFB-8F28-20E78B1716B7}" presName="tx2" presStyleLbl="revTx" presStyleIdx="2" presStyleCnt="20"/>
      <dgm:spPr/>
    </dgm:pt>
    <dgm:pt modelId="{FE6F1E81-63CC-4F79-BC9E-C9F17EC3EA36}" type="pres">
      <dgm:prSet presAssocID="{D3E5B40E-5447-4FFB-8F28-20E78B1716B7}" presName="vert2" presStyleCnt="0"/>
      <dgm:spPr/>
    </dgm:pt>
    <dgm:pt modelId="{5C31945B-A94F-49F8-BA7C-801AF224BF56}" type="pres">
      <dgm:prSet presAssocID="{D3E5B40E-5447-4FFB-8F28-20E78B1716B7}" presName="thinLine2b" presStyleLbl="callout" presStyleIdx="1" presStyleCnt="15"/>
      <dgm:spPr/>
    </dgm:pt>
    <dgm:pt modelId="{B9EFC2BB-83D3-42E6-BAB3-ECA01A13E31E}" type="pres">
      <dgm:prSet presAssocID="{D3E5B40E-5447-4FFB-8F28-20E78B1716B7}" presName="vertSpace2b" presStyleCnt="0"/>
      <dgm:spPr/>
    </dgm:pt>
    <dgm:pt modelId="{EB9255F6-3FD6-464F-9F45-F45BC39006F1}" type="pres">
      <dgm:prSet presAssocID="{F540922C-CEB2-4A35-AC5B-6DC48FFB27D4}" presName="horz2" presStyleCnt="0"/>
      <dgm:spPr/>
    </dgm:pt>
    <dgm:pt modelId="{B7E34888-77BD-46E2-BDEF-6BA28510993F}" type="pres">
      <dgm:prSet presAssocID="{F540922C-CEB2-4A35-AC5B-6DC48FFB27D4}" presName="horzSpace2" presStyleCnt="0"/>
      <dgm:spPr/>
    </dgm:pt>
    <dgm:pt modelId="{43E3D7BE-CA1E-44E5-8815-4F852FB2522A}" type="pres">
      <dgm:prSet presAssocID="{F540922C-CEB2-4A35-AC5B-6DC48FFB27D4}" presName="tx2" presStyleLbl="revTx" presStyleIdx="3" presStyleCnt="20"/>
      <dgm:spPr/>
    </dgm:pt>
    <dgm:pt modelId="{9DF41A6F-24E7-4032-98CF-DE4626803F43}" type="pres">
      <dgm:prSet presAssocID="{F540922C-CEB2-4A35-AC5B-6DC48FFB27D4}" presName="vert2" presStyleCnt="0"/>
      <dgm:spPr/>
    </dgm:pt>
    <dgm:pt modelId="{23881327-BF3B-413D-B2A8-12E62F496373}" type="pres">
      <dgm:prSet presAssocID="{F540922C-CEB2-4A35-AC5B-6DC48FFB27D4}" presName="thinLine2b" presStyleLbl="callout" presStyleIdx="2" presStyleCnt="15"/>
      <dgm:spPr/>
    </dgm:pt>
    <dgm:pt modelId="{D43DB74A-0AEA-49F9-953F-D4E18529207D}" type="pres">
      <dgm:prSet presAssocID="{F540922C-CEB2-4A35-AC5B-6DC48FFB27D4}" presName="vertSpace2b" presStyleCnt="0"/>
      <dgm:spPr/>
    </dgm:pt>
    <dgm:pt modelId="{27A4F0DB-9849-4FFE-AEE4-82A9C9A77E0D}" type="pres">
      <dgm:prSet presAssocID="{5B1A430E-563B-46D9-BCB2-223429AE7A57}" presName="thickLine" presStyleLbl="alignNode1" presStyleIdx="1" presStyleCnt="5"/>
      <dgm:spPr/>
    </dgm:pt>
    <dgm:pt modelId="{E488B47B-977E-4EC6-928F-DC8ADD0F54A5}" type="pres">
      <dgm:prSet presAssocID="{5B1A430E-563B-46D9-BCB2-223429AE7A57}" presName="horz1" presStyleCnt="0"/>
      <dgm:spPr/>
    </dgm:pt>
    <dgm:pt modelId="{E5EF0048-E017-4BFD-A852-B0680128881F}" type="pres">
      <dgm:prSet presAssocID="{5B1A430E-563B-46D9-BCB2-223429AE7A57}" presName="tx1" presStyleLbl="revTx" presStyleIdx="4" presStyleCnt="20"/>
      <dgm:spPr/>
    </dgm:pt>
    <dgm:pt modelId="{3528CA4C-3884-49F6-AD7E-BED0D3F40841}" type="pres">
      <dgm:prSet presAssocID="{5B1A430E-563B-46D9-BCB2-223429AE7A57}" presName="vert1" presStyleCnt="0"/>
      <dgm:spPr/>
    </dgm:pt>
    <dgm:pt modelId="{A4BB254B-023E-436E-9C02-7B0CAB41ABAD}" type="pres">
      <dgm:prSet presAssocID="{9D82DFD4-DB78-46C8-B2C0-8BBBD5646C19}" presName="vertSpace2a" presStyleCnt="0"/>
      <dgm:spPr/>
    </dgm:pt>
    <dgm:pt modelId="{C70D8DDF-ABE5-43C1-BDF9-462771ECE0AD}" type="pres">
      <dgm:prSet presAssocID="{9D82DFD4-DB78-46C8-B2C0-8BBBD5646C19}" presName="horz2" presStyleCnt="0"/>
      <dgm:spPr/>
    </dgm:pt>
    <dgm:pt modelId="{58930770-7457-4343-890A-0B28F4D5BD49}" type="pres">
      <dgm:prSet presAssocID="{9D82DFD4-DB78-46C8-B2C0-8BBBD5646C19}" presName="horzSpace2" presStyleCnt="0"/>
      <dgm:spPr/>
    </dgm:pt>
    <dgm:pt modelId="{7A581CC1-D2E6-4341-9F8E-5F70E157B355}" type="pres">
      <dgm:prSet presAssocID="{9D82DFD4-DB78-46C8-B2C0-8BBBD5646C19}" presName="tx2" presStyleLbl="revTx" presStyleIdx="5" presStyleCnt="20"/>
      <dgm:spPr/>
    </dgm:pt>
    <dgm:pt modelId="{4E1CF205-0882-4589-80B7-8C9275D05CDD}" type="pres">
      <dgm:prSet presAssocID="{9D82DFD4-DB78-46C8-B2C0-8BBBD5646C19}" presName="vert2" presStyleCnt="0"/>
      <dgm:spPr/>
    </dgm:pt>
    <dgm:pt modelId="{73F34CA4-9DF5-4058-BFBD-3C12FB0712B8}" type="pres">
      <dgm:prSet presAssocID="{9D82DFD4-DB78-46C8-B2C0-8BBBD5646C19}" presName="thinLine2b" presStyleLbl="callout" presStyleIdx="3" presStyleCnt="15"/>
      <dgm:spPr/>
    </dgm:pt>
    <dgm:pt modelId="{68F8E309-5DF3-4F92-B8E1-DC9FA38FFF0E}" type="pres">
      <dgm:prSet presAssocID="{9D82DFD4-DB78-46C8-B2C0-8BBBD5646C19}" presName="vertSpace2b" presStyleCnt="0"/>
      <dgm:spPr/>
    </dgm:pt>
    <dgm:pt modelId="{D1C8C6C8-10E5-48DD-AE0F-557A3C0F01E8}" type="pres">
      <dgm:prSet presAssocID="{7BFFF159-388F-4F33-B6B0-7759BE57FD23}" presName="horz2" presStyleCnt="0"/>
      <dgm:spPr/>
    </dgm:pt>
    <dgm:pt modelId="{19F680E4-A76D-459F-9523-7F721D138E08}" type="pres">
      <dgm:prSet presAssocID="{7BFFF159-388F-4F33-B6B0-7759BE57FD23}" presName="horzSpace2" presStyleCnt="0"/>
      <dgm:spPr/>
    </dgm:pt>
    <dgm:pt modelId="{939FED14-A5E5-46AA-86F7-E1F5E66DB331}" type="pres">
      <dgm:prSet presAssocID="{7BFFF159-388F-4F33-B6B0-7759BE57FD23}" presName="tx2" presStyleLbl="revTx" presStyleIdx="6" presStyleCnt="20"/>
      <dgm:spPr/>
    </dgm:pt>
    <dgm:pt modelId="{4FF92428-5D36-4D85-AFCE-5A500A81981F}" type="pres">
      <dgm:prSet presAssocID="{7BFFF159-388F-4F33-B6B0-7759BE57FD23}" presName="vert2" presStyleCnt="0"/>
      <dgm:spPr/>
    </dgm:pt>
    <dgm:pt modelId="{57976BA5-5715-4455-AF9C-E718998032A5}" type="pres">
      <dgm:prSet presAssocID="{7BFFF159-388F-4F33-B6B0-7759BE57FD23}" presName="thinLine2b" presStyleLbl="callout" presStyleIdx="4" presStyleCnt="15"/>
      <dgm:spPr/>
    </dgm:pt>
    <dgm:pt modelId="{9F28614F-2CCE-4EC1-8504-AA2CE32780CD}" type="pres">
      <dgm:prSet presAssocID="{7BFFF159-388F-4F33-B6B0-7759BE57FD23}" presName="vertSpace2b" presStyleCnt="0"/>
      <dgm:spPr/>
    </dgm:pt>
    <dgm:pt modelId="{677F7AB8-EB3E-4541-B6CC-84F5B59E5C71}" type="pres">
      <dgm:prSet presAssocID="{258201B2-B27F-4FFE-BAF2-2B3517938935}" presName="horz2" presStyleCnt="0"/>
      <dgm:spPr/>
    </dgm:pt>
    <dgm:pt modelId="{E4DBB53C-662E-40E6-A1F8-3456EE3BE8E2}" type="pres">
      <dgm:prSet presAssocID="{258201B2-B27F-4FFE-BAF2-2B3517938935}" presName="horzSpace2" presStyleCnt="0"/>
      <dgm:spPr/>
    </dgm:pt>
    <dgm:pt modelId="{8A8341AB-36FB-4BCE-9245-E78B82A94317}" type="pres">
      <dgm:prSet presAssocID="{258201B2-B27F-4FFE-BAF2-2B3517938935}" presName="tx2" presStyleLbl="revTx" presStyleIdx="7" presStyleCnt="20"/>
      <dgm:spPr/>
    </dgm:pt>
    <dgm:pt modelId="{83A9F207-5F57-4245-B6E3-60A9ED6278F5}" type="pres">
      <dgm:prSet presAssocID="{258201B2-B27F-4FFE-BAF2-2B3517938935}" presName="vert2" presStyleCnt="0"/>
      <dgm:spPr/>
    </dgm:pt>
    <dgm:pt modelId="{2931A4D1-FA89-4BD0-A1B9-E5AAA7A5C38B}" type="pres">
      <dgm:prSet presAssocID="{258201B2-B27F-4FFE-BAF2-2B3517938935}" presName="thinLine2b" presStyleLbl="callout" presStyleIdx="5" presStyleCnt="15"/>
      <dgm:spPr/>
    </dgm:pt>
    <dgm:pt modelId="{D9AB8517-DCC4-40B9-AD53-1F32C6B017D6}" type="pres">
      <dgm:prSet presAssocID="{258201B2-B27F-4FFE-BAF2-2B3517938935}" presName="vertSpace2b" presStyleCnt="0"/>
      <dgm:spPr/>
    </dgm:pt>
    <dgm:pt modelId="{AD6B9E54-5744-4D26-AB35-A4994DA080DD}" type="pres">
      <dgm:prSet presAssocID="{C3889E3D-DD64-40EB-B50F-4AA597C85471}" presName="thickLine" presStyleLbl="alignNode1" presStyleIdx="2" presStyleCnt="5"/>
      <dgm:spPr/>
    </dgm:pt>
    <dgm:pt modelId="{56736CD4-B985-41F7-9E2B-A1A3CB618C7E}" type="pres">
      <dgm:prSet presAssocID="{C3889E3D-DD64-40EB-B50F-4AA597C85471}" presName="horz1" presStyleCnt="0"/>
      <dgm:spPr/>
    </dgm:pt>
    <dgm:pt modelId="{06E6CED0-11F1-4880-A8C7-1FF006C64237}" type="pres">
      <dgm:prSet presAssocID="{C3889E3D-DD64-40EB-B50F-4AA597C85471}" presName="tx1" presStyleLbl="revTx" presStyleIdx="8" presStyleCnt="20"/>
      <dgm:spPr/>
    </dgm:pt>
    <dgm:pt modelId="{D910F14F-6423-49C6-946D-134EA840EE18}" type="pres">
      <dgm:prSet presAssocID="{C3889E3D-DD64-40EB-B50F-4AA597C85471}" presName="vert1" presStyleCnt="0"/>
      <dgm:spPr/>
    </dgm:pt>
    <dgm:pt modelId="{6CF90A52-D400-4B84-BF5A-B4A85CCE18F1}" type="pres">
      <dgm:prSet presAssocID="{5DAC69C9-B657-44B6-A301-8B90BA7040BA}" presName="vertSpace2a" presStyleCnt="0"/>
      <dgm:spPr/>
    </dgm:pt>
    <dgm:pt modelId="{81C1E029-0556-4625-84CE-8B0929012EA4}" type="pres">
      <dgm:prSet presAssocID="{5DAC69C9-B657-44B6-A301-8B90BA7040BA}" presName="horz2" presStyleCnt="0"/>
      <dgm:spPr/>
    </dgm:pt>
    <dgm:pt modelId="{C7D83AE5-BAD7-4DEB-AA4B-DD4CA59BB9E9}" type="pres">
      <dgm:prSet presAssocID="{5DAC69C9-B657-44B6-A301-8B90BA7040BA}" presName="horzSpace2" presStyleCnt="0"/>
      <dgm:spPr/>
    </dgm:pt>
    <dgm:pt modelId="{905A8BD7-B734-40FB-BC7C-D37DE7AC9754}" type="pres">
      <dgm:prSet presAssocID="{5DAC69C9-B657-44B6-A301-8B90BA7040BA}" presName="tx2" presStyleLbl="revTx" presStyleIdx="9" presStyleCnt="20"/>
      <dgm:spPr/>
    </dgm:pt>
    <dgm:pt modelId="{230A1AA6-F3D2-4C4B-AA19-5FE29C313789}" type="pres">
      <dgm:prSet presAssocID="{5DAC69C9-B657-44B6-A301-8B90BA7040BA}" presName="vert2" presStyleCnt="0"/>
      <dgm:spPr/>
    </dgm:pt>
    <dgm:pt modelId="{FB9D2BAB-1310-4510-B5A0-7910698879A8}" type="pres">
      <dgm:prSet presAssocID="{5DAC69C9-B657-44B6-A301-8B90BA7040BA}" presName="thinLine2b" presStyleLbl="callout" presStyleIdx="6" presStyleCnt="15"/>
      <dgm:spPr/>
    </dgm:pt>
    <dgm:pt modelId="{F592542A-C7CD-435F-9827-AB715E25DF60}" type="pres">
      <dgm:prSet presAssocID="{5DAC69C9-B657-44B6-A301-8B90BA7040BA}" presName="vertSpace2b" presStyleCnt="0"/>
      <dgm:spPr/>
    </dgm:pt>
    <dgm:pt modelId="{4B2A6CBC-11F8-4B42-892D-3BE0DCB6167B}" type="pres">
      <dgm:prSet presAssocID="{BD234850-BD34-45D0-BAA8-EE6157E443B6}" presName="horz2" presStyleCnt="0"/>
      <dgm:spPr/>
    </dgm:pt>
    <dgm:pt modelId="{E29D2C96-22A3-4A25-B4F3-A092332D7BEA}" type="pres">
      <dgm:prSet presAssocID="{BD234850-BD34-45D0-BAA8-EE6157E443B6}" presName="horzSpace2" presStyleCnt="0"/>
      <dgm:spPr/>
    </dgm:pt>
    <dgm:pt modelId="{6D8666E6-4831-49B1-9BED-545D8003F7EF}" type="pres">
      <dgm:prSet presAssocID="{BD234850-BD34-45D0-BAA8-EE6157E443B6}" presName="tx2" presStyleLbl="revTx" presStyleIdx="10" presStyleCnt="20"/>
      <dgm:spPr/>
    </dgm:pt>
    <dgm:pt modelId="{675473E9-63A4-4262-940E-BC5EBAC9D471}" type="pres">
      <dgm:prSet presAssocID="{BD234850-BD34-45D0-BAA8-EE6157E443B6}" presName="vert2" presStyleCnt="0"/>
      <dgm:spPr/>
    </dgm:pt>
    <dgm:pt modelId="{0986778F-AE0B-4F54-87A4-B68FAB4F9A55}" type="pres">
      <dgm:prSet presAssocID="{BD234850-BD34-45D0-BAA8-EE6157E443B6}" presName="thinLine2b" presStyleLbl="callout" presStyleIdx="7" presStyleCnt="15"/>
      <dgm:spPr/>
    </dgm:pt>
    <dgm:pt modelId="{306D3D85-1044-47CA-B9AA-F84ADCA95B94}" type="pres">
      <dgm:prSet presAssocID="{BD234850-BD34-45D0-BAA8-EE6157E443B6}" presName="vertSpace2b" presStyleCnt="0"/>
      <dgm:spPr/>
    </dgm:pt>
    <dgm:pt modelId="{DA0880F0-2831-4DFD-8C0D-16F4725A339D}" type="pres">
      <dgm:prSet presAssocID="{094D07C0-1320-4D62-A206-81010B77F2BA}" presName="horz2" presStyleCnt="0"/>
      <dgm:spPr/>
    </dgm:pt>
    <dgm:pt modelId="{CA0FDEEC-B42E-4F56-8CEF-2B0D9E915D94}" type="pres">
      <dgm:prSet presAssocID="{094D07C0-1320-4D62-A206-81010B77F2BA}" presName="horzSpace2" presStyleCnt="0"/>
      <dgm:spPr/>
    </dgm:pt>
    <dgm:pt modelId="{E9148470-65CA-4A87-A429-9B11A061AF81}" type="pres">
      <dgm:prSet presAssocID="{094D07C0-1320-4D62-A206-81010B77F2BA}" presName="tx2" presStyleLbl="revTx" presStyleIdx="11" presStyleCnt="20"/>
      <dgm:spPr/>
    </dgm:pt>
    <dgm:pt modelId="{DA255C3C-D23A-4712-8F01-2789ACB2D60E}" type="pres">
      <dgm:prSet presAssocID="{094D07C0-1320-4D62-A206-81010B77F2BA}" presName="vert2" presStyleCnt="0"/>
      <dgm:spPr/>
    </dgm:pt>
    <dgm:pt modelId="{CFF36470-2676-4F64-BBE4-847778AB95F3}" type="pres">
      <dgm:prSet presAssocID="{094D07C0-1320-4D62-A206-81010B77F2BA}" presName="thinLine2b" presStyleLbl="callout" presStyleIdx="8" presStyleCnt="15"/>
      <dgm:spPr/>
    </dgm:pt>
    <dgm:pt modelId="{341E9DE3-CEBD-47EC-AFE4-3C0634C1E5DE}" type="pres">
      <dgm:prSet presAssocID="{094D07C0-1320-4D62-A206-81010B77F2BA}" presName="vertSpace2b" presStyleCnt="0"/>
      <dgm:spPr/>
    </dgm:pt>
    <dgm:pt modelId="{CBEAA6A5-87CD-4219-9F42-02ACD6B94940}" type="pres">
      <dgm:prSet presAssocID="{A5875993-B0EC-4369-93FA-346E6F17E75B}" presName="thickLine" presStyleLbl="alignNode1" presStyleIdx="3" presStyleCnt="5"/>
      <dgm:spPr/>
    </dgm:pt>
    <dgm:pt modelId="{76464354-0719-4F4E-97C4-817568C3EC1F}" type="pres">
      <dgm:prSet presAssocID="{A5875993-B0EC-4369-93FA-346E6F17E75B}" presName="horz1" presStyleCnt="0"/>
      <dgm:spPr/>
    </dgm:pt>
    <dgm:pt modelId="{99C580E2-D74F-4F4C-BAEF-61DDA9BFEFFF}" type="pres">
      <dgm:prSet presAssocID="{A5875993-B0EC-4369-93FA-346E6F17E75B}" presName="tx1" presStyleLbl="revTx" presStyleIdx="12" presStyleCnt="20"/>
      <dgm:spPr/>
    </dgm:pt>
    <dgm:pt modelId="{5F94D6F2-6275-4B82-ACF0-DFED218B1A76}" type="pres">
      <dgm:prSet presAssocID="{A5875993-B0EC-4369-93FA-346E6F17E75B}" presName="vert1" presStyleCnt="0"/>
      <dgm:spPr/>
    </dgm:pt>
    <dgm:pt modelId="{45855C17-BC0C-4EEC-AFBC-8EB0F1B52199}" type="pres">
      <dgm:prSet presAssocID="{FE468333-A4C7-4A93-ADD9-1FDE26105E6D}" presName="vertSpace2a" presStyleCnt="0"/>
      <dgm:spPr/>
    </dgm:pt>
    <dgm:pt modelId="{A6CDBD9B-B449-4B2A-B993-BA5DF414DD37}" type="pres">
      <dgm:prSet presAssocID="{FE468333-A4C7-4A93-ADD9-1FDE26105E6D}" presName="horz2" presStyleCnt="0"/>
      <dgm:spPr/>
    </dgm:pt>
    <dgm:pt modelId="{CE0700A4-ECA5-4435-B42D-4FD13E11EA69}" type="pres">
      <dgm:prSet presAssocID="{FE468333-A4C7-4A93-ADD9-1FDE26105E6D}" presName="horzSpace2" presStyleCnt="0"/>
      <dgm:spPr/>
    </dgm:pt>
    <dgm:pt modelId="{D2BE72DA-7622-4F97-946F-03922AB718B0}" type="pres">
      <dgm:prSet presAssocID="{FE468333-A4C7-4A93-ADD9-1FDE26105E6D}" presName="tx2" presStyleLbl="revTx" presStyleIdx="13" presStyleCnt="20"/>
      <dgm:spPr/>
    </dgm:pt>
    <dgm:pt modelId="{78250A13-C03B-463E-B748-E882776DA13F}" type="pres">
      <dgm:prSet presAssocID="{FE468333-A4C7-4A93-ADD9-1FDE26105E6D}" presName="vert2" presStyleCnt="0"/>
      <dgm:spPr/>
    </dgm:pt>
    <dgm:pt modelId="{00F58E8B-B7ED-4168-9F38-CF648F2DFDB9}" type="pres">
      <dgm:prSet presAssocID="{FE468333-A4C7-4A93-ADD9-1FDE26105E6D}" presName="thinLine2b" presStyleLbl="callout" presStyleIdx="9" presStyleCnt="15"/>
      <dgm:spPr/>
    </dgm:pt>
    <dgm:pt modelId="{56B4AF4D-595A-4939-A6AD-0145E21C3D4B}" type="pres">
      <dgm:prSet presAssocID="{FE468333-A4C7-4A93-ADD9-1FDE26105E6D}" presName="vertSpace2b" presStyleCnt="0"/>
      <dgm:spPr/>
    </dgm:pt>
    <dgm:pt modelId="{F995E024-C2B3-4ACC-BD00-80D8318F34A1}" type="pres">
      <dgm:prSet presAssocID="{8CEFB0BD-EBDB-4C01-8E0B-58897662EDE4}" presName="horz2" presStyleCnt="0"/>
      <dgm:spPr/>
    </dgm:pt>
    <dgm:pt modelId="{795F29EA-CC22-4FC5-A71F-F9FE43FE4CE7}" type="pres">
      <dgm:prSet presAssocID="{8CEFB0BD-EBDB-4C01-8E0B-58897662EDE4}" presName="horzSpace2" presStyleCnt="0"/>
      <dgm:spPr/>
    </dgm:pt>
    <dgm:pt modelId="{F71C3863-5D63-4F7A-B362-602A71D9AE6B}" type="pres">
      <dgm:prSet presAssocID="{8CEFB0BD-EBDB-4C01-8E0B-58897662EDE4}" presName="tx2" presStyleLbl="revTx" presStyleIdx="14" presStyleCnt="20"/>
      <dgm:spPr/>
    </dgm:pt>
    <dgm:pt modelId="{546EBFE8-87B9-4485-829E-E08BBC2441D9}" type="pres">
      <dgm:prSet presAssocID="{8CEFB0BD-EBDB-4C01-8E0B-58897662EDE4}" presName="vert2" presStyleCnt="0"/>
      <dgm:spPr/>
    </dgm:pt>
    <dgm:pt modelId="{04663074-504D-444A-95E6-956343D0C378}" type="pres">
      <dgm:prSet presAssocID="{8CEFB0BD-EBDB-4C01-8E0B-58897662EDE4}" presName="thinLine2b" presStyleLbl="callout" presStyleIdx="10" presStyleCnt="15"/>
      <dgm:spPr/>
    </dgm:pt>
    <dgm:pt modelId="{2A79C76A-5599-4690-8C9E-6EBD6799B5A7}" type="pres">
      <dgm:prSet presAssocID="{8CEFB0BD-EBDB-4C01-8E0B-58897662EDE4}" presName="vertSpace2b" presStyleCnt="0"/>
      <dgm:spPr/>
    </dgm:pt>
    <dgm:pt modelId="{DFD17319-9D65-45A0-89F9-19B0324CCDA6}" type="pres">
      <dgm:prSet presAssocID="{DD38597A-7D8C-40BF-A599-9A1ADC84CE8C}" presName="horz2" presStyleCnt="0"/>
      <dgm:spPr/>
    </dgm:pt>
    <dgm:pt modelId="{4BAB445C-0B24-4E71-9134-78965D73D3A6}" type="pres">
      <dgm:prSet presAssocID="{DD38597A-7D8C-40BF-A599-9A1ADC84CE8C}" presName="horzSpace2" presStyleCnt="0"/>
      <dgm:spPr/>
    </dgm:pt>
    <dgm:pt modelId="{FC9F6F44-5843-4BEC-90DC-A7E3E5E68669}" type="pres">
      <dgm:prSet presAssocID="{DD38597A-7D8C-40BF-A599-9A1ADC84CE8C}" presName="tx2" presStyleLbl="revTx" presStyleIdx="15" presStyleCnt="20"/>
      <dgm:spPr/>
    </dgm:pt>
    <dgm:pt modelId="{E88A6BAE-DFDC-434F-A96C-B2E07FED95C4}" type="pres">
      <dgm:prSet presAssocID="{DD38597A-7D8C-40BF-A599-9A1ADC84CE8C}" presName="vert2" presStyleCnt="0"/>
      <dgm:spPr/>
    </dgm:pt>
    <dgm:pt modelId="{268BF584-CDCD-4ED6-AFD1-85C30BB7AC6D}" type="pres">
      <dgm:prSet presAssocID="{DD38597A-7D8C-40BF-A599-9A1ADC84CE8C}" presName="thinLine2b" presStyleLbl="callout" presStyleIdx="11" presStyleCnt="15"/>
      <dgm:spPr/>
    </dgm:pt>
    <dgm:pt modelId="{E40E3113-ADE6-4BB4-8E07-CCDADA0CA15B}" type="pres">
      <dgm:prSet presAssocID="{DD38597A-7D8C-40BF-A599-9A1ADC84CE8C}" presName="vertSpace2b" presStyleCnt="0"/>
      <dgm:spPr/>
    </dgm:pt>
    <dgm:pt modelId="{56FBFB9B-7D19-432E-960B-A7B141177237}" type="pres">
      <dgm:prSet presAssocID="{DA568717-7B71-48C6-96F1-CB4C77AE58FD}" presName="thickLine" presStyleLbl="alignNode1" presStyleIdx="4" presStyleCnt="5"/>
      <dgm:spPr/>
    </dgm:pt>
    <dgm:pt modelId="{5F7B0432-ECF6-4AFC-9DD4-4B9FDB156FCE}" type="pres">
      <dgm:prSet presAssocID="{DA568717-7B71-48C6-96F1-CB4C77AE58FD}" presName="horz1" presStyleCnt="0"/>
      <dgm:spPr/>
    </dgm:pt>
    <dgm:pt modelId="{2FD95CC8-A1C5-4C91-B5B4-BC01075D5F20}" type="pres">
      <dgm:prSet presAssocID="{DA568717-7B71-48C6-96F1-CB4C77AE58FD}" presName="tx1" presStyleLbl="revTx" presStyleIdx="16" presStyleCnt="20"/>
      <dgm:spPr/>
    </dgm:pt>
    <dgm:pt modelId="{B3155F80-7B6E-4C3F-82A4-A44933232EDA}" type="pres">
      <dgm:prSet presAssocID="{DA568717-7B71-48C6-96F1-CB4C77AE58FD}" presName="vert1" presStyleCnt="0"/>
      <dgm:spPr/>
    </dgm:pt>
    <dgm:pt modelId="{91552094-BCB9-46E8-9026-B8A3B590D822}" type="pres">
      <dgm:prSet presAssocID="{31CB8E7E-E9A0-420B-A4FB-48B928117074}" presName="vertSpace2a" presStyleCnt="0"/>
      <dgm:spPr/>
    </dgm:pt>
    <dgm:pt modelId="{C9B027E2-F49A-4529-8BEB-DA3620A69A22}" type="pres">
      <dgm:prSet presAssocID="{31CB8E7E-E9A0-420B-A4FB-48B928117074}" presName="horz2" presStyleCnt="0"/>
      <dgm:spPr/>
    </dgm:pt>
    <dgm:pt modelId="{FFE98932-1014-43A9-AADA-7E10213794A8}" type="pres">
      <dgm:prSet presAssocID="{31CB8E7E-E9A0-420B-A4FB-48B928117074}" presName="horzSpace2" presStyleCnt="0"/>
      <dgm:spPr/>
    </dgm:pt>
    <dgm:pt modelId="{EEFFCAB1-B5C4-4C8B-A962-01B563B4A702}" type="pres">
      <dgm:prSet presAssocID="{31CB8E7E-E9A0-420B-A4FB-48B928117074}" presName="tx2" presStyleLbl="revTx" presStyleIdx="17" presStyleCnt="20"/>
      <dgm:spPr/>
    </dgm:pt>
    <dgm:pt modelId="{C6B77EFC-70EA-4016-9442-342B7FFAB92D}" type="pres">
      <dgm:prSet presAssocID="{31CB8E7E-E9A0-420B-A4FB-48B928117074}" presName="vert2" presStyleCnt="0"/>
      <dgm:spPr/>
    </dgm:pt>
    <dgm:pt modelId="{A62DAAA7-6618-4D57-80F5-15235ECB0BDC}" type="pres">
      <dgm:prSet presAssocID="{31CB8E7E-E9A0-420B-A4FB-48B928117074}" presName="thinLine2b" presStyleLbl="callout" presStyleIdx="12" presStyleCnt="15"/>
      <dgm:spPr/>
    </dgm:pt>
    <dgm:pt modelId="{15A9C699-A23C-44DC-8045-CBCDF5B35E48}" type="pres">
      <dgm:prSet presAssocID="{31CB8E7E-E9A0-420B-A4FB-48B928117074}" presName="vertSpace2b" presStyleCnt="0"/>
      <dgm:spPr/>
    </dgm:pt>
    <dgm:pt modelId="{FBA2A056-0F35-4058-BEAE-F85E278D3916}" type="pres">
      <dgm:prSet presAssocID="{86C43F68-7534-47FC-9F7A-881944D63F71}" presName="horz2" presStyleCnt="0"/>
      <dgm:spPr/>
    </dgm:pt>
    <dgm:pt modelId="{242210EB-1E1E-41C7-854F-8E3EAA1CC865}" type="pres">
      <dgm:prSet presAssocID="{86C43F68-7534-47FC-9F7A-881944D63F71}" presName="horzSpace2" presStyleCnt="0"/>
      <dgm:spPr/>
    </dgm:pt>
    <dgm:pt modelId="{C2DE924F-429F-4304-A8A1-E9C22954A30A}" type="pres">
      <dgm:prSet presAssocID="{86C43F68-7534-47FC-9F7A-881944D63F71}" presName="tx2" presStyleLbl="revTx" presStyleIdx="18" presStyleCnt="20"/>
      <dgm:spPr/>
    </dgm:pt>
    <dgm:pt modelId="{08D89620-2440-4431-BAD6-3016BC726EEE}" type="pres">
      <dgm:prSet presAssocID="{86C43F68-7534-47FC-9F7A-881944D63F71}" presName="vert2" presStyleCnt="0"/>
      <dgm:spPr/>
    </dgm:pt>
    <dgm:pt modelId="{B8EFEC3D-330B-4AFE-8BB3-D2220374ED07}" type="pres">
      <dgm:prSet presAssocID="{86C43F68-7534-47FC-9F7A-881944D63F71}" presName="thinLine2b" presStyleLbl="callout" presStyleIdx="13" presStyleCnt="15"/>
      <dgm:spPr/>
    </dgm:pt>
    <dgm:pt modelId="{BDAE338D-3DD5-43D4-8751-8DA79F334FE6}" type="pres">
      <dgm:prSet presAssocID="{86C43F68-7534-47FC-9F7A-881944D63F71}" presName="vertSpace2b" presStyleCnt="0"/>
      <dgm:spPr/>
    </dgm:pt>
    <dgm:pt modelId="{392258E8-CE38-4A7A-8B3B-71940B35211D}" type="pres">
      <dgm:prSet presAssocID="{739D6994-7268-4557-B287-9C52D61E8F5C}" presName="horz2" presStyleCnt="0"/>
      <dgm:spPr/>
    </dgm:pt>
    <dgm:pt modelId="{BCC8AEC5-7D42-4427-85A2-E380053AA20B}" type="pres">
      <dgm:prSet presAssocID="{739D6994-7268-4557-B287-9C52D61E8F5C}" presName="horzSpace2" presStyleCnt="0"/>
      <dgm:spPr/>
    </dgm:pt>
    <dgm:pt modelId="{D92C8108-BED1-4E37-8D84-2C1B82014A81}" type="pres">
      <dgm:prSet presAssocID="{739D6994-7268-4557-B287-9C52D61E8F5C}" presName="tx2" presStyleLbl="revTx" presStyleIdx="19" presStyleCnt="20"/>
      <dgm:spPr/>
    </dgm:pt>
    <dgm:pt modelId="{BAE7E4B7-5F8B-4EE8-9998-819C33E1D710}" type="pres">
      <dgm:prSet presAssocID="{739D6994-7268-4557-B287-9C52D61E8F5C}" presName="vert2" presStyleCnt="0"/>
      <dgm:spPr/>
    </dgm:pt>
    <dgm:pt modelId="{513F87A4-1AA4-47E7-B73B-A5CD49CDEB72}" type="pres">
      <dgm:prSet presAssocID="{739D6994-7268-4557-B287-9C52D61E8F5C}" presName="thinLine2b" presStyleLbl="callout" presStyleIdx="14" presStyleCnt="15"/>
      <dgm:spPr/>
    </dgm:pt>
    <dgm:pt modelId="{A7532AC4-9FD5-4D06-8792-774616F7BF40}" type="pres">
      <dgm:prSet presAssocID="{739D6994-7268-4557-B287-9C52D61E8F5C}" presName="vertSpace2b" presStyleCnt="0"/>
      <dgm:spPr/>
    </dgm:pt>
  </dgm:ptLst>
  <dgm:cxnLst>
    <dgm:cxn modelId="{11B1370A-55D4-4FF3-97E9-841406401651}" srcId="{5B1A430E-563B-46D9-BCB2-223429AE7A57}" destId="{258201B2-B27F-4FFE-BAF2-2B3517938935}" srcOrd="2" destOrd="0" parTransId="{8E64303D-74AF-411A-882A-A534925CC43B}" sibTransId="{6BA100F4-45FC-44FA-98E5-3D099DB830D7}"/>
    <dgm:cxn modelId="{C303EC0C-A7F8-4065-AB88-855F75B4AF61}" type="presOf" srcId="{C3889E3D-DD64-40EB-B50F-4AA597C85471}" destId="{06E6CED0-11F1-4880-A8C7-1FF006C64237}" srcOrd="0" destOrd="0" presId="urn:microsoft.com/office/officeart/2008/layout/LinedList"/>
    <dgm:cxn modelId="{75859C11-AAE8-4FB2-BE86-3C2817CD951A}" type="presOf" srcId="{2A93CA33-A50E-4D60-A4C0-FC8B4FC44CF3}" destId="{CBBB77B0-7053-4396-B2A9-BD2A772B5B82}" srcOrd="0" destOrd="0" presId="urn:microsoft.com/office/officeart/2008/layout/LinedList"/>
    <dgm:cxn modelId="{764CB514-D573-414B-984C-773781BAB672}" srcId="{2A93CA33-A50E-4D60-A4C0-FC8B4FC44CF3}" destId="{A5875993-B0EC-4369-93FA-346E6F17E75B}" srcOrd="3" destOrd="0" parTransId="{A620D0CD-4712-4C83-B046-5DD96B62DC1E}" sibTransId="{C26DB4E4-4D50-4EEE-A5D2-6A540A74A750}"/>
    <dgm:cxn modelId="{D6CA8015-3920-45A4-BB90-C6DD4E20C83D}" type="presOf" srcId="{739D6994-7268-4557-B287-9C52D61E8F5C}" destId="{D92C8108-BED1-4E37-8D84-2C1B82014A81}" srcOrd="0" destOrd="0" presId="urn:microsoft.com/office/officeart/2008/layout/LinedList"/>
    <dgm:cxn modelId="{6190DF15-2B2E-4C94-91B6-6BBEFDB29AD0}" type="presOf" srcId="{31CB8E7E-E9A0-420B-A4FB-48B928117074}" destId="{EEFFCAB1-B5C4-4C8B-A962-01B563B4A702}" srcOrd="0" destOrd="0" presId="urn:microsoft.com/office/officeart/2008/layout/LinedList"/>
    <dgm:cxn modelId="{3FCD0A19-E014-45F5-97EE-15C574B5DCDA}" srcId="{A5875993-B0EC-4369-93FA-346E6F17E75B}" destId="{DD38597A-7D8C-40BF-A599-9A1ADC84CE8C}" srcOrd="2" destOrd="0" parTransId="{56085A2F-7DD9-41A8-9E19-679650CC7C1D}" sibTransId="{A5C921D1-1C07-4CA3-B438-FED59705FDDD}"/>
    <dgm:cxn modelId="{D102761B-3DAF-4597-AD71-F35838CA1DD7}" type="presOf" srcId="{BD234850-BD34-45D0-BAA8-EE6157E443B6}" destId="{6D8666E6-4831-49B1-9BED-545D8003F7EF}" srcOrd="0" destOrd="0" presId="urn:microsoft.com/office/officeart/2008/layout/LinedList"/>
    <dgm:cxn modelId="{18F6AC21-1A1B-4D19-B0E6-8731B14AA46D}" srcId="{C3889E3D-DD64-40EB-B50F-4AA597C85471}" destId="{5DAC69C9-B657-44B6-A301-8B90BA7040BA}" srcOrd="0" destOrd="0" parTransId="{593E6AD2-9F48-48E6-955F-5929EC7545C8}" sibTransId="{EFF72346-412B-4CCE-884C-4EF5D958048E}"/>
    <dgm:cxn modelId="{EDEFDC22-F163-4206-8D0F-8F2BD601016B}" type="presOf" srcId="{D3E5B40E-5447-4FFB-8F28-20E78B1716B7}" destId="{1B4CDEEF-0A3C-46B0-8227-D57293AEEB2E}" srcOrd="0" destOrd="0" presId="urn:microsoft.com/office/officeart/2008/layout/LinedList"/>
    <dgm:cxn modelId="{EF00A63C-4328-45FF-8695-1C76528C42FC}" type="presOf" srcId="{094D07C0-1320-4D62-A206-81010B77F2BA}" destId="{E9148470-65CA-4A87-A429-9B11A061AF81}" srcOrd="0" destOrd="0" presId="urn:microsoft.com/office/officeart/2008/layout/LinedList"/>
    <dgm:cxn modelId="{40BCFD3E-9E1E-4DAB-9906-1A8594111B50}" srcId="{5B1A430E-563B-46D9-BCB2-223429AE7A57}" destId="{7BFFF159-388F-4F33-B6B0-7759BE57FD23}" srcOrd="1" destOrd="0" parTransId="{6BFF5A37-12B3-47F2-9BB1-254539DA6DBE}" sibTransId="{12B2AA58-1BCC-42F7-9EEB-220A3B9CC471}"/>
    <dgm:cxn modelId="{8382BA40-F994-4E31-820C-798BA81C9FF6}" type="presOf" srcId="{70ED4A6C-58F5-40C4-9B9B-D27B022ACA3F}" destId="{D458FB98-9043-45AF-808D-BC63D2FA075A}" srcOrd="0" destOrd="0" presId="urn:microsoft.com/office/officeart/2008/layout/LinedList"/>
    <dgm:cxn modelId="{34045E5B-CCE1-4956-9E30-826B7B20118F}" srcId="{DA568717-7B71-48C6-96F1-CB4C77AE58FD}" destId="{739D6994-7268-4557-B287-9C52D61E8F5C}" srcOrd="2" destOrd="0" parTransId="{B932A0C1-9424-4F32-9BC1-FC755B877408}" sibTransId="{DAD79438-C1F5-4C11-B407-97F6255A65FC}"/>
    <dgm:cxn modelId="{C6549769-5E40-4FEA-ADFF-3F4FEE1A05FB}" srcId="{2A93CA33-A50E-4D60-A4C0-FC8B4FC44CF3}" destId="{70ED4A6C-58F5-40C4-9B9B-D27B022ACA3F}" srcOrd="0" destOrd="0" parTransId="{FCC923A2-22A8-48EE-B340-27A62181D085}" sibTransId="{65552CF5-CC4F-451D-A1DF-20D84D84ECAB}"/>
    <dgm:cxn modelId="{8BCAC071-7322-43E1-89B5-9B0EEFFD7F09}" srcId="{70ED4A6C-58F5-40C4-9B9B-D27B022ACA3F}" destId="{D3E5B40E-5447-4FFB-8F28-20E78B1716B7}" srcOrd="1" destOrd="0" parTransId="{EC80A201-58C2-46BA-B691-B0CBE6B87BC5}" sibTransId="{025E38DF-3F61-40E3-9C92-F7A6A4F0A9A1}"/>
    <dgm:cxn modelId="{6B0D0F74-2421-4077-BFBF-426CFC171CE7}" type="presOf" srcId="{A5875993-B0EC-4369-93FA-346E6F17E75B}" destId="{99C580E2-D74F-4F4C-BAEF-61DDA9BFEFFF}" srcOrd="0" destOrd="0" presId="urn:microsoft.com/office/officeart/2008/layout/LinedList"/>
    <dgm:cxn modelId="{34C7CC77-F85C-4C6C-9B08-570F335C9FB0}" type="presOf" srcId="{7BFFF159-388F-4F33-B6B0-7759BE57FD23}" destId="{939FED14-A5E5-46AA-86F7-E1F5E66DB331}" srcOrd="0" destOrd="0" presId="urn:microsoft.com/office/officeart/2008/layout/LinedList"/>
    <dgm:cxn modelId="{718E5F58-486F-4FF2-9C77-2540697FDE48}" srcId="{C3889E3D-DD64-40EB-B50F-4AA597C85471}" destId="{094D07C0-1320-4D62-A206-81010B77F2BA}" srcOrd="2" destOrd="0" parTransId="{DDE4805C-BF2D-4CED-A9EB-B946FB26AD4B}" sibTransId="{397CDDF8-7245-458E-935A-BF38EF01CEDC}"/>
    <dgm:cxn modelId="{3757D17C-80B5-4515-87B2-257FE63493ED}" srcId="{5B1A430E-563B-46D9-BCB2-223429AE7A57}" destId="{9D82DFD4-DB78-46C8-B2C0-8BBBD5646C19}" srcOrd="0" destOrd="0" parTransId="{CD81DBBE-D19F-49A7-967B-6FE052DB19FC}" sibTransId="{F17C32B7-6830-42CB-8334-FAB0E6036080}"/>
    <dgm:cxn modelId="{5A4C0785-70D6-4D76-B0DC-E627792633B2}" type="presOf" srcId="{9D82DFD4-DB78-46C8-B2C0-8BBBD5646C19}" destId="{7A581CC1-D2E6-4341-9F8E-5F70E157B355}" srcOrd="0" destOrd="0" presId="urn:microsoft.com/office/officeart/2008/layout/LinedList"/>
    <dgm:cxn modelId="{434F3097-6151-4750-A5A9-E68D0AA87950}" type="presOf" srcId="{86C43F68-7534-47FC-9F7A-881944D63F71}" destId="{C2DE924F-429F-4304-A8A1-E9C22954A30A}" srcOrd="0" destOrd="0" presId="urn:microsoft.com/office/officeart/2008/layout/LinedList"/>
    <dgm:cxn modelId="{5B797397-5D97-4AF6-8E94-C9EEB10A2D99}" type="presOf" srcId="{C61EDB57-ABF5-4E99-8EEE-04BB20016C83}" destId="{0C014FE9-F1BB-49E1-A589-21AC8759861B}" srcOrd="0" destOrd="0" presId="urn:microsoft.com/office/officeart/2008/layout/LinedList"/>
    <dgm:cxn modelId="{2995E89A-311D-477E-8674-B6312B05722A}" type="presOf" srcId="{F540922C-CEB2-4A35-AC5B-6DC48FFB27D4}" destId="{43E3D7BE-CA1E-44E5-8815-4F852FB2522A}" srcOrd="0" destOrd="0" presId="urn:microsoft.com/office/officeart/2008/layout/LinedList"/>
    <dgm:cxn modelId="{BA8B5DA4-DA96-417F-8F40-43CD72BF3914}" type="presOf" srcId="{DA568717-7B71-48C6-96F1-CB4C77AE58FD}" destId="{2FD95CC8-A1C5-4C91-B5B4-BC01075D5F20}" srcOrd="0" destOrd="0" presId="urn:microsoft.com/office/officeart/2008/layout/LinedList"/>
    <dgm:cxn modelId="{E01E46B5-8C2A-4B58-93DA-A0E7EAE8CE96}" srcId="{70ED4A6C-58F5-40C4-9B9B-D27B022ACA3F}" destId="{F540922C-CEB2-4A35-AC5B-6DC48FFB27D4}" srcOrd="2" destOrd="0" parTransId="{B6136B85-4DF9-4908-A355-8753DEA14FDF}" sibTransId="{618E0D95-9398-466A-8A3F-6E3AFDE73EC5}"/>
    <dgm:cxn modelId="{B34CBEC2-9B68-4F83-9D1A-72A608C198AB}" srcId="{DA568717-7B71-48C6-96F1-CB4C77AE58FD}" destId="{86C43F68-7534-47FC-9F7A-881944D63F71}" srcOrd="1" destOrd="0" parTransId="{2AE8E377-B84B-4A24-AFB3-5FBEDC6D3BBD}" sibTransId="{E848D2DF-B635-470A-A2DB-0D221A2D4DAC}"/>
    <dgm:cxn modelId="{98B8F7C3-55A3-456B-9233-42AF755D970F}" srcId="{C3889E3D-DD64-40EB-B50F-4AA597C85471}" destId="{BD234850-BD34-45D0-BAA8-EE6157E443B6}" srcOrd="1" destOrd="0" parTransId="{47C5B29A-BFEA-462D-8EC2-69FC1EC86D6D}" sibTransId="{274723A7-40D6-422D-AEE3-2667564EB1B9}"/>
    <dgm:cxn modelId="{310356C5-6101-4E3F-A62C-7355074666FB}" srcId="{70ED4A6C-58F5-40C4-9B9B-D27B022ACA3F}" destId="{C61EDB57-ABF5-4E99-8EEE-04BB20016C83}" srcOrd="0" destOrd="0" parTransId="{97496E4C-F4BC-4707-9694-5AC300C4E056}" sibTransId="{684D8BF5-8DFF-4DB9-916C-8C185B7108AD}"/>
    <dgm:cxn modelId="{0F398BC8-04E4-4A3C-8A6B-886C0C30DAB8}" srcId="{A5875993-B0EC-4369-93FA-346E6F17E75B}" destId="{FE468333-A4C7-4A93-ADD9-1FDE26105E6D}" srcOrd="0" destOrd="0" parTransId="{1A717805-B6DE-48FE-9AEC-D7CED1D03912}" sibTransId="{5423EFA9-7A7D-4BBF-BE84-00B4C1A241E3}"/>
    <dgm:cxn modelId="{1C4C82D6-FFBA-4DD1-B39B-CF77976DD30C}" type="presOf" srcId="{258201B2-B27F-4FFE-BAF2-2B3517938935}" destId="{8A8341AB-36FB-4BCE-9245-E78B82A94317}" srcOrd="0" destOrd="0" presId="urn:microsoft.com/office/officeart/2008/layout/LinedList"/>
    <dgm:cxn modelId="{411202DA-427E-4A12-A76E-C79E8B1E956B}" type="presOf" srcId="{8CEFB0BD-EBDB-4C01-8E0B-58897662EDE4}" destId="{F71C3863-5D63-4F7A-B362-602A71D9AE6B}" srcOrd="0" destOrd="0" presId="urn:microsoft.com/office/officeart/2008/layout/LinedList"/>
    <dgm:cxn modelId="{532F33DB-BC44-414A-8157-FBB4266D323A}" srcId="{2A93CA33-A50E-4D60-A4C0-FC8B4FC44CF3}" destId="{C3889E3D-DD64-40EB-B50F-4AA597C85471}" srcOrd="2" destOrd="0" parTransId="{57BED6C8-C923-4DE0-9AD9-8D8A224EA1F0}" sibTransId="{3FDBF1F0-A806-4912-BDBD-7FF0C381A38C}"/>
    <dgm:cxn modelId="{88DEDBDD-8107-4776-95A0-12D91D2803CE}" srcId="{2A93CA33-A50E-4D60-A4C0-FC8B4FC44CF3}" destId="{5B1A430E-563B-46D9-BCB2-223429AE7A57}" srcOrd="1" destOrd="0" parTransId="{72B93836-39DB-4F33-8F09-07930805D306}" sibTransId="{B13A51B5-3B86-45F2-905F-528B79BC49AF}"/>
    <dgm:cxn modelId="{2FC602E4-0557-412A-A31E-8992BA5EB5C5}" srcId="{2A93CA33-A50E-4D60-A4C0-FC8B4FC44CF3}" destId="{DA568717-7B71-48C6-96F1-CB4C77AE58FD}" srcOrd="4" destOrd="0" parTransId="{8522B3E6-2BBE-478D-A08E-0C93E0C872F7}" sibTransId="{8316F7B6-B31B-4FB3-8784-B76BB3840284}"/>
    <dgm:cxn modelId="{0B0F56E4-3376-4FEE-A808-CE05F5D7802F}" type="presOf" srcId="{5B1A430E-563B-46D9-BCB2-223429AE7A57}" destId="{E5EF0048-E017-4BFD-A852-B0680128881F}" srcOrd="0" destOrd="0" presId="urn:microsoft.com/office/officeart/2008/layout/LinedList"/>
    <dgm:cxn modelId="{C0E75CE8-2756-4CB2-A812-583D71B93AF8}" srcId="{A5875993-B0EC-4369-93FA-346E6F17E75B}" destId="{8CEFB0BD-EBDB-4C01-8E0B-58897662EDE4}" srcOrd="1" destOrd="0" parTransId="{6B8B37D5-5865-4AE4-AF66-472912CAB2EF}" sibTransId="{D6EAB80E-0852-41D6-9BD4-FA3A95D78B5D}"/>
    <dgm:cxn modelId="{EAEAD9ED-79A1-461D-8891-7CB711F5EFDF}" type="presOf" srcId="{DD38597A-7D8C-40BF-A599-9A1ADC84CE8C}" destId="{FC9F6F44-5843-4BEC-90DC-A7E3E5E68669}" srcOrd="0" destOrd="0" presId="urn:microsoft.com/office/officeart/2008/layout/LinedList"/>
    <dgm:cxn modelId="{B6EEB0F0-76A6-449C-ADF9-6AC68F3F6837}" srcId="{DA568717-7B71-48C6-96F1-CB4C77AE58FD}" destId="{31CB8E7E-E9A0-420B-A4FB-48B928117074}" srcOrd="0" destOrd="0" parTransId="{A8468BD9-27C4-42DD-AD6D-F819A7564E15}" sibTransId="{D3CB5A1F-B03D-43E6-9DFC-520D6EDC9342}"/>
    <dgm:cxn modelId="{7633D4FB-A1AA-4763-A83C-669FD0E8B9DC}" type="presOf" srcId="{FE468333-A4C7-4A93-ADD9-1FDE26105E6D}" destId="{D2BE72DA-7622-4F97-946F-03922AB718B0}" srcOrd="0" destOrd="0" presId="urn:microsoft.com/office/officeart/2008/layout/LinedList"/>
    <dgm:cxn modelId="{D4A9E2FB-3CE8-49A7-A65F-2032EFB5D9BA}" type="presOf" srcId="{5DAC69C9-B657-44B6-A301-8B90BA7040BA}" destId="{905A8BD7-B734-40FB-BC7C-D37DE7AC9754}" srcOrd="0" destOrd="0" presId="urn:microsoft.com/office/officeart/2008/layout/LinedList"/>
    <dgm:cxn modelId="{E0442CAC-4751-4E04-BFE0-224BCE38EE56}" type="presParOf" srcId="{CBBB77B0-7053-4396-B2A9-BD2A772B5B82}" destId="{82D27258-7A78-41B3-9B3E-9FAE342F5959}" srcOrd="0" destOrd="0" presId="urn:microsoft.com/office/officeart/2008/layout/LinedList"/>
    <dgm:cxn modelId="{E18E4104-0451-4201-92B5-060091FB1C94}" type="presParOf" srcId="{CBBB77B0-7053-4396-B2A9-BD2A772B5B82}" destId="{11E8EED6-16AC-495A-9F28-DAAF336B54D4}" srcOrd="1" destOrd="0" presId="urn:microsoft.com/office/officeart/2008/layout/LinedList"/>
    <dgm:cxn modelId="{FD2B79B5-A3A8-439E-9B5B-A3AECAA71BAA}" type="presParOf" srcId="{11E8EED6-16AC-495A-9F28-DAAF336B54D4}" destId="{D458FB98-9043-45AF-808D-BC63D2FA075A}" srcOrd="0" destOrd="0" presId="urn:microsoft.com/office/officeart/2008/layout/LinedList"/>
    <dgm:cxn modelId="{0FD3416C-F085-41B1-971F-DF702FFD9588}" type="presParOf" srcId="{11E8EED6-16AC-495A-9F28-DAAF336B54D4}" destId="{0E5ECC46-A0C7-4B52-8374-14A1DB92F7BE}" srcOrd="1" destOrd="0" presId="urn:microsoft.com/office/officeart/2008/layout/LinedList"/>
    <dgm:cxn modelId="{523950DF-111E-4D28-969B-B153C2A58933}" type="presParOf" srcId="{0E5ECC46-A0C7-4B52-8374-14A1DB92F7BE}" destId="{BA20CDB1-EDED-4246-B6AD-F6122A60FC2B}" srcOrd="0" destOrd="0" presId="urn:microsoft.com/office/officeart/2008/layout/LinedList"/>
    <dgm:cxn modelId="{AAE4D94A-B403-44E0-8CDE-DD247CF29221}" type="presParOf" srcId="{0E5ECC46-A0C7-4B52-8374-14A1DB92F7BE}" destId="{0E1DCC4A-7C60-48D6-A00F-5BB95FF56407}" srcOrd="1" destOrd="0" presId="urn:microsoft.com/office/officeart/2008/layout/LinedList"/>
    <dgm:cxn modelId="{35080F29-6D2D-4508-94C6-CFE79FB76B8A}" type="presParOf" srcId="{0E1DCC4A-7C60-48D6-A00F-5BB95FF56407}" destId="{308ACB95-B584-4BFF-8647-4F9A9D68D82C}" srcOrd="0" destOrd="0" presId="urn:microsoft.com/office/officeart/2008/layout/LinedList"/>
    <dgm:cxn modelId="{C130EC6B-610B-4D8E-81AB-5BD1CA79A704}" type="presParOf" srcId="{0E1DCC4A-7C60-48D6-A00F-5BB95FF56407}" destId="{0C014FE9-F1BB-49E1-A589-21AC8759861B}" srcOrd="1" destOrd="0" presId="urn:microsoft.com/office/officeart/2008/layout/LinedList"/>
    <dgm:cxn modelId="{0784AE90-66B5-4410-B375-F4D931C51CD4}" type="presParOf" srcId="{0E1DCC4A-7C60-48D6-A00F-5BB95FF56407}" destId="{D7EB8E82-8E83-4AF2-AF32-95725AD02F1B}" srcOrd="2" destOrd="0" presId="urn:microsoft.com/office/officeart/2008/layout/LinedList"/>
    <dgm:cxn modelId="{835EBBD6-4497-457E-B6A2-6EDD562F8010}" type="presParOf" srcId="{0E5ECC46-A0C7-4B52-8374-14A1DB92F7BE}" destId="{97D30515-D3E8-4B62-8866-6B150A72D6A7}" srcOrd="2" destOrd="0" presId="urn:microsoft.com/office/officeart/2008/layout/LinedList"/>
    <dgm:cxn modelId="{8AF6C5BD-A30C-4D2B-9439-FD98E61A46FC}" type="presParOf" srcId="{0E5ECC46-A0C7-4B52-8374-14A1DB92F7BE}" destId="{CEFBEC44-048F-4B5C-A6F2-C65D803495F3}" srcOrd="3" destOrd="0" presId="urn:microsoft.com/office/officeart/2008/layout/LinedList"/>
    <dgm:cxn modelId="{FE60C4C1-B146-4245-9EAD-2E14E84DDAF2}" type="presParOf" srcId="{0E5ECC46-A0C7-4B52-8374-14A1DB92F7BE}" destId="{8C4384BC-BB82-4731-945D-E0CF865406DD}" srcOrd="4" destOrd="0" presId="urn:microsoft.com/office/officeart/2008/layout/LinedList"/>
    <dgm:cxn modelId="{41B73ACC-ADFB-485E-A3EF-5F8B7D83106F}" type="presParOf" srcId="{8C4384BC-BB82-4731-945D-E0CF865406DD}" destId="{E0EFE171-55EC-4E7B-9606-8821B3239919}" srcOrd="0" destOrd="0" presId="urn:microsoft.com/office/officeart/2008/layout/LinedList"/>
    <dgm:cxn modelId="{26BDCFE4-CFC0-446E-BA1E-FB808EAA6E12}" type="presParOf" srcId="{8C4384BC-BB82-4731-945D-E0CF865406DD}" destId="{1B4CDEEF-0A3C-46B0-8227-D57293AEEB2E}" srcOrd="1" destOrd="0" presId="urn:microsoft.com/office/officeart/2008/layout/LinedList"/>
    <dgm:cxn modelId="{263C36D2-C89A-44A7-AF10-DC54B84F6F00}" type="presParOf" srcId="{8C4384BC-BB82-4731-945D-E0CF865406DD}" destId="{FE6F1E81-63CC-4F79-BC9E-C9F17EC3EA36}" srcOrd="2" destOrd="0" presId="urn:microsoft.com/office/officeart/2008/layout/LinedList"/>
    <dgm:cxn modelId="{8B842583-CDC7-4193-9ECA-A20C83F9E8DA}" type="presParOf" srcId="{0E5ECC46-A0C7-4B52-8374-14A1DB92F7BE}" destId="{5C31945B-A94F-49F8-BA7C-801AF224BF56}" srcOrd="5" destOrd="0" presId="urn:microsoft.com/office/officeart/2008/layout/LinedList"/>
    <dgm:cxn modelId="{6BF6AFB0-2BBA-484E-A153-6F09D2DCF310}" type="presParOf" srcId="{0E5ECC46-A0C7-4B52-8374-14A1DB92F7BE}" destId="{B9EFC2BB-83D3-42E6-BAB3-ECA01A13E31E}" srcOrd="6" destOrd="0" presId="urn:microsoft.com/office/officeart/2008/layout/LinedList"/>
    <dgm:cxn modelId="{0D7ECFF5-47AD-40BF-B9CB-58E9750AA5D9}" type="presParOf" srcId="{0E5ECC46-A0C7-4B52-8374-14A1DB92F7BE}" destId="{EB9255F6-3FD6-464F-9F45-F45BC39006F1}" srcOrd="7" destOrd="0" presId="urn:microsoft.com/office/officeart/2008/layout/LinedList"/>
    <dgm:cxn modelId="{039A62C1-3ABE-487D-977C-E574B95BBF8A}" type="presParOf" srcId="{EB9255F6-3FD6-464F-9F45-F45BC39006F1}" destId="{B7E34888-77BD-46E2-BDEF-6BA28510993F}" srcOrd="0" destOrd="0" presId="urn:microsoft.com/office/officeart/2008/layout/LinedList"/>
    <dgm:cxn modelId="{712F99F6-1D2E-489B-9C39-0E75F8BAC91C}" type="presParOf" srcId="{EB9255F6-3FD6-464F-9F45-F45BC39006F1}" destId="{43E3D7BE-CA1E-44E5-8815-4F852FB2522A}" srcOrd="1" destOrd="0" presId="urn:microsoft.com/office/officeart/2008/layout/LinedList"/>
    <dgm:cxn modelId="{A1BA9DDC-432F-47E7-B1FB-41C3F7033504}" type="presParOf" srcId="{EB9255F6-3FD6-464F-9F45-F45BC39006F1}" destId="{9DF41A6F-24E7-4032-98CF-DE4626803F43}" srcOrd="2" destOrd="0" presId="urn:microsoft.com/office/officeart/2008/layout/LinedList"/>
    <dgm:cxn modelId="{2C1E26EA-542E-4668-8F0F-BC7F7F57AB28}" type="presParOf" srcId="{0E5ECC46-A0C7-4B52-8374-14A1DB92F7BE}" destId="{23881327-BF3B-413D-B2A8-12E62F496373}" srcOrd="8" destOrd="0" presId="urn:microsoft.com/office/officeart/2008/layout/LinedList"/>
    <dgm:cxn modelId="{2CAA6E61-8875-4A2E-B641-45A5D4B0585F}" type="presParOf" srcId="{0E5ECC46-A0C7-4B52-8374-14A1DB92F7BE}" destId="{D43DB74A-0AEA-49F9-953F-D4E18529207D}" srcOrd="9" destOrd="0" presId="urn:microsoft.com/office/officeart/2008/layout/LinedList"/>
    <dgm:cxn modelId="{1C5EECF8-EBCC-4B43-919D-ABE6F894524A}" type="presParOf" srcId="{CBBB77B0-7053-4396-B2A9-BD2A772B5B82}" destId="{27A4F0DB-9849-4FFE-AEE4-82A9C9A77E0D}" srcOrd="2" destOrd="0" presId="urn:microsoft.com/office/officeart/2008/layout/LinedList"/>
    <dgm:cxn modelId="{E61FE609-5BEC-4104-9398-05AE9BCD3A61}" type="presParOf" srcId="{CBBB77B0-7053-4396-B2A9-BD2A772B5B82}" destId="{E488B47B-977E-4EC6-928F-DC8ADD0F54A5}" srcOrd="3" destOrd="0" presId="urn:microsoft.com/office/officeart/2008/layout/LinedList"/>
    <dgm:cxn modelId="{15A686CB-85A4-49C2-B25C-BA8D3CADEB38}" type="presParOf" srcId="{E488B47B-977E-4EC6-928F-DC8ADD0F54A5}" destId="{E5EF0048-E017-4BFD-A852-B0680128881F}" srcOrd="0" destOrd="0" presId="urn:microsoft.com/office/officeart/2008/layout/LinedList"/>
    <dgm:cxn modelId="{965A8C0B-D589-43C2-BF56-2C023A57F31E}" type="presParOf" srcId="{E488B47B-977E-4EC6-928F-DC8ADD0F54A5}" destId="{3528CA4C-3884-49F6-AD7E-BED0D3F40841}" srcOrd="1" destOrd="0" presId="urn:microsoft.com/office/officeart/2008/layout/LinedList"/>
    <dgm:cxn modelId="{E66B0720-A387-4821-A53F-A62E5FA9C0CF}" type="presParOf" srcId="{3528CA4C-3884-49F6-AD7E-BED0D3F40841}" destId="{A4BB254B-023E-436E-9C02-7B0CAB41ABAD}" srcOrd="0" destOrd="0" presId="urn:microsoft.com/office/officeart/2008/layout/LinedList"/>
    <dgm:cxn modelId="{2174EB1C-2C25-4875-AC7E-EED45C053A0D}" type="presParOf" srcId="{3528CA4C-3884-49F6-AD7E-BED0D3F40841}" destId="{C70D8DDF-ABE5-43C1-BDF9-462771ECE0AD}" srcOrd="1" destOrd="0" presId="urn:microsoft.com/office/officeart/2008/layout/LinedList"/>
    <dgm:cxn modelId="{A3B7BD6E-FD0B-48F9-84F7-081E189C47DB}" type="presParOf" srcId="{C70D8DDF-ABE5-43C1-BDF9-462771ECE0AD}" destId="{58930770-7457-4343-890A-0B28F4D5BD49}" srcOrd="0" destOrd="0" presId="urn:microsoft.com/office/officeart/2008/layout/LinedList"/>
    <dgm:cxn modelId="{DDBBE313-6F17-458E-98D1-360256F75413}" type="presParOf" srcId="{C70D8DDF-ABE5-43C1-BDF9-462771ECE0AD}" destId="{7A581CC1-D2E6-4341-9F8E-5F70E157B355}" srcOrd="1" destOrd="0" presId="urn:microsoft.com/office/officeart/2008/layout/LinedList"/>
    <dgm:cxn modelId="{15F5B299-9AFB-4F8F-AFF2-1BB4BC71F0B8}" type="presParOf" srcId="{C70D8DDF-ABE5-43C1-BDF9-462771ECE0AD}" destId="{4E1CF205-0882-4589-80B7-8C9275D05CDD}" srcOrd="2" destOrd="0" presId="urn:microsoft.com/office/officeart/2008/layout/LinedList"/>
    <dgm:cxn modelId="{756A1F8E-7BE9-4425-B1E4-EC132DE1F655}" type="presParOf" srcId="{3528CA4C-3884-49F6-AD7E-BED0D3F40841}" destId="{73F34CA4-9DF5-4058-BFBD-3C12FB0712B8}" srcOrd="2" destOrd="0" presId="urn:microsoft.com/office/officeart/2008/layout/LinedList"/>
    <dgm:cxn modelId="{457D7DCD-525B-43C1-A2E9-BADE79A72113}" type="presParOf" srcId="{3528CA4C-3884-49F6-AD7E-BED0D3F40841}" destId="{68F8E309-5DF3-4F92-B8E1-DC9FA38FFF0E}" srcOrd="3" destOrd="0" presId="urn:microsoft.com/office/officeart/2008/layout/LinedList"/>
    <dgm:cxn modelId="{D5905E18-5294-4CBE-A076-9CA01B5FC265}" type="presParOf" srcId="{3528CA4C-3884-49F6-AD7E-BED0D3F40841}" destId="{D1C8C6C8-10E5-48DD-AE0F-557A3C0F01E8}" srcOrd="4" destOrd="0" presId="urn:microsoft.com/office/officeart/2008/layout/LinedList"/>
    <dgm:cxn modelId="{AFCDD1FF-6A4E-4410-A62B-18FE89962B9B}" type="presParOf" srcId="{D1C8C6C8-10E5-48DD-AE0F-557A3C0F01E8}" destId="{19F680E4-A76D-459F-9523-7F721D138E08}" srcOrd="0" destOrd="0" presId="urn:microsoft.com/office/officeart/2008/layout/LinedList"/>
    <dgm:cxn modelId="{41E8F02C-968C-41A1-9910-6C5FD10936FD}" type="presParOf" srcId="{D1C8C6C8-10E5-48DD-AE0F-557A3C0F01E8}" destId="{939FED14-A5E5-46AA-86F7-E1F5E66DB331}" srcOrd="1" destOrd="0" presId="urn:microsoft.com/office/officeart/2008/layout/LinedList"/>
    <dgm:cxn modelId="{71C8169A-03A7-48F6-971F-F4C09147BDB1}" type="presParOf" srcId="{D1C8C6C8-10E5-48DD-AE0F-557A3C0F01E8}" destId="{4FF92428-5D36-4D85-AFCE-5A500A81981F}" srcOrd="2" destOrd="0" presId="urn:microsoft.com/office/officeart/2008/layout/LinedList"/>
    <dgm:cxn modelId="{C98D58F9-2498-4921-94BD-E9315B941B2B}" type="presParOf" srcId="{3528CA4C-3884-49F6-AD7E-BED0D3F40841}" destId="{57976BA5-5715-4455-AF9C-E718998032A5}" srcOrd="5" destOrd="0" presId="urn:microsoft.com/office/officeart/2008/layout/LinedList"/>
    <dgm:cxn modelId="{48208182-931A-4E98-93B6-5F4FAB641949}" type="presParOf" srcId="{3528CA4C-3884-49F6-AD7E-BED0D3F40841}" destId="{9F28614F-2CCE-4EC1-8504-AA2CE32780CD}" srcOrd="6" destOrd="0" presId="urn:microsoft.com/office/officeart/2008/layout/LinedList"/>
    <dgm:cxn modelId="{8A888BC3-777B-4E68-AABE-F0CC3EB41303}" type="presParOf" srcId="{3528CA4C-3884-49F6-AD7E-BED0D3F40841}" destId="{677F7AB8-EB3E-4541-B6CC-84F5B59E5C71}" srcOrd="7" destOrd="0" presId="urn:microsoft.com/office/officeart/2008/layout/LinedList"/>
    <dgm:cxn modelId="{579BF228-C409-42CE-91AE-79F380AD7CCB}" type="presParOf" srcId="{677F7AB8-EB3E-4541-B6CC-84F5B59E5C71}" destId="{E4DBB53C-662E-40E6-A1F8-3456EE3BE8E2}" srcOrd="0" destOrd="0" presId="urn:microsoft.com/office/officeart/2008/layout/LinedList"/>
    <dgm:cxn modelId="{F31C212A-9CF4-4B50-A4E5-1A6226BBDBF7}" type="presParOf" srcId="{677F7AB8-EB3E-4541-B6CC-84F5B59E5C71}" destId="{8A8341AB-36FB-4BCE-9245-E78B82A94317}" srcOrd="1" destOrd="0" presId="urn:microsoft.com/office/officeart/2008/layout/LinedList"/>
    <dgm:cxn modelId="{F60FA932-485C-4FEF-A2E5-C173700D5249}" type="presParOf" srcId="{677F7AB8-EB3E-4541-B6CC-84F5B59E5C71}" destId="{83A9F207-5F57-4245-B6E3-60A9ED6278F5}" srcOrd="2" destOrd="0" presId="urn:microsoft.com/office/officeart/2008/layout/LinedList"/>
    <dgm:cxn modelId="{A23D1665-2F26-4270-8C15-4844D5930D0C}" type="presParOf" srcId="{3528CA4C-3884-49F6-AD7E-BED0D3F40841}" destId="{2931A4D1-FA89-4BD0-A1B9-E5AAA7A5C38B}" srcOrd="8" destOrd="0" presId="urn:microsoft.com/office/officeart/2008/layout/LinedList"/>
    <dgm:cxn modelId="{090DC5B0-5C24-4CB7-B3AF-A140034A338B}" type="presParOf" srcId="{3528CA4C-3884-49F6-AD7E-BED0D3F40841}" destId="{D9AB8517-DCC4-40B9-AD53-1F32C6B017D6}" srcOrd="9" destOrd="0" presId="urn:microsoft.com/office/officeart/2008/layout/LinedList"/>
    <dgm:cxn modelId="{C9E0B235-D407-4134-9763-624BA2DBDE58}" type="presParOf" srcId="{CBBB77B0-7053-4396-B2A9-BD2A772B5B82}" destId="{AD6B9E54-5744-4D26-AB35-A4994DA080DD}" srcOrd="4" destOrd="0" presId="urn:microsoft.com/office/officeart/2008/layout/LinedList"/>
    <dgm:cxn modelId="{43FC9025-8598-4282-9F06-00D56368B58B}" type="presParOf" srcId="{CBBB77B0-7053-4396-B2A9-BD2A772B5B82}" destId="{56736CD4-B985-41F7-9E2B-A1A3CB618C7E}" srcOrd="5" destOrd="0" presId="urn:microsoft.com/office/officeart/2008/layout/LinedList"/>
    <dgm:cxn modelId="{6E4203A6-1362-4B54-B54E-78AB3D1D44D5}" type="presParOf" srcId="{56736CD4-B985-41F7-9E2B-A1A3CB618C7E}" destId="{06E6CED0-11F1-4880-A8C7-1FF006C64237}" srcOrd="0" destOrd="0" presId="urn:microsoft.com/office/officeart/2008/layout/LinedList"/>
    <dgm:cxn modelId="{2AED3D9B-FDDE-4542-A9B4-30544DDEA1A2}" type="presParOf" srcId="{56736CD4-B985-41F7-9E2B-A1A3CB618C7E}" destId="{D910F14F-6423-49C6-946D-134EA840EE18}" srcOrd="1" destOrd="0" presId="urn:microsoft.com/office/officeart/2008/layout/LinedList"/>
    <dgm:cxn modelId="{7FE9439C-613C-4493-AABE-5B4DF2946730}" type="presParOf" srcId="{D910F14F-6423-49C6-946D-134EA840EE18}" destId="{6CF90A52-D400-4B84-BF5A-B4A85CCE18F1}" srcOrd="0" destOrd="0" presId="urn:microsoft.com/office/officeart/2008/layout/LinedList"/>
    <dgm:cxn modelId="{5D160C13-16C6-4A22-B5E7-452ECCD29548}" type="presParOf" srcId="{D910F14F-6423-49C6-946D-134EA840EE18}" destId="{81C1E029-0556-4625-84CE-8B0929012EA4}" srcOrd="1" destOrd="0" presId="urn:microsoft.com/office/officeart/2008/layout/LinedList"/>
    <dgm:cxn modelId="{6AFF95BC-9271-46E9-822E-445CB6552D7E}" type="presParOf" srcId="{81C1E029-0556-4625-84CE-8B0929012EA4}" destId="{C7D83AE5-BAD7-4DEB-AA4B-DD4CA59BB9E9}" srcOrd="0" destOrd="0" presId="urn:microsoft.com/office/officeart/2008/layout/LinedList"/>
    <dgm:cxn modelId="{45362412-667B-4E4C-BB56-97358A1DFB54}" type="presParOf" srcId="{81C1E029-0556-4625-84CE-8B0929012EA4}" destId="{905A8BD7-B734-40FB-BC7C-D37DE7AC9754}" srcOrd="1" destOrd="0" presId="urn:microsoft.com/office/officeart/2008/layout/LinedList"/>
    <dgm:cxn modelId="{E5116AD3-CB31-4605-A011-B0D41060D0D2}" type="presParOf" srcId="{81C1E029-0556-4625-84CE-8B0929012EA4}" destId="{230A1AA6-F3D2-4C4B-AA19-5FE29C313789}" srcOrd="2" destOrd="0" presId="urn:microsoft.com/office/officeart/2008/layout/LinedList"/>
    <dgm:cxn modelId="{BE7A8F21-2C5D-4983-8BA7-8D016CC58109}" type="presParOf" srcId="{D910F14F-6423-49C6-946D-134EA840EE18}" destId="{FB9D2BAB-1310-4510-B5A0-7910698879A8}" srcOrd="2" destOrd="0" presId="urn:microsoft.com/office/officeart/2008/layout/LinedList"/>
    <dgm:cxn modelId="{3EA24038-4B54-4B5D-BC6D-41133296E6B7}" type="presParOf" srcId="{D910F14F-6423-49C6-946D-134EA840EE18}" destId="{F592542A-C7CD-435F-9827-AB715E25DF60}" srcOrd="3" destOrd="0" presId="urn:microsoft.com/office/officeart/2008/layout/LinedList"/>
    <dgm:cxn modelId="{130F7DFC-2F54-4A0F-9811-C171D0B41ACA}" type="presParOf" srcId="{D910F14F-6423-49C6-946D-134EA840EE18}" destId="{4B2A6CBC-11F8-4B42-892D-3BE0DCB6167B}" srcOrd="4" destOrd="0" presId="urn:microsoft.com/office/officeart/2008/layout/LinedList"/>
    <dgm:cxn modelId="{8C304FD2-6210-4D91-BF5F-2BC6A07E137C}" type="presParOf" srcId="{4B2A6CBC-11F8-4B42-892D-3BE0DCB6167B}" destId="{E29D2C96-22A3-4A25-B4F3-A092332D7BEA}" srcOrd="0" destOrd="0" presId="urn:microsoft.com/office/officeart/2008/layout/LinedList"/>
    <dgm:cxn modelId="{9A49FF55-F090-486A-AAC6-021531F11335}" type="presParOf" srcId="{4B2A6CBC-11F8-4B42-892D-3BE0DCB6167B}" destId="{6D8666E6-4831-49B1-9BED-545D8003F7EF}" srcOrd="1" destOrd="0" presId="urn:microsoft.com/office/officeart/2008/layout/LinedList"/>
    <dgm:cxn modelId="{B2C7343D-C976-4DDF-8FD7-D5CC9CEFAB3B}" type="presParOf" srcId="{4B2A6CBC-11F8-4B42-892D-3BE0DCB6167B}" destId="{675473E9-63A4-4262-940E-BC5EBAC9D471}" srcOrd="2" destOrd="0" presId="urn:microsoft.com/office/officeart/2008/layout/LinedList"/>
    <dgm:cxn modelId="{E5D28DDB-FF73-4F5C-8757-C3999AA07604}" type="presParOf" srcId="{D910F14F-6423-49C6-946D-134EA840EE18}" destId="{0986778F-AE0B-4F54-87A4-B68FAB4F9A55}" srcOrd="5" destOrd="0" presId="urn:microsoft.com/office/officeart/2008/layout/LinedList"/>
    <dgm:cxn modelId="{EFD4E5F9-49B7-461F-973D-27E2C88501CA}" type="presParOf" srcId="{D910F14F-6423-49C6-946D-134EA840EE18}" destId="{306D3D85-1044-47CA-B9AA-F84ADCA95B94}" srcOrd="6" destOrd="0" presId="urn:microsoft.com/office/officeart/2008/layout/LinedList"/>
    <dgm:cxn modelId="{418B33DE-1D04-4FA5-BBF3-003898191821}" type="presParOf" srcId="{D910F14F-6423-49C6-946D-134EA840EE18}" destId="{DA0880F0-2831-4DFD-8C0D-16F4725A339D}" srcOrd="7" destOrd="0" presId="urn:microsoft.com/office/officeart/2008/layout/LinedList"/>
    <dgm:cxn modelId="{A02D08C2-0EEA-4339-BA89-742F0A579281}" type="presParOf" srcId="{DA0880F0-2831-4DFD-8C0D-16F4725A339D}" destId="{CA0FDEEC-B42E-4F56-8CEF-2B0D9E915D94}" srcOrd="0" destOrd="0" presId="urn:microsoft.com/office/officeart/2008/layout/LinedList"/>
    <dgm:cxn modelId="{D97579C8-9059-4BCC-82E1-186333F60FFE}" type="presParOf" srcId="{DA0880F0-2831-4DFD-8C0D-16F4725A339D}" destId="{E9148470-65CA-4A87-A429-9B11A061AF81}" srcOrd="1" destOrd="0" presId="urn:microsoft.com/office/officeart/2008/layout/LinedList"/>
    <dgm:cxn modelId="{CFF008AC-D12F-480F-9743-0561C3FB6091}" type="presParOf" srcId="{DA0880F0-2831-4DFD-8C0D-16F4725A339D}" destId="{DA255C3C-D23A-4712-8F01-2789ACB2D60E}" srcOrd="2" destOrd="0" presId="urn:microsoft.com/office/officeart/2008/layout/LinedList"/>
    <dgm:cxn modelId="{5596D2F0-329D-471E-B0D9-55C78C722095}" type="presParOf" srcId="{D910F14F-6423-49C6-946D-134EA840EE18}" destId="{CFF36470-2676-4F64-BBE4-847778AB95F3}" srcOrd="8" destOrd="0" presId="urn:microsoft.com/office/officeart/2008/layout/LinedList"/>
    <dgm:cxn modelId="{DFB70689-8FBD-48B6-B800-309974E485D7}" type="presParOf" srcId="{D910F14F-6423-49C6-946D-134EA840EE18}" destId="{341E9DE3-CEBD-47EC-AFE4-3C0634C1E5DE}" srcOrd="9" destOrd="0" presId="urn:microsoft.com/office/officeart/2008/layout/LinedList"/>
    <dgm:cxn modelId="{5A4DA31E-3EF1-4DAE-B00C-50937B880878}" type="presParOf" srcId="{CBBB77B0-7053-4396-B2A9-BD2A772B5B82}" destId="{CBEAA6A5-87CD-4219-9F42-02ACD6B94940}" srcOrd="6" destOrd="0" presId="urn:microsoft.com/office/officeart/2008/layout/LinedList"/>
    <dgm:cxn modelId="{9DDE7E50-AAB8-4FD5-99B8-6F945C4E1C05}" type="presParOf" srcId="{CBBB77B0-7053-4396-B2A9-BD2A772B5B82}" destId="{76464354-0719-4F4E-97C4-817568C3EC1F}" srcOrd="7" destOrd="0" presId="urn:microsoft.com/office/officeart/2008/layout/LinedList"/>
    <dgm:cxn modelId="{B3FAD7DF-09B5-4A36-BDFE-AEAEBB523CBE}" type="presParOf" srcId="{76464354-0719-4F4E-97C4-817568C3EC1F}" destId="{99C580E2-D74F-4F4C-BAEF-61DDA9BFEFFF}" srcOrd="0" destOrd="0" presId="urn:microsoft.com/office/officeart/2008/layout/LinedList"/>
    <dgm:cxn modelId="{59BD06A9-3614-4CC1-8D15-96D9EBAABFA8}" type="presParOf" srcId="{76464354-0719-4F4E-97C4-817568C3EC1F}" destId="{5F94D6F2-6275-4B82-ACF0-DFED218B1A76}" srcOrd="1" destOrd="0" presId="urn:microsoft.com/office/officeart/2008/layout/LinedList"/>
    <dgm:cxn modelId="{33B327F1-3887-4737-B3B5-2EF320A66EE6}" type="presParOf" srcId="{5F94D6F2-6275-4B82-ACF0-DFED218B1A76}" destId="{45855C17-BC0C-4EEC-AFBC-8EB0F1B52199}" srcOrd="0" destOrd="0" presId="urn:microsoft.com/office/officeart/2008/layout/LinedList"/>
    <dgm:cxn modelId="{6EED8AF1-2E90-4B89-A25E-637A3BB6E178}" type="presParOf" srcId="{5F94D6F2-6275-4B82-ACF0-DFED218B1A76}" destId="{A6CDBD9B-B449-4B2A-B993-BA5DF414DD37}" srcOrd="1" destOrd="0" presId="urn:microsoft.com/office/officeart/2008/layout/LinedList"/>
    <dgm:cxn modelId="{358086E4-83D8-4E82-9536-C74B87400569}" type="presParOf" srcId="{A6CDBD9B-B449-4B2A-B993-BA5DF414DD37}" destId="{CE0700A4-ECA5-4435-B42D-4FD13E11EA69}" srcOrd="0" destOrd="0" presId="urn:microsoft.com/office/officeart/2008/layout/LinedList"/>
    <dgm:cxn modelId="{7D866DD4-F74F-4754-B106-8E63FAC93BEF}" type="presParOf" srcId="{A6CDBD9B-B449-4B2A-B993-BA5DF414DD37}" destId="{D2BE72DA-7622-4F97-946F-03922AB718B0}" srcOrd="1" destOrd="0" presId="urn:microsoft.com/office/officeart/2008/layout/LinedList"/>
    <dgm:cxn modelId="{2FB32967-1420-4FBE-94FD-4E01699BCB9E}" type="presParOf" srcId="{A6CDBD9B-B449-4B2A-B993-BA5DF414DD37}" destId="{78250A13-C03B-463E-B748-E882776DA13F}" srcOrd="2" destOrd="0" presId="urn:microsoft.com/office/officeart/2008/layout/LinedList"/>
    <dgm:cxn modelId="{7B2BD509-E6C8-41EF-B8D8-D3CFE7D70F66}" type="presParOf" srcId="{5F94D6F2-6275-4B82-ACF0-DFED218B1A76}" destId="{00F58E8B-B7ED-4168-9F38-CF648F2DFDB9}" srcOrd="2" destOrd="0" presId="urn:microsoft.com/office/officeart/2008/layout/LinedList"/>
    <dgm:cxn modelId="{72C4FF36-7472-4184-8B52-70909E5A402B}" type="presParOf" srcId="{5F94D6F2-6275-4B82-ACF0-DFED218B1A76}" destId="{56B4AF4D-595A-4939-A6AD-0145E21C3D4B}" srcOrd="3" destOrd="0" presId="urn:microsoft.com/office/officeart/2008/layout/LinedList"/>
    <dgm:cxn modelId="{67089026-7EF1-43E9-993A-3031350F5047}" type="presParOf" srcId="{5F94D6F2-6275-4B82-ACF0-DFED218B1A76}" destId="{F995E024-C2B3-4ACC-BD00-80D8318F34A1}" srcOrd="4" destOrd="0" presId="urn:microsoft.com/office/officeart/2008/layout/LinedList"/>
    <dgm:cxn modelId="{35F03992-7089-4FC8-944E-734F0AE40DF9}" type="presParOf" srcId="{F995E024-C2B3-4ACC-BD00-80D8318F34A1}" destId="{795F29EA-CC22-4FC5-A71F-F9FE43FE4CE7}" srcOrd="0" destOrd="0" presId="urn:microsoft.com/office/officeart/2008/layout/LinedList"/>
    <dgm:cxn modelId="{AC4500AD-0FD6-4B92-AA78-B809A1F6834A}" type="presParOf" srcId="{F995E024-C2B3-4ACC-BD00-80D8318F34A1}" destId="{F71C3863-5D63-4F7A-B362-602A71D9AE6B}" srcOrd="1" destOrd="0" presId="urn:microsoft.com/office/officeart/2008/layout/LinedList"/>
    <dgm:cxn modelId="{1619DC75-4CBC-467E-8B6D-717FFF732074}" type="presParOf" srcId="{F995E024-C2B3-4ACC-BD00-80D8318F34A1}" destId="{546EBFE8-87B9-4485-829E-E08BBC2441D9}" srcOrd="2" destOrd="0" presId="urn:microsoft.com/office/officeart/2008/layout/LinedList"/>
    <dgm:cxn modelId="{0BB932F5-190D-4B24-B176-D086AEA23E4C}" type="presParOf" srcId="{5F94D6F2-6275-4B82-ACF0-DFED218B1A76}" destId="{04663074-504D-444A-95E6-956343D0C378}" srcOrd="5" destOrd="0" presId="urn:microsoft.com/office/officeart/2008/layout/LinedList"/>
    <dgm:cxn modelId="{48BDB5A6-FDB6-462C-BB46-75AC4FED1A82}" type="presParOf" srcId="{5F94D6F2-6275-4B82-ACF0-DFED218B1A76}" destId="{2A79C76A-5599-4690-8C9E-6EBD6799B5A7}" srcOrd="6" destOrd="0" presId="urn:microsoft.com/office/officeart/2008/layout/LinedList"/>
    <dgm:cxn modelId="{43AD9CB4-2A8F-4D65-9068-4674EC48A6BB}" type="presParOf" srcId="{5F94D6F2-6275-4B82-ACF0-DFED218B1A76}" destId="{DFD17319-9D65-45A0-89F9-19B0324CCDA6}" srcOrd="7" destOrd="0" presId="urn:microsoft.com/office/officeart/2008/layout/LinedList"/>
    <dgm:cxn modelId="{F3FDE2DF-0F98-451D-B4F6-D039589BC004}" type="presParOf" srcId="{DFD17319-9D65-45A0-89F9-19B0324CCDA6}" destId="{4BAB445C-0B24-4E71-9134-78965D73D3A6}" srcOrd="0" destOrd="0" presId="urn:microsoft.com/office/officeart/2008/layout/LinedList"/>
    <dgm:cxn modelId="{FDFDDC05-6C73-4445-ABB7-248DC4D03242}" type="presParOf" srcId="{DFD17319-9D65-45A0-89F9-19B0324CCDA6}" destId="{FC9F6F44-5843-4BEC-90DC-A7E3E5E68669}" srcOrd="1" destOrd="0" presId="urn:microsoft.com/office/officeart/2008/layout/LinedList"/>
    <dgm:cxn modelId="{94925F8F-576B-497F-B45B-47B032E7D186}" type="presParOf" srcId="{DFD17319-9D65-45A0-89F9-19B0324CCDA6}" destId="{E88A6BAE-DFDC-434F-A96C-B2E07FED95C4}" srcOrd="2" destOrd="0" presId="urn:microsoft.com/office/officeart/2008/layout/LinedList"/>
    <dgm:cxn modelId="{244426AA-D8D0-46EF-9377-4DC07E9DB8C8}" type="presParOf" srcId="{5F94D6F2-6275-4B82-ACF0-DFED218B1A76}" destId="{268BF584-CDCD-4ED6-AFD1-85C30BB7AC6D}" srcOrd="8" destOrd="0" presId="urn:microsoft.com/office/officeart/2008/layout/LinedList"/>
    <dgm:cxn modelId="{90B490B3-690D-465C-B9AD-B515A3785138}" type="presParOf" srcId="{5F94D6F2-6275-4B82-ACF0-DFED218B1A76}" destId="{E40E3113-ADE6-4BB4-8E07-CCDADA0CA15B}" srcOrd="9" destOrd="0" presId="urn:microsoft.com/office/officeart/2008/layout/LinedList"/>
    <dgm:cxn modelId="{84C8483C-B64B-4954-B484-E2007BC660FD}" type="presParOf" srcId="{CBBB77B0-7053-4396-B2A9-BD2A772B5B82}" destId="{56FBFB9B-7D19-432E-960B-A7B141177237}" srcOrd="8" destOrd="0" presId="urn:microsoft.com/office/officeart/2008/layout/LinedList"/>
    <dgm:cxn modelId="{649B2FB7-F241-4330-947A-62CEF13FF746}" type="presParOf" srcId="{CBBB77B0-7053-4396-B2A9-BD2A772B5B82}" destId="{5F7B0432-ECF6-4AFC-9DD4-4B9FDB156FCE}" srcOrd="9" destOrd="0" presId="urn:microsoft.com/office/officeart/2008/layout/LinedList"/>
    <dgm:cxn modelId="{EB9C3CC9-BF32-438B-82E1-1D06C9E03D91}" type="presParOf" srcId="{5F7B0432-ECF6-4AFC-9DD4-4B9FDB156FCE}" destId="{2FD95CC8-A1C5-4C91-B5B4-BC01075D5F20}" srcOrd="0" destOrd="0" presId="urn:microsoft.com/office/officeart/2008/layout/LinedList"/>
    <dgm:cxn modelId="{8093E110-BF18-4760-A740-0608FD701F56}" type="presParOf" srcId="{5F7B0432-ECF6-4AFC-9DD4-4B9FDB156FCE}" destId="{B3155F80-7B6E-4C3F-82A4-A44933232EDA}" srcOrd="1" destOrd="0" presId="urn:microsoft.com/office/officeart/2008/layout/LinedList"/>
    <dgm:cxn modelId="{DA2F6C76-C637-4257-9A1C-B77117CA3714}" type="presParOf" srcId="{B3155F80-7B6E-4C3F-82A4-A44933232EDA}" destId="{91552094-BCB9-46E8-9026-B8A3B590D822}" srcOrd="0" destOrd="0" presId="urn:microsoft.com/office/officeart/2008/layout/LinedList"/>
    <dgm:cxn modelId="{DB2E8FBA-526F-447B-88C6-96611A2460A0}" type="presParOf" srcId="{B3155F80-7B6E-4C3F-82A4-A44933232EDA}" destId="{C9B027E2-F49A-4529-8BEB-DA3620A69A22}" srcOrd="1" destOrd="0" presId="urn:microsoft.com/office/officeart/2008/layout/LinedList"/>
    <dgm:cxn modelId="{E2321732-00D2-4773-9FD8-86D251948AF8}" type="presParOf" srcId="{C9B027E2-F49A-4529-8BEB-DA3620A69A22}" destId="{FFE98932-1014-43A9-AADA-7E10213794A8}" srcOrd="0" destOrd="0" presId="urn:microsoft.com/office/officeart/2008/layout/LinedList"/>
    <dgm:cxn modelId="{A19232D8-A7E5-4467-827D-E9C09A138CCE}" type="presParOf" srcId="{C9B027E2-F49A-4529-8BEB-DA3620A69A22}" destId="{EEFFCAB1-B5C4-4C8B-A962-01B563B4A702}" srcOrd="1" destOrd="0" presId="urn:microsoft.com/office/officeart/2008/layout/LinedList"/>
    <dgm:cxn modelId="{C7DBAE42-AA0B-448F-85F5-42739AB4410A}" type="presParOf" srcId="{C9B027E2-F49A-4529-8BEB-DA3620A69A22}" destId="{C6B77EFC-70EA-4016-9442-342B7FFAB92D}" srcOrd="2" destOrd="0" presId="urn:microsoft.com/office/officeart/2008/layout/LinedList"/>
    <dgm:cxn modelId="{7EC83874-3AD6-4345-9D5F-77242A846B0E}" type="presParOf" srcId="{B3155F80-7B6E-4C3F-82A4-A44933232EDA}" destId="{A62DAAA7-6618-4D57-80F5-15235ECB0BDC}" srcOrd="2" destOrd="0" presId="urn:microsoft.com/office/officeart/2008/layout/LinedList"/>
    <dgm:cxn modelId="{3EBB9AEF-8643-404D-A302-D7A13F74B518}" type="presParOf" srcId="{B3155F80-7B6E-4C3F-82A4-A44933232EDA}" destId="{15A9C699-A23C-44DC-8045-CBCDF5B35E48}" srcOrd="3" destOrd="0" presId="urn:microsoft.com/office/officeart/2008/layout/LinedList"/>
    <dgm:cxn modelId="{F4E718ED-4BAD-41A7-A078-4BC42A02D36E}" type="presParOf" srcId="{B3155F80-7B6E-4C3F-82A4-A44933232EDA}" destId="{FBA2A056-0F35-4058-BEAE-F85E278D3916}" srcOrd="4" destOrd="0" presId="urn:microsoft.com/office/officeart/2008/layout/LinedList"/>
    <dgm:cxn modelId="{D2FB2418-D135-45AE-8C1C-96D6F87AD7B6}" type="presParOf" srcId="{FBA2A056-0F35-4058-BEAE-F85E278D3916}" destId="{242210EB-1E1E-41C7-854F-8E3EAA1CC865}" srcOrd="0" destOrd="0" presId="urn:microsoft.com/office/officeart/2008/layout/LinedList"/>
    <dgm:cxn modelId="{388AFA93-1EA5-4F73-8F66-A858CE35A252}" type="presParOf" srcId="{FBA2A056-0F35-4058-BEAE-F85E278D3916}" destId="{C2DE924F-429F-4304-A8A1-E9C22954A30A}" srcOrd="1" destOrd="0" presId="urn:microsoft.com/office/officeart/2008/layout/LinedList"/>
    <dgm:cxn modelId="{69E03876-7E96-4FA0-988B-F4FC01359B2C}" type="presParOf" srcId="{FBA2A056-0F35-4058-BEAE-F85E278D3916}" destId="{08D89620-2440-4431-BAD6-3016BC726EEE}" srcOrd="2" destOrd="0" presId="urn:microsoft.com/office/officeart/2008/layout/LinedList"/>
    <dgm:cxn modelId="{0F100591-BDE4-4F29-9F5C-DDE5A17A09E3}" type="presParOf" srcId="{B3155F80-7B6E-4C3F-82A4-A44933232EDA}" destId="{B8EFEC3D-330B-4AFE-8BB3-D2220374ED07}" srcOrd="5" destOrd="0" presId="urn:microsoft.com/office/officeart/2008/layout/LinedList"/>
    <dgm:cxn modelId="{98684E54-0FB8-4514-862A-6DCFAB349F52}" type="presParOf" srcId="{B3155F80-7B6E-4C3F-82A4-A44933232EDA}" destId="{BDAE338D-3DD5-43D4-8751-8DA79F334FE6}" srcOrd="6" destOrd="0" presId="urn:microsoft.com/office/officeart/2008/layout/LinedList"/>
    <dgm:cxn modelId="{23DFCC2B-2D4E-43AB-AF84-1E12A0287199}" type="presParOf" srcId="{B3155F80-7B6E-4C3F-82A4-A44933232EDA}" destId="{392258E8-CE38-4A7A-8B3B-71940B35211D}" srcOrd="7" destOrd="0" presId="urn:microsoft.com/office/officeart/2008/layout/LinedList"/>
    <dgm:cxn modelId="{9F516927-31B7-41C8-9C4A-38568B60A00B}" type="presParOf" srcId="{392258E8-CE38-4A7A-8B3B-71940B35211D}" destId="{BCC8AEC5-7D42-4427-85A2-E380053AA20B}" srcOrd="0" destOrd="0" presId="urn:microsoft.com/office/officeart/2008/layout/LinedList"/>
    <dgm:cxn modelId="{50A3FCFE-E5B6-4B3A-85A3-4DECFB7DA4F5}" type="presParOf" srcId="{392258E8-CE38-4A7A-8B3B-71940B35211D}" destId="{D92C8108-BED1-4E37-8D84-2C1B82014A81}" srcOrd="1" destOrd="0" presId="urn:microsoft.com/office/officeart/2008/layout/LinedList"/>
    <dgm:cxn modelId="{A4A8FDDC-B971-4B2B-8E27-6BD709DC2670}" type="presParOf" srcId="{392258E8-CE38-4A7A-8B3B-71940B35211D}" destId="{BAE7E4B7-5F8B-4EE8-9998-819C33E1D710}" srcOrd="2" destOrd="0" presId="urn:microsoft.com/office/officeart/2008/layout/LinedList"/>
    <dgm:cxn modelId="{89BE711F-2479-425F-8F2C-31F316EA369D}" type="presParOf" srcId="{B3155F80-7B6E-4C3F-82A4-A44933232EDA}" destId="{513F87A4-1AA4-47E7-B73B-A5CD49CDEB72}" srcOrd="8" destOrd="0" presId="urn:microsoft.com/office/officeart/2008/layout/LinedList"/>
    <dgm:cxn modelId="{D2BD69E5-2F41-4FC1-A66E-DAD2C74E60A3}" type="presParOf" srcId="{B3155F80-7B6E-4C3F-82A4-A44933232EDA}" destId="{A7532AC4-9FD5-4D06-8792-774616F7BF40}" srcOrd="9"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D27258-7A78-41B3-9B3E-9FAE342F5959}">
      <dsp:nvSpPr>
        <dsp:cNvPr id="0" name=""/>
        <dsp:cNvSpPr/>
      </dsp:nvSpPr>
      <dsp:spPr>
        <a:xfrm>
          <a:off x="0" y="715"/>
          <a:ext cx="104178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58FB98-9043-45AF-808D-BC63D2FA075A}">
      <dsp:nvSpPr>
        <dsp:cNvPr id="0" name=""/>
        <dsp:cNvSpPr/>
      </dsp:nvSpPr>
      <dsp:spPr>
        <a:xfrm>
          <a:off x="0" y="715"/>
          <a:ext cx="2083578" cy="117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ClrTx/>
            <a:buSzTx/>
            <a:buFontTx/>
            <a:buNone/>
          </a:pPr>
          <a:r>
            <a:rPr kumimoji="0" lang="en-US" altLang="en-US" sz="1900" b="1" i="0" u="none" strike="noStrike" kern="1200" cap="none" normalizeH="0" baseline="0" dirty="0">
              <a:ln>
                <a:noFill/>
              </a:ln>
              <a:solidFill>
                <a:schemeClr val="tx1"/>
              </a:solidFill>
              <a:effectLst/>
              <a:latin typeface="Arial" panose="020B0604020202020204" pitchFamily="34" charset="0"/>
            </a:rPr>
            <a:t>Jaga </a:t>
          </a:r>
          <a:r>
            <a:rPr kumimoji="0" lang="en-US" altLang="en-US" sz="1900" b="1" i="0" u="none" strike="noStrike" kern="1200" cap="none" normalizeH="0" baseline="0" dirty="0" err="1">
              <a:ln>
                <a:noFill/>
              </a:ln>
              <a:solidFill>
                <a:schemeClr val="tx1"/>
              </a:solidFill>
              <a:effectLst/>
              <a:latin typeface="Arial" panose="020B0604020202020204" pitchFamily="34" charset="0"/>
            </a:rPr>
            <a:t>Kesucian</a:t>
          </a:r>
          <a:r>
            <a:rPr kumimoji="0" lang="en-US" altLang="en-US" sz="1900" b="1" i="0" u="none" strike="noStrike" kern="1200" cap="none" normalizeH="0" baseline="0" dirty="0">
              <a:ln>
                <a:noFill/>
              </a:ln>
              <a:solidFill>
                <a:schemeClr val="tx1"/>
              </a:solidFill>
              <a:effectLst/>
              <a:latin typeface="Arial" panose="020B0604020202020204" pitchFamily="34" charset="0"/>
            </a:rPr>
            <a:t> Diri</a:t>
          </a:r>
          <a:endParaRPr lang="en-ID" sz="1900" kern="1200" dirty="0"/>
        </a:p>
      </dsp:txBody>
      <dsp:txXfrm>
        <a:off x="0" y="715"/>
        <a:ext cx="2083578" cy="1172702"/>
      </dsp:txXfrm>
    </dsp:sp>
    <dsp:sp modelId="{0C014FE9-F1BB-49E1-A589-21AC8759861B}">
      <dsp:nvSpPr>
        <dsp:cNvPr id="0" name=""/>
        <dsp:cNvSpPr/>
      </dsp:nvSpPr>
      <dsp:spPr>
        <a:xfrm>
          <a:off x="2239846" y="19039"/>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0" u="none" strike="noStrike" kern="1200" cap="none" normalizeH="0" baseline="0" dirty="0" err="1">
              <a:ln>
                <a:noFill/>
              </a:ln>
              <a:solidFill>
                <a:schemeClr val="tx1"/>
              </a:solidFill>
              <a:effectLst/>
              <a:latin typeface="Arial" panose="020B0604020202020204" pitchFamily="34" charset="0"/>
            </a:rPr>
            <a:t>Kesucian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adalah</a:t>
          </a:r>
          <a:r>
            <a:rPr kumimoji="0" lang="en-US" altLang="en-US" sz="800" b="0" i="0" u="none" strike="noStrike" kern="1200" cap="none" normalizeH="0" baseline="0" dirty="0">
              <a:ln>
                <a:noFill/>
              </a:ln>
              <a:solidFill>
                <a:schemeClr val="tx1"/>
              </a:solidFill>
              <a:effectLst/>
              <a:latin typeface="Arial" panose="020B0604020202020204" pitchFamily="34" charset="0"/>
            </a:rPr>
            <a:t> ibadah </a:t>
          </a:r>
          <a:r>
            <a:rPr kumimoji="0" lang="en-US" altLang="en-US" sz="800" b="0" i="0" u="none" strike="noStrike" kern="1200" cap="none" normalizeH="0" baseline="0" dirty="0" err="1">
              <a:ln>
                <a:noFill/>
              </a:ln>
              <a:solidFill>
                <a:schemeClr val="tx1"/>
              </a:solidFill>
              <a:effectLst/>
              <a:latin typeface="Arial" panose="020B0604020202020204" pitchFamily="34" charset="0"/>
            </a:rPr>
            <a:t>terbaik</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melindungi</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dari</a:t>
          </a:r>
          <a:r>
            <a:rPr kumimoji="0" lang="en-US" altLang="en-US" sz="800" b="0" i="0" u="none" strike="noStrike" kern="1200" cap="none" normalizeH="0" baseline="0" dirty="0">
              <a:ln>
                <a:noFill/>
              </a:ln>
              <a:solidFill>
                <a:schemeClr val="tx1"/>
              </a:solidFill>
              <a:effectLst/>
              <a:latin typeface="Arial" panose="020B0604020202020204" pitchFamily="34" charset="0"/>
            </a:rPr>
            <a:t> dosa </a:t>
          </a:r>
          <a:r>
            <a:rPr kumimoji="0" lang="en-US" altLang="en-US" sz="800" b="0" i="0" u="none" strike="noStrike" kern="1200" cap="none" normalizeH="0" baseline="0" dirty="0" err="1">
              <a:ln>
                <a:noFill/>
              </a:ln>
              <a:solidFill>
                <a:schemeClr val="tx1"/>
              </a:solidFill>
              <a:effectLst/>
              <a:latin typeface="Arial" panose="020B0604020202020204" pitchFamily="34" charset="0"/>
            </a:rPr>
            <a:t>melalui</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tazkiyah</a:t>
          </a:r>
          <a:r>
            <a:rPr kumimoji="0" lang="en-US" altLang="en-US" sz="800" b="0" i="0" u="none" strike="noStrike" kern="1200" cap="none" normalizeH="0" baseline="0" dirty="0">
              <a:ln>
                <a:noFill/>
              </a:ln>
              <a:solidFill>
                <a:schemeClr val="tx1"/>
              </a:solidFill>
              <a:effectLst/>
              <a:latin typeface="Arial" panose="020B0604020202020204" pitchFamily="34" charset="0"/>
            </a:rPr>
            <a:t> an-</a:t>
          </a:r>
          <a:r>
            <a:rPr kumimoji="0" lang="en-US" altLang="en-US" sz="800" b="0" i="0" u="none" strike="noStrike" kern="1200" cap="none" normalizeH="0" baseline="0" dirty="0" err="1">
              <a:ln>
                <a:noFill/>
              </a:ln>
              <a:solidFill>
                <a:schemeClr val="tx1"/>
              </a:solidFill>
              <a:effectLst/>
              <a:latin typeface="Arial" panose="020B0604020202020204" pitchFamily="34" charset="0"/>
            </a:rPr>
            <a:t>nafs</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sholat</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malam</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shaum</a:t>
          </a:r>
          <a:r>
            <a:rPr kumimoji="0" lang="en-US" altLang="en-US" sz="800" b="0" i="0" u="none" strike="noStrike" kern="1200" cap="none" normalizeH="0" baseline="0" dirty="0">
              <a:ln>
                <a:noFill/>
              </a:ln>
              <a:solidFill>
                <a:schemeClr val="tx1"/>
              </a:solidFill>
              <a:effectLst/>
              <a:latin typeface="Arial" panose="020B0604020202020204" pitchFamily="34" charset="0"/>
            </a:rPr>
            <a:t> sunnah).  </a:t>
          </a:r>
        </a:p>
      </dsp:txBody>
      <dsp:txXfrm>
        <a:off x="2239846" y="19039"/>
        <a:ext cx="8178045" cy="366469"/>
      </dsp:txXfrm>
    </dsp:sp>
    <dsp:sp modelId="{97D30515-D3E8-4B62-8866-6B150A72D6A7}">
      <dsp:nvSpPr>
        <dsp:cNvPr id="0" name=""/>
        <dsp:cNvSpPr/>
      </dsp:nvSpPr>
      <dsp:spPr>
        <a:xfrm>
          <a:off x="2083578" y="385508"/>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4CDEEF-0A3C-46B0-8227-D57293AEEB2E}">
      <dsp:nvSpPr>
        <dsp:cNvPr id="0" name=""/>
        <dsp:cNvSpPr/>
      </dsp:nvSpPr>
      <dsp:spPr>
        <a:xfrm>
          <a:off x="2239846" y="403832"/>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Imam Ja'far al-Shadiq (</a:t>
          </a:r>
          <a:r>
            <a:rPr kumimoji="0" lang="en-US" altLang="en-US" sz="800" b="0" i="1" u="none" strike="noStrike" kern="1200" cap="none" normalizeH="0" baseline="0" dirty="0" err="1">
              <a:ln>
                <a:noFill/>
              </a:ln>
              <a:solidFill>
                <a:schemeClr val="tx1"/>
              </a:solidFill>
              <a:effectLst/>
              <a:latin typeface="Arial" panose="020B0604020202020204" pitchFamily="34" charset="0"/>
            </a:rPr>
            <a:t>a.s.</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Wasā’il</a:t>
          </a:r>
          <a:r>
            <a:rPr kumimoji="0" lang="en-US" altLang="en-US" sz="800" b="0" i="0" u="none" strike="noStrike" kern="1200" cap="none" normalizeH="0" baseline="0" dirty="0">
              <a:ln>
                <a:noFill/>
              </a:ln>
              <a:solidFill>
                <a:schemeClr val="tx1"/>
              </a:solidFill>
              <a:effectLst/>
              <a:latin typeface="Arial" panose="020B0604020202020204" pitchFamily="34" charset="0"/>
            </a:rPr>
            <a:t> al-</a:t>
          </a:r>
          <a:r>
            <a:rPr kumimoji="0" lang="en-US" altLang="en-US" sz="800" b="0" i="0" u="none" strike="noStrike" kern="1200" cap="none" normalizeH="0" baseline="0" dirty="0" err="1">
              <a:ln>
                <a:noFill/>
              </a:ln>
              <a:solidFill>
                <a:schemeClr val="tx1"/>
              </a:solidFill>
              <a:effectLst/>
              <a:latin typeface="Arial" panose="020B0604020202020204" pitchFamily="34" charset="0"/>
            </a:rPr>
            <a:t>Shī‘ah</a:t>
          </a:r>
          <a:r>
            <a:rPr kumimoji="0" lang="en-US" altLang="en-US" sz="800" b="0" i="0" u="none" strike="noStrike" kern="1200" cap="none" normalizeH="0" baseline="0" dirty="0">
              <a:ln>
                <a:noFill/>
              </a:ln>
              <a:solidFill>
                <a:schemeClr val="tx1"/>
              </a:solidFill>
              <a:effectLst/>
              <a:latin typeface="Arial" panose="020B0604020202020204" pitchFamily="34" charset="0"/>
            </a:rPr>
            <a:t>, XIV, h. 270):</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ar-SA" altLang="en-US" sz="800" b="0" i="1"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مَا مِنْ عِبَادَةٍ أَفْضَلَ مِنْ عِفَّةِ بَطْنٍ وَفَرْجٍ</a:t>
          </a:r>
          <a:r>
            <a:rPr kumimoji="0" lang="en-US" altLang="en-US" sz="800" b="0" i="1" u="none" strike="noStrike" kern="1200" cap="none" normalizeH="0" baseline="0" dirty="0">
              <a:ln>
                <a:noFill/>
              </a:ln>
              <a:solidFill>
                <a:schemeClr val="tx1"/>
              </a:solidFill>
              <a:effectLst/>
              <a:latin typeface="Arial" panose="020B0604020202020204" pitchFamily="34" charset="0"/>
            </a:rPr>
            <a:t>"</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"Tidak </a:t>
          </a:r>
          <a:r>
            <a:rPr kumimoji="0" lang="en-US" altLang="en-US" sz="800" b="0" i="1" u="none" strike="noStrike" kern="1200" cap="none" normalizeH="0" baseline="0" dirty="0" err="1">
              <a:ln>
                <a:noFill/>
              </a:ln>
              <a:solidFill>
                <a:schemeClr val="tx1"/>
              </a:solidFill>
              <a:effectLst/>
              <a:latin typeface="Arial" panose="020B0604020202020204" pitchFamily="34" charset="0"/>
            </a:rPr>
            <a:t>ada</a:t>
          </a:r>
          <a:r>
            <a:rPr kumimoji="0" lang="en-US" altLang="en-US" sz="800" b="0" i="1" u="none" strike="noStrike" kern="1200" cap="none" normalizeH="0" baseline="0" dirty="0">
              <a:ln>
                <a:noFill/>
              </a:ln>
              <a:solidFill>
                <a:schemeClr val="tx1"/>
              </a:solidFill>
              <a:effectLst/>
              <a:latin typeface="Arial" panose="020B0604020202020204" pitchFamily="34" charset="0"/>
            </a:rPr>
            <a:t> ibadah </a:t>
          </a:r>
          <a:r>
            <a:rPr kumimoji="0" lang="en-US" altLang="en-US" sz="800" b="0" i="1" u="none" strike="noStrike" kern="1200" cap="none" normalizeH="0" baseline="0" dirty="0" err="1">
              <a:ln>
                <a:noFill/>
              </a:ln>
              <a:solidFill>
                <a:schemeClr val="tx1"/>
              </a:solidFill>
              <a:effectLst/>
              <a:latin typeface="Arial" panose="020B0604020202020204" pitchFamily="34" charset="0"/>
            </a:rPr>
            <a:t>lebih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baik</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daripada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menjaga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kesucian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perut</a:t>
          </a:r>
          <a:r>
            <a:rPr kumimoji="0" lang="en-US" altLang="en-US" sz="800" b="0" i="1" u="none" strike="noStrike" kern="1200" cap="none" normalizeH="0" baseline="0" dirty="0">
              <a:ln>
                <a:noFill/>
              </a:ln>
              <a:solidFill>
                <a:schemeClr val="tx1"/>
              </a:solidFill>
              <a:effectLst/>
              <a:latin typeface="Arial" panose="020B0604020202020204" pitchFamily="34" charset="0"/>
            </a:rPr>
            <a:t> dan </a:t>
          </a:r>
          <a:r>
            <a:rPr kumimoji="0" lang="en-US" altLang="en-US" sz="800" b="0" i="1" u="none" strike="noStrike" kern="1200" cap="none" normalizeH="0" baseline="0" dirty="0" err="1">
              <a:ln>
                <a:noFill/>
              </a:ln>
              <a:solidFill>
                <a:schemeClr val="tx1"/>
              </a:solidFill>
              <a:effectLst/>
              <a:latin typeface="Arial" panose="020B0604020202020204" pitchFamily="34" charset="0"/>
            </a:rPr>
            <a:t>kemaluan</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403832"/>
        <a:ext cx="8178045" cy="366469"/>
      </dsp:txXfrm>
    </dsp:sp>
    <dsp:sp modelId="{5C31945B-A94F-49F8-BA7C-801AF224BF56}">
      <dsp:nvSpPr>
        <dsp:cNvPr id="0" name=""/>
        <dsp:cNvSpPr/>
      </dsp:nvSpPr>
      <dsp:spPr>
        <a:xfrm>
          <a:off x="2083578" y="770301"/>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E3D7BE-CA1E-44E5-8815-4F852FB2522A}">
      <dsp:nvSpPr>
        <dsp:cNvPr id="0" name=""/>
        <dsp:cNvSpPr/>
      </dsp:nvSpPr>
      <dsp:spPr>
        <a:xfrm>
          <a:off x="2239846" y="788625"/>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Rasulullah SAW</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Wasā’il</a:t>
          </a:r>
          <a:r>
            <a:rPr kumimoji="0" lang="en-US" altLang="en-US" sz="800" b="0" i="0" u="none" strike="noStrike" kern="1200" cap="none" normalizeH="0" baseline="0" dirty="0">
              <a:ln>
                <a:noFill/>
              </a:ln>
              <a:solidFill>
                <a:schemeClr val="tx1"/>
              </a:solidFill>
              <a:effectLst/>
              <a:latin typeface="Arial" panose="020B0604020202020204" pitchFamily="34" charset="0"/>
            </a:rPr>
            <a:t> al-</a:t>
          </a:r>
          <a:r>
            <a:rPr kumimoji="0" lang="en-US" altLang="en-US" sz="800" b="0" i="0" u="none" strike="noStrike" kern="1200" cap="none" normalizeH="0" baseline="0" dirty="0" err="1">
              <a:ln>
                <a:noFill/>
              </a:ln>
              <a:solidFill>
                <a:schemeClr val="tx1"/>
              </a:solidFill>
              <a:effectLst/>
              <a:latin typeface="Arial" panose="020B0604020202020204" pitchFamily="34" charset="0"/>
            </a:rPr>
            <a:t>Shī‘ah</a:t>
          </a:r>
          <a:r>
            <a:rPr kumimoji="0" lang="en-US" altLang="en-US" sz="800" b="0" i="0" u="none" strike="noStrike" kern="1200" cap="none" normalizeH="0" baseline="0" dirty="0">
              <a:ln>
                <a:noFill/>
              </a:ln>
              <a:solidFill>
                <a:schemeClr val="tx1"/>
              </a:solidFill>
              <a:effectLst/>
              <a:latin typeface="Arial" panose="020B0604020202020204" pitchFamily="34" charset="0"/>
            </a:rPr>
            <a:t>, XIV, h. 270):</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ar-SA" altLang="en-US" sz="800" b="0" i="1"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عَلَيْكُمْ بِالْعَفَافِ وَتَرْكِ الْمَحْظُورِ</a:t>
          </a:r>
          <a:r>
            <a:rPr kumimoji="0" lang="en-US" altLang="en-US" sz="800" b="0" i="1" u="none" strike="noStrike" kern="1200" cap="none" normalizeH="0" baseline="0" dirty="0">
              <a:ln>
                <a:noFill/>
              </a:ln>
              <a:solidFill>
                <a:schemeClr val="tx1"/>
              </a:solidFill>
              <a:effectLst/>
              <a:latin typeface="Arial" panose="020B0604020202020204" pitchFamily="34" charset="0"/>
            </a:rPr>
            <a:t>"</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Jagalah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kesucian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diri</a:t>
          </a:r>
          <a:r>
            <a:rPr kumimoji="0" lang="en-US" altLang="en-US" sz="800" b="0" i="1" u="none" strike="noStrike" kern="1200" cap="none" normalizeH="0" baseline="0" dirty="0">
              <a:ln>
                <a:noFill/>
              </a:ln>
              <a:solidFill>
                <a:schemeClr val="tx1"/>
              </a:solidFill>
              <a:effectLst/>
              <a:latin typeface="Arial" panose="020B0604020202020204" pitchFamily="34" charset="0"/>
            </a:rPr>
            <a:t> dan </a:t>
          </a:r>
          <a:r>
            <a:rPr kumimoji="0" lang="en-US" altLang="en-US" sz="800" b="0" i="1" u="none" strike="noStrike" kern="1200" cap="none" normalizeH="0" baseline="0" dirty="0" err="1">
              <a:ln>
                <a:noFill/>
              </a:ln>
              <a:solidFill>
                <a:schemeClr val="tx1"/>
              </a:solidFill>
              <a:effectLst/>
              <a:latin typeface="Arial" panose="020B0604020202020204" pitchFamily="34" charset="0"/>
            </a:rPr>
            <a:t>tinggalkan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kejahatan</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788625"/>
        <a:ext cx="8178045" cy="366469"/>
      </dsp:txXfrm>
    </dsp:sp>
    <dsp:sp modelId="{23881327-BF3B-413D-B2A8-12E62F496373}">
      <dsp:nvSpPr>
        <dsp:cNvPr id="0" name=""/>
        <dsp:cNvSpPr/>
      </dsp:nvSpPr>
      <dsp:spPr>
        <a:xfrm>
          <a:off x="2083578" y="1155094"/>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A4F0DB-9849-4FFE-AEE4-82A9C9A77E0D}">
      <dsp:nvSpPr>
        <dsp:cNvPr id="0" name=""/>
        <dsp:cNvSpPr/>
      </dsp:nvSpPr>
      <dsp:spPr>
        <a:xfrm>
          <a:off x="0" y="1173417"/>
          <a:ext cx="104178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EF0048-E017-4BFD-A852-B0680128881F}">
      <dsp:nvSpPr>
        <dsp:cNvPr id="0" name=""/>
        <dsp:cNvSpPr/>
      </dsp:nvSpPr>
      <dsp:spPr>
        <a:xfrm>
          <a:off x="0" y="1173417"/>
          <a:ext cx="2083578" cy="117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kumimoji="0" lang="en-US" altLang="en-US" sz="1900" b="1" i="0" u="none" strike="noStrike" kern="1200" cap="none" normalizeH="0" baseline="0" dirty="0">
              <a:ln>
                <a:noFill/>
              </a:ln>
              <a:solidFill>
                <a:schemeClr val="tx1"/>
              </a:solidFill>
              <a:effectLst/>
              <a:latin typeface="Arial" panose="020B0604020202020204" pitchFamily="34" charset="0"/>
            </a:rPr>
            <a:t>Hindari Zina dan </a:t>
          </a:r>
          <a:r>
            <a:rPr kumimoji="0" lang="en-US" altLang="en-US" sz="1900" b="1" i="0" u="none" strike="noStrike" kern="1200" cap="none" normalizeH="0" baseline="0" dirty="0" err="1">
              <a:ln>
                <a:noFill/>
              </a:ln>
              <a:solidFill>
                <a:schemeClr val="tx1"/>
              </a:solidFill>
              <a:effectLst/>
              <a:latin typeface="Arial" panose="020B0604020202020204" pitchFamily="34" charset="0"/>
            </a:rPr>
            <a:t>Penyimpangan</a:t>
          </a:r>
          <a:r>
            <a:rPr kumimoji="0" lang="en-US" altLang="en-US" sz="1900" b="1" i="0" u="none" strike="noStrike" kern="1200" cap="none" normalizeH="0" baseline="0" dirty="0">
              <a:ln>
                <a:noFill/>
              </a:ln>
              <a:solidFill>
                <a:schemeClr val="tx1"/>
              </a:solidFill>
              <a:effectLst/>
              <a:latin typeface="Arial" panose="020B0604020202020204" pitchFamily="34" charset="0"/>
            </a:rPr>
            <a:t> </a:t>
          </a:r>
          <a:r>
            <a:rPr kumimoji="0" lang="en-US" altLang="en-US" sz="1900" b="1" i="0" u="none" strike="noStrike" kern="1200" cap="none" normalizeH="0" baseline="0" dirty="0" err="1">
              <a:ln>
                <a:noFill/>
              </a:ln>
              <a:solidFill>
                <a:schemeClr val="tx1"/>
              </a:solidFill>
              <a:effectLst/>
              <a:latin typeface="Arial" panose="020B0604020202020204" pitchFamily="34" charset="0"/>
            </a:rPr>
            <a:t>Seksual</a:t>
          </a:r>
          <a:endParaRPr kumimoji="0" lang="en-US" altLang="en-US" sz="1900" b="1" i="0" u="none" strike="noStrike" kern="1200" cap="none" normalizeH="0" baseline="0" dirty="0">
            <a:ln>
              <a:noFill/>
            </a:ln>
            <a:solidFill>
              <a:schemeClr val="tx1"/>
            </a:solidFill>
            <a:effectLst/>
            <a:latin typeface="Arial" panose="020B0604020202020204" pitchFamily="34" charset="0"/>
          </a:endParaRPr>
        </a:p>
      </dsp:txBody>
      <dsp:txXfrm>
        <a:off x="0" y="1173417"/>
        <a:ext cx="2083578" cy="1172702"/>
      </dsp:txXfrm>
    </dsp:sp>
    <dsp:sp modelId="{7A581CC1-D2E6-4341-9F8E-5F70E157B355}">
      <dsp:nvSpPr>
        <dsp:cNvPr id="0" name=""/>
        <dsp:cNvSpPr/>
      </dsp:nvSpPr>
      <dsp:spPr>
        <a:xfrm>
          <a:off x="2239846" y="1191741"/>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1" i="0" u="none" strike="noStrike" kern="1200" cap="none" normalizeH="0" baseline="0" dirty="0" err="1">
              <a:ln>
                <a:noFill/>
              </a:ln>
              <a:solidFill>
                <a:schemeClr val="tx1"/>
              </a:solidFill>
              <a:effectLst/>
              <a:latin typeface="Arial" panose="020B0604020202020204" pitchFamily="34" charset="0"/>
            </a:rPr>
            <a:t>Poin</a:t>
          </a:r>
          <a:r>
            <a:rPr kumimoji="0" lang="en-US" altLang="en-US" sz="800" b="1" i="0" u="none" strike="noStrike" kern="1200" cap="none" normalizeH="0" baseline="0" dirty="0">
              <a:ln>
                <a:noFill/>
              </a:ln>
              <a:solidFill>
                <a:schemeClr val="tx1"/>
              </a:solidFill>
              <a:effectLst/>
              <a:latin typeface="Arial" panose="020B0604020202020204" pitchFamily="34" charset="0"/>
            </a:rPr>
            <a:t> Utama</a:t>
          </a:r>
          <a:r>
            <a:rPr kumimoji="0" lang="en-US" altLang="en-US" sz="800" b="0" i="0" u="none" strike="noStrike" kern="1200" cap="none" normalizeH="0" baseline="0" dirty="0">
              <a:ln>
                <a:noFill/>
              </a:ln>
              <a:solidFill>
                <a:schemeClr val="tx1"/>
              </a:solidFill>
              <a:effectLst/>
              <a:latin typeface="Arial" panose="020B0604020202020204" pitchFamily="34" charset="0"/>
            </a:rPr>
            <a:t>: Zina dan </a:t>
          </a:r>
          <a:r>
            <a:rPr kumimoji="0" lang="en-US" altLang="en-US" sz="800" b="0" i="0" u="none" strike="noStrike" kern="1200" cap="none" normalizeH="0" baseline="0" dirty="0" err="1">
              <a:ln>
                <a:noFill/>
              </a:ln>
              <a:solidFill>
                <a:schemeClr val="tx1"/>
              </a:solidFill>
              <a:effectLst/>
              <a:latin typeface="Arial" panose="020B0604020202020204" pitchFamily="34" charset="0"/>
            </a:rPr>
            <a:t>homoseksual</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dilarang</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keras</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karena</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akibat</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buruk</a:t>
          </a:r>
          <a:r>
            <a:rPr kumimoji="0" lang="en-US" altLang="en-US" sz="800" b="0" i="0" u="none" strike="noStrike" kern="1200" cap="none" normalizeH="0" baseline="0" dirty="0">
              <a:ln>
                <a:noFill/>
              </a:ln>
              <a:solidFill>
                <a:schemeClr val="tx1"/>
              </a:solidFill>
              <a:effectLst/>
              <a:latin typeface="Arial" panose="020B0604020202020204" pitchFamily="34" charset="0"/>
            </a:rPr>
            <a:t> di dunia dan </a:t>
          </a:r>
          <a:r>
            <a:rPr kumimoji="0" lang="en-US" altLang="en-US" sz="800" b="0" i="0" u="none" strike="noStrike" kern="1200" cap="none" normalizeH="0" baseline="0" dirty="0" err="1">
              <a:ln>
                <a:noFill/>
              </a:ln>
              <a:solidFill>
                <a:schemeClr val="tx1"/>
              </a:solidFill>
              <a:effectLst/>
              <a:latin typeface="Arial" panose="020B0604020202020204" pitchFamily="34" charset="0"/>
            </a:rPr>
            <a:t>akhirat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1191741"/>
        <a:ext cx="8178045" cy="366469"/>
      </dsp:txXfrm>
    </dsp:sp>
    <dsp:sp modelId="{73F34CA4-9DF5-4058-BFBD-3C12FB0712B8}">
      <dsp:nvSpPr>
        <dsp:cNvPr id="0" name=""/>
        <dsp:cNvSpPr/>
      </dsp:nvSpPr>
      <dsp:spPr>
        <a:xfrm>
          <a:off x="2083578" y="1558210"/>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9FED14-A5E5-46AA-86F7-E1F5E66DB331}">
      <dsp:nvSpPr>
        <dsp:cNvPr id="0" name=""/>
        <dsp:cNvSpPr/>
      </dsp:nvSpPr>
      <dsp:spPr>
        <a:xfrm>
          <a:off x="2239846" y="1576534"/>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QS. Al-Isra’: 32</a:t>
          </a:r>
          <a:r>
            <a:rPr kumimoji="0" lang="en-US" altLang="en-US" sz="800" b="0" i="0" u="none" strike="noStrike" kern="1200" cap="none" normalizeH="0" baseline="0" dirty="0">
              <a:ln>
                <a:noFill/>
              </a:ln>
              <a:solidFill>
                <a:schemeClr val="tx1"/>
              </a:solidFill>
              <a:effectLst/>
              <a:latin typeface="Arial" panose="020B0604020202020204" pitchFamily="34" charset="0"/>
            </a:rPr>
            <a:t>:</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ar-SA" altLang="en-US" sz="800" b="0" i="1"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وَلَا تَقْرَبُوا الزِّنَى إِنَّهُ كَانَ فَاحِشَةً وَسَاءَ سَبِيلًا</a:t>
          </a:r>
          <a:r>
            <a:rPr kumimoji="0" lang="en-US" altLang="en-US" sz="800" b="0" i="1" u="none" strike="noStrike" kern="1200" cap="none" normalizeH="0" baseline="0" dirty="0">
              <a:ln>
                <a:noFill/>
              </a:ln>
              <a:solidFill>
                <a:schemeClr val="tx1"/>
              </a:solidFill>
              <a:effectLst/>
              <a:latin typeface="Arial" panose="020B0604020202020204" pitchFamily="34" charset="0"/>
            </a:rPr>
            <a:t>"</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Janganlah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kamu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mendekati</a:t>
          </a:r>
          <a:r>
            <a:rPr kumimoji="0" lang="en-US" altLang="en-US" sz="800" b="0" i="1" u="none" strike="noStrike" kern="1200" cap="none" normalizeH="0" baseline="0" dirty="0">
              <a:ln>
                <a:noFill/>
              </a:ln>
              <a:solidFill>
                <a:schemeClr val="tx1"/>
              </a:solidFill>
              <a:effectLst/>
              <a:latin typeface="Arial" panose="020B0604020202020204" pitchFamily="34" charset="0"/>
            </a:rPr>
            <a:t> zina; </a:t>
          </a:r>
          <a:r>
            <a:rPr kumimoji="0" lang="en-US" altLang="en-US" sz="800" b="0" i="1" u="none" strike="noStrike" kern="1200" cap="none" normalizeH="0" baseline="0" dirty="0" err="1">
              <a:ln>
                <a:noFill/>
              </a:ln>
              <a:solidFill>
                <a:schemeClr val="tx1"/>
              </a:solidFill>
              <a:effectLst/>
              <a:latin typeface="Arial" panose="020B0604020202020204" pitchFamily="34" charset="0"/>
            </a:rPr>
            <a:t>sesungguhnya</a:t>
          </a:r>
          <a:r>
            <a:rPr kumimoji="0" lang="en-US" altLang="en-US" sz="800" b="0" i="1" u="none" strike="noStrike" kern="1200" cap="none" normalizeH="0" baseline="0" dirty="0">
              <a:ln>
                <a:noFill/>
              </a:ln>
              <a:solidFill>
                <a:schemeClr val="tx1"/>
              </a:solidFill>
              <a:effectLst/>
              <a:latin typeface="Arial" panose="020B0604020202020204" pitchFamily="34" charset="0"/>
            </a:rPr>
            <a:t> zina </a:t>
          </a:r>
          <a:r>
            <a:rPr kumimoji="0" lang="en-US" altLang="en-US" sz="800" b="0" i="1" u="none" strike="noStrike" kern="1200" cap="none" normalizeH="0" baseline="0" dirty="0" err="1">
              <a:ln>
                <a:noFill/>
              </a:ln>
              <a:solidFill>
                <a:schemeClr val="tx1"/>
              </a:solidFill>
              <a:effectLst/>
              <a:latin typeface="Arial" panose="020B0604020202020204" pitchFamily="34" charset="0"/>
            </a:rPr>
            <a:t>itu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suatu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perbuatan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keji</a:t>
          </a:r>
          <a:r>
            <a:rPr kumimoji="0" lang="en-US" altLang="en-US" sz="800" b="0" i="1" u="none" strike="noStrike" kern="1200" cap="none" normalizeH="0" baseline="0" dirty="0">
              <a:ln>
                <a:noFill/>
              </a:ln>
              <a:solidFill>
                <a:schemeClr val="tx1"/>
              </a:solidFill>
              <a:effectLst/>
              <a:latin typeface="Arial" panose="020B0604020202020204" pitchFamily="34" charset="0"/>
            </a:rPr>
            <a:t> dan </a:t>
          </a:r>
          <a:r>
            <a:rPr kumimoji="0" lang="en-US" altLang="en-US" sz="800" b="0" i="1" u="none" strike="noStrike" kern="1200" cap="none" normalizeH="0" baseline="0" dirty="0" err="1">
              <a:ln>
                <a:noFill/>
              </a:ln>
              <a:solidFill>
                <a:schemeClr val="tx1"/>
              </a:solidFill>
              <a:effectLst/>
              <a:latin typeface="Arial" panose="020B0604020202020204" pitchFamily="34" charset="0"/>
            </a:rPr>
            <a:t>jalan</a:t>
          </a:r>
          <a:r>
            <a:rPr kumimoji="0" lang="en-US" altLang="en-US" sz="800" b="0" i="1" u="none" strike="noStrike" kern="1200" cap="none" normalizeH="0" baseline="0" dirty="0">
              <a:ln>
                <a:noFill/>
              </a:ln>
              <a:solidFill>
                <a:schemeClr val="tx1"/>
              </a:solidFill>
              <a:effectLst/>
              <a:latin typeface="Arial" panose="020B0604020202020204" pitchFamily="34" charset="0"/>
            </a:rPr>
            <a:t> yang </a:t>
          </a:r>
          <a:r>
            <a:rPr kumimoji="0" lang="en-US" altLang="en-US" sz="800" b="0" i="1" u="none" strike="noStrike" kern="1200" cap="none" normalizeH="0" baseline="0" dirty="0" err="1">
              <a:ln>
                <a:noFill/>
              </a:ln>
              <a:solidFill>
                <a:schemeClr val="tx1"/>
              </a:solidFill>
              <a:effectLst/>
              <a:latin typeface="Arial" panose="020B0604020202020204" pitchFamily="34" charset="0"/>
            </a:rPr>
            <a:t>buruk</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1576534"/>
        <a:ext cx="8178045" cy="366469"/>
      </dsp:txXfrm>
    </dsp:sp>
    <dsp:sp modelId="{57976BA5-5715-4455-AF9C-E718998032A5}">
      <dsp:nvSpPr>
        <dsp:cNvPr id="0" name=""/>
        <dsp:cNvSpPr/>
      </dsp:nvSpPr>
      <dsp:spPr>
        <a:xfrm>
          <a:off x="2083578" y="1943003"/>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8341AB-36FB-4BCE-9245-E78B82A94317}">
      <dsp:nvSpPr>
        <dsp:cNvPr id="0" name=""/>
        <dsp:cNvSpPr/>
      </dsp:nvSpPr>
      <dsp:spPr>
        <a:xfrm>
          <a:off x="2239846" y="1961327"/>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Rasulullah SAW</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Wasā’il</a:t>
          </a:r>
          <a:r>
            <a:rPr kumimoji="0" lang="en-US" altLang="en-US" sz="800" b="0" i="0" u="none" strike="noStrike" kern="1200" cap="none" normalizeH="0" baseline="0" dirty="0">
              <a:ln>
                <a:noFill/>
              </a:ln>
              <a:solidFill>
                <a:schemeClr val="tx1"/>
              </a:solidFill>
              <a:effectLst/>
              <a:latin typeface="Arial" panose="020B0604020202020204" pitchFamily="34" charset="0"/>
            </a:rPr>
            <a:t> al-</a:t>
          </a:r>
          <a:r>
            <a:rPr kumimoji="0" lang="en-US" altLang="en-US" sz="800" b="0" i="0" u="none" strike="noStrike" kern="1200" cap="none" normalizeH="0" baseline="0" dirty="0" err="1">
              <a:ln>
                <a:noFill/>
              </a:ln>
              <a:solidFill>
                <a:schemeClr val="tx1"/>
              </a:solidFill>
              <a:effectLst/>
              <a:latin typeface="Arial" panose="020B0604020202020204" pitchFamily="34" charset="0"/>
            </a:rPr>
            <a:t>Shī‘ah</a:t>
          </a:r>
          <a:r>
            <a:rPr kumimoji="0" lang="en-US" altLang="en-US" sz="800" b="0" i="0" u="none" strike="noStrike" kern="1200" cap="none" normalizeH="0" baseline="0" dirty="0">
              <a:ln>
                <a:noFill/>
              </a:ln>
              <a:solidFill>
                <a:schemeClr val="tx1"/>
              </a:solidFill>
              <a:effectLst/>
              <a:latin typeface="Arial" panose="020B0604020202020204" pitchFamily="34" charset="0"/>
            </a:rPr>
            <a:t>, XIV, h. 232):</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"Ada lima </a:t>
          </a:r>
          <a:r>
            <a:rPr kumimoji="0" lang="en-US" altLang="en-US" sz="800" b="0" i="1" u="none" strike="noStrike" kern="1200" cap="none" normalizeH="0" baseline="0" dirty="0" err="1">
              <a:ln>
                <a:noFill/>
              </a:ln>
              <a:solidFill>
                <a:schemeClr val="tx1"/>
              </a:solidFill>
              <a:effectLst/>
              <a:latin typeface="Arial" panose="020B0604020202020204" pitchFamily="34" charset="0"/>
            </a:rPr>
            <a:t>akibat</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buruk</a:t>
          </a:r>
          <a:r>
            <a:rPr kumimoji="0" lang="en-US" altLang="en-US" sz="800" b="0" i="1" u="none" strike="noStrike" kern="1200" cap="none" normalizeH="0" baseline="0" dirty="0">
              <a:ln>
                <a:noFill/>
              </a:ln>
              <a:solidFill>
                <a:schemeClr val="tx1"/>
              </a:solidFill>
              <a:effectLst/>
              <a:latin typeface="Arial" panose="020B0604020202020204" pitchFamily="34" charset="0"/>
            </a:rPr>
            <a:t> zina: </a:t>
          </a:r>
          <a:r>
            <a:rPr kumimoji="0" lang="en-US" altLang="en-US" sz="800" b="0" i="1" u="none" strike="noStrike" kern="1200" cap="none" normalizeH="0" baseline="0" dirty="0" err="1">
              <a:ln>
                <a:noFill/>
              </a:ln>
              <a:solidFill>
                <a:schemeClr val="tx1"/>
              </a:solidFill>
              <a:effectLst/>
              <a:latin typeface="Arial" panose="020B0604020202020204" pitchFamily="34" charset="0"/>
            </a:rPr>
            <a:t>menghilangkan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kehormatan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mewariskan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kefakiran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mengurangi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umur</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mendatangkan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murka</a:t>
          </a:r>
          <a:r>
            <a:rPr kumimoji="0" lang="en-US" altLang="en-US" sz="800" b="0" i="1" u="none" strike="noStrike" kern="1200" cap="none" normalizeH="0" baseline="0" dirty="0">
              <a:ln>
                <a:noFill/>
              </a:ln>
              <a:solidFill>
                <a:schemeClr val="tx1"/>
              </a:solidFill>
              <a:effectLst/>
              <a:latin typeface="Arial" panose="020B0604020202020204" pitchFamily="34" charset="0"/>
            </a:rPr>
            <a:t> Allah, dan </a:t>
          </a:r>
          <a:r>
            <a:rPr kumimoji="0" lang="en-US" altLang="en-US" sz="800" b="0" i="1" u="none" strike="noStrike" kern="1200" cap="none" normalizeH="0" baseline="0" dirty="0" err="1">
              <a:ln>
                <a:noFill/>
              </a:ln>
              <a:solidFill>
                <a:schemeClr val="tx1"/>
              </a:solidFill>
              <a:effectLst/>
              <a:latin typeface="Arial" panose="020B0604020202020204" pitchFamily="34" charset="0"/>
            </a:rPr>
            <a:t>mengakibatkan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kekekalan</a:t>
          </a:r>
          <a:r>
            <a:rPr kumimoji="0" lang="en-US" altLang="en-US" sz="800" b="0" i="1" u="none" strike="noStrike" kern="1200" cap="none" normalizeH="0" baseline="0" dirty="0">
              <a:ln>
                <a:noFill/>
              </a:ln>
              <a:solidFill>
                <a:schemeClr val="tx1"/>
              </a:solidFill>
              <a:effectLst/>
              <a:latin typeface="Arial" panose="020B0604020202020204" pitchFamily="34" charset="0"/>
            </a:rPr>
            <a:t> di </a:t>
          </a:r>
          <a:r>
            <a:rPr kumimoji="0" lang="en-US" altLang="en-US" sz="800" b="0" i="1" u="none" strike="noStrike" kern="1200" cap="none" normalizeH="0" baseline="0" dirty="0" err="1">
              <a:ln>
                <a:noFill/>
              </a:ln>
              <a:solidFill>
                <a:schemeClr val="tx1"/>
              </a:solidFill>
              <a:effectLst/>
              <a:latin typeface="Arial" panose="020B0604020202020204" pitchFamily="34" charset="0"/>
            </a:rPr>
            <a:t>neraka</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1961327"/>
        <a:ext cx="8178045" cy="366469"/>
      </dsp:txXfrm>
    </dsp:sp>
    <dsp:sp modelId="{2931A4D1-FA89-4BD0-A1B9-E5AAA7A5C38B}">
      <dsp:nvSpPr>
        <dsp:cNvPr id="0" name=""/>
        <dsp:cNvSpPr/>
      </dsp:nvSpPr>
      <dsp:spPr>
        <a:xfrm>
          <a:off x="2083578" y="2327796"/>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6B9E54-5744-4D26-AB35-A4994DA080DD}">
      <dsp:nvSpPr>
        <dsp:cNvPr id="0" name=""/>
        <dsp:cNvSpPr/>
      </dsp:nvSpPr>
      <dsp:spPr>
        <a:xfrm>
          <a:off x="0" y="2346119"/>
          <a:ext cx="104178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E6CED0-11F1-4880-A8C7-1FF006C64237}">
      <dsp:nvSpPr>
        <dsp:cNvPr id="0" name=""/>
        <dsp:cNvSpPr/>
      </dsp:nvSpPr>
      <dsp:spPr>
        <a:xfrm>
          <a:off x="0" y="2346119"/>
          <a:ext cx="2083578" cy="117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kumimoji="0" lang="en-US" altLang="en-US" sz="1900" b="1" i="0" u="none" strike="noStrike" kern="1200" cap="none" normalizeH="0" baseline="0" dirty="0">
              <a:ln>
                <a:noFill/>
              </a:ln>
              <a:solidFill>
                <a:schemeClr val="tx1"/>
              </a:solidFill>
              <a:effectLst/>
              <a:latin typeface="Arial" panose="020B0604020202020204" pitchFamily="34" charset="0"/>
            </a:rPr>
            <a:t>Hindari </a:t>
          </a:r>
          <a:r>
            <a:rPr kumimoji="0" lang="en-US" altLang="en-US" sz="1900" b="1" i="0" u="none" strike="noStrike" kern="1200" cap="none" normalizeH="0" baseline="0" dirty="0" err="1">
              <a:ln>
                <a:noFill/>
              </a:ln>
              <a:solidFill>
                <a:schemeClr val="tx1"/>
              </a:solidFill>
              <a:effectLst/>
              <a:latin typeface="Arial" panose="020B0604020202020204" pitchFamily="34" charset="0"/>
            </a:rPr>
            <a:t>Masturbasi</a:t>
          </a:r>
          <a:r>
            <a:rPr kumimoji="0" lang="en-US" altLang="en-US" sz="1900" b="1" i="0" u="none" strike="noStrike" kern="1200" cap="none" normalizeH="0" baseline="0" dirty="0">
              <a:ln>
                <a:noFill/>
              </a:ln>
              <a:solidFill>
                <a:schemeClr val="tx1"/>
              </a:solidFill>
              <a:effectLst/>
              <a:latin typeface="Arial" panose="020B0604020202020204" pitchFamily="34" charset="0"/>
            </a:rPr>
            <a:t> dan </a:t>
          </a:r>
          <a:r>
            <a:rPr kumimoji="0" lang="en-US" altLang="en-US" sz="1900" b="1" i="0" u="none" strike="noStrike" kern="1200" cap="none" normalizeH="0" baseline="0" dirty="0" err="1">
              <a:ln>
                <a:noFill/>
              </a:ln>
              <a:solidFill>
                <a:schemeClr val="tx1"/>
              </a:solidFill>
              <a:effectLst/>
              <a:latin typeface="Arial" panose="020B0604020202020204" pitchFamily="34" charset="0"/>
            </a:rPr>
            <a:t>Konten</a:t>
          </a:r>
          <a:r>
            <a:rPr kumimoji="0" lang="en-US" altLang="en-US" sz="1900" b="1" i="0" u="none" strike="noStrike" kern="1200" cap="none" normalizeH="0" baseline="0" dirty="0">
              <a:ln>
                <a:noFill/>
              </a:ln>
              <a:solidFill>
                <a:schemeClr val="tx1"/>
              </a:solidFill>
              <a:effectLst/>
              <a:latin typeface="Arial" panose="020B0604020202020204" pitchFamily="34" charset="0"/>
            </a:rPr>
            <a:t> </a:t>
          </a:r>
          <a:r>
            <a:rPr kumimoji="0" lang="en-US" altLang="en-US" sz="1900" b="1" i="0" u="none" strike="noStrike" kern="1200" cap="none" normalizeH="0" baseline="0" dirty="0" err="1">
              <a:ln>
                <a:noFill/>
              </a:ln>
              <a:solidFill>
                <a:schemeClr val="tx1"/>
              </a:solidFill>
              <a:effectLst/>
              <a:latin typeface="Arial" panose="020B0604020202020204" pitchFamily="34" charset="0"/>
            </a:rPr>
            <a:t>Maksiat</a:t>
          </a:r>
          <a:endParaRPr kumimoji="0" lang="en-US" altLang="en-US" sz="1900" b="1" i="0" u="none" strike="noStrike" kern="1200" cap="none" normalizeH="0" baseline="0" dirty="0">
            <a:ln>
              <a:noFill/>
            </a:ln>
            <a:solidFill>
              <a:schemeClr val="tx1"/>
            </a:solidFill>
            <a:effectLst/>
            <a:latin typeface="Arial" panose="020B0604020202020204" pitchFamily="34" charset="0"/>
          </a:endParaRPr>
        </a:p>
      </dsp:txBody>
      <dsp:txXfrm>
        <a:off x="0" y="2346119"/>
        <a:ext cx="2083578" cy="1172702"/>
      </dsp:txXfrm>
    </dsp:sp>
    <dsp:sp modelId="{905A8BD7-B734-40FB-BC7C-D37DE7AC9754}">
      <dsp:nvSpPr>
        <dsp:cNvPr id="0" name=""/>
        <dsp:cNvSpPr/>
      </dsp:nvSpPr>
      <dsp:spPr>
        <a:xfrm>
          <a:off x="2239846" y="2364443"/>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1" i="0" u="none" strike="noStrike" kern="1200" cap="none" normalizeH="0" baseline="0" dirty="0" err="1">
              <a:ln>
                <a:noFill/>
              </a:ln>
              <a:solidFill>
                <a:schemeClr val="tx1"/>
              </a:solidFill>
              <a:effectLst/>
              <a:latin typeface="Arial" panose="020B0604020202020204" pitchFamily="34" charset="0"/>
            </a:rPr>
            <a:t>Poin</a:t>
          </a:r>
          <a:r>
            <a:rPr kumimoji="0" lang="en-US" altLang="en-US" sz="800" b="1" i="0" u="none" strike="noStrike" kern="1200" cap="none" normalizeH="0" baseline="0" dirty="0">
              <a:ln>
                <a:noFill/>
              </a:ln>
              <a:solidFill>
                <a:schemeClr val="tx1"/>
              </a:solidFill>
              <a:effectLst/>
              <a:latin typeface="Arial" panose="020B0604020202020204" pitchFamily="34" charset="0"/>
            </a:rPr>
            <a:t> Utama</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Masturbasi</a:t>
          </a:r>
          <a:r>
            <a:rPr kumimoji="0" lang="en-US" altLang="en-US" sz="800" b="0" i="0" u="none" strike="noStrike" kern="1200" cap="none" normalizeH="0" baseline="0" dirty="0">
              <a:ln>
                <a:noFill/>
              </a:ln>
              <a:solidFill>
                <a:schemeClr val="tx1"/>
              </a:solidFill>
              <a:effectLst/>
              <a:latin typeface="Arial" panose="020B0604020202020204" pitchFamily="34" charset="0"/>
            </a:rPr>
            <a:t> dan </a:t>
          </a:r>
          <a:r>
            <a:rPr kumimoji="0" lang="en-US" altLang="en-US" sz="800" b="0" i="0" u="none" strike="noStrike" kern="1200" cap="none" normalizeH="0" baseline="0" dirty="0" err="1">
              <a:ln>
                <a:noFill/>
              </a:ln>
              <a:solidFill>
                <a:schemeClr val="tx1"/>
              </a:solidFill>
              <a:effectLst/>
              <a:latin typeface="Arial" panose="020B0604020202020204" pitchFamily="34" charset="0"/>
            </a:rPr>
            <a:t>menonton</a:t>
          </a:r>
          <a:r>
            <a:rPr kumimoji="0" lang="en-US" altLang="en-US" sz="800" b="0" i="0" u="none" strike="noStrike" kern="1200" cap="none" normalizeH="0" baseline="0" dirty="0">
              <a:ln>
                <a:noFill/>
              </a:ln>
              <a:solidFill>
                <a:schemeClr val="tx1"/>
              </a:solidFill>
              <a:effectLst/>
              <a:latin typeface="Arial" panose="020B0604020202020204" pitchFamily="34" charset="0"/>
            </a:rPr>
            <a:t> film porno </a:t>
          </a:r>
          <a:r>
            <a:rPr kumimoji="0" lang="en-US" altLang="en-US" sz="800" b="0" i="0" u="none" strike="noStrike" kern="1200" cap="none" normalizeH="0" baseline="0" dirty="0" err="1">
              <a:ln>
                <a:noFill/>
              </a:ln>
              <a:solidFill>
                <a:schemeClr val="tx1"/>
              </a:solidFill>
              <a:effectLst/>
              <a:latin typeface="Arial" panose="020B0604020202020204" pitchFamily="34" charset="0"/>
            </a:rPr>
            <a:t>terkutuk</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menjerumuskan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ke</a:t>
          </a:r>
          <a:r>
            <a:rPr kumimoji="0" lang="en-US" altLang="en-US" sz="800" b="0" i="0" u="none" strike="noStrike" kern="1200" cap="none" normalizeH="0" baseline="0" dirty="0">
              <a:ln>
                <a:noFill/>
              </a:ln>
              <a:solidFill>
                <a:schemeClr val="tx1"/>
              </a:solidFill>
              <a:effectLst/>
              <a:latin typeface="Arial" panose="020B0604020202020204" pitchFamily="34" charset="0"/>
            </a:rPr>
            <a:t> dosa. </a:t>
          </a:r>
        </a:p>
      </dsp:txBody>
      <dsp:txXfrm>
        <a:off x="2239846" y="2364443"/>
        <a:ext cx="8178045" cy="366469"/>
      </dsp:txXfrm>
    </dsp:sp>
    <dsp:sp modelId="{FB9D2BAB-1310-4510-B5A0-7910698879A8}">
      <dsp:nvSpPr>
        <dsp:cNvPr id="0" name=""/>
        <dsp:cNvSpPr/>
      </dsp:nvSpPr>
      <dsp:spPr>
        <a:xfrm>
          <a:off x="2083578" y="2730912"/>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D8666E6-4831-49B1-9BED-545D8003F7EF}">
      <dsp:nvSpPr>
        <dsp:cNvPr id="0" name=""/>
        <dsp:cNvSpPr/>
      </dsp:nvSpPr>
      <dsp:spPr>
        <a:xfrm>
          <a:off x="2239846" y="2749236"/>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0" u="none" strike="noStrike" kern="1200" cap="none" normalizeH="0" baseline="0" dirty="0">
              <a:ln>
                <a:noFill/>
              </a:ln>
              <a:solidFill>
                <a:schemeClr val="tx1"/>
              </a:solidFill>
              <a:effectLst/>
              <a:latin typeface="Arial" panose="020B0604020202020204" pitchFamily="34" charset="0"/>
            </a:rPr>
            <a:t>Solusi: Banyak </a:t>
          </a:r>
          <a:r>
            <a:rPr kumimoji="0" lang="en-US" altLang="en-US" sz="800" b="0" i="0" u="none" strike="noStrike" kern="1200" cap="none" normalizeH="0" baseline="0" dirty="0" err="1">
              <a:ln>
                <a:noFill/>
              </a:ln>
              <a:solidFill>
                <a:schemeClr val="tx1"/>
              </a:solidFill>
              <a:effectLst/>
              <a:latin typeface="Arial" panose="020B0604020202020204" pitchFamily="34" charset="0"/>
            </a:rPr>
            <a:t>Berpuasa</a:t>
          </a:r>
          <a:r>
            <a:rPr kumimoji="0" lang="en-US" altLang="en-US" sz="800" b="0" i="0" u="none" strike="noStrike" kern="1200" cap="none" normalizeH="0" baseline="0" dirty="0">
              <a:ln>
                <a:noFill/>
              </a:ln>
              <a:solidFill>
                <a:schemeClr val="tx1"/>
              </a:solidFill>
              <a:effectLst/>
              <a:latin typeface="Arial" panose="020B0604020202020204" pitchFamily="34" charset="0"/>
            </a:rPr>
            <a:t> dan </a:t>
          </a:r>
          <a:r>
            <a:rPr kumimoji="0" lang="en-US" altLang="en-US" sz="800" b="0" i="0" u="none" strike="noStrike" kern="1200" cap="none" normalizeH="0" baseline="0" dirty="0" err="1">
              <a:ln>
                <a:noFill/>
              </a:ln>
              <a:solidFill>
                <a:schemeClr val="tx1"/>
              </a:solidFill>
              <a:effectLst/>
              <a:latin typeface="Arial" panose="020B0604020202020204" pitchFamily="34" charset="0"/>
            </a:rPr>
            <a:t>berkarya</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berkomunitas</a:t>
          </a:r>
          <a:r>
            <a:rPr kumimoji="0" lang="en-US" altLang="en-US" sz="800" b="0" i="0" u="none" strike="noStrike" kern="1200" cap="none" normalizeH="0" baseline="0" dirty="0">
              <a:ln>
                <a:noFill/>
              </a:ln>
              <a:solidFill>
                <a:schemeClr val="tx1"/>
              </a:solidFill>
              <a:effectLst/>
              <a:latin typeface="Arial" panose="020B0604020202020204" pitchFamily="34" charset="0"/>
            </a:rPr>
            <a:t> yang </a:t>
          </a:r>
          <a:r>
            <a:rPr kumimoji="0" lang="en-US" altLang="en-US" sz="800" b="0" i="0" u="none" strike="noStrike" kern="1200" cap="none" normalizeH="0" baseline="0" dirty="0" err="1">
              <a:ln>
                <a:noFill/>
              </a:ln>
              <a:solidFill>
                <a:schemeClr val="tx1"/>
              </a:solidFill>
              <a:effectLst/>
              <a:latin typeface="Arial" panose="020B0604020202020204" pitchFamily="34" charset="0"/>
            </a:rPr>
            <a:t>baik</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2749236"/>
        <a:ext cx="8178045" cy="366469"/>
      </dsp:txXfrm>
    </dsp:sp>
    <dsp:sp modelId="{0986778F-AE0B-4F54-87A4-B68FAB4F9A55}">
      <dsp:nvSpPr>
        <dsp:cNvPr id="0" name=""/>
        <dsp:cNvSpPr/>
      </dsp:nvSpPr>
      <dsp:spPr>
        <a:xfrm>
          <a:off x="2083578" y="3115705"/>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9148470-65CA-4A87-A429-9B11A061AF81}">
      <dsp:nvSpPr>
        <dsp:cNvPr id="0" name=""/>
        <dsp:cNvSpPr/>
      </dsp:nvSpPr>
      <dsp:spPr>
        <a:xfrm>
          <a:off x="2239846" y="3134029"/>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Rasulullah SAW</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Mustadrak</a:t>
          </a:r>
          <a:r>
            <a:rPr kumimoji="0" lang="en-US" altLang="en-US" sz="800" b="0" i="0" u="none" strike="noStrike" kern="1200" cap="none" normalizeH="0" baseline="0" dirty="0">
              <a:ln>
                <a:noFill/>
              </a:ln>
              <a:solidFill>
                <a:schemeClr val="tx1"/>
              </a:solidFill>
              <a:effectLst/>
              <a:latin typeface="Arial" panose="020B0604020202020204" pitchFamily="34" charset="0"/>
            </a:rPr>
            <a:t>, II, h. 249):</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ar-SA" altLang="en-US" sz="800" b="0" i="1" u="none" strike="noStrike" kern="1200" cap="none" normalizeH="0" baseline="0" dirty="0">
              <a:ln>
                <a:noFill/>
              </a:ln>
              <a:solidFill>
                <a:schemeClr val="tx1"/>
              </a:solidFill>
              <a:effectLst/>
              <a:latin typeface="Arial" panose="020B0604020202020204" pitchFamily="34" charset="0"/>
              <a:cs typeface="Arial" panose="020B0604020202020204" pitchFamily="34" charset="0"/>
            </a:rPr>
            <a:t>نَاكِحُ الْكَفِّ مَلْعُونٌ</a:t>
          </a:r>
          <a:r>
            <a:rPr kumimoji="0" lang="en-US" altLang="en-US" sz="800" b="0" i="1" u="none" strike="noStrike" kern="1200" cap="none" normalizeH="0" baseline="0" dirty="0">
              <a:ln>
                <a:noFill/>
              </a:ln>
              <a:solidFill>
                <a:schemeClr val="tx1"/>
              </a:solidFill>
              <a:effectLst/>
              <a:latin typeface="Arial" panose="020B0604020202020204" pitchFamily="34" charset="0"/>
            </a:rPr>
            <a:t>"</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Pelaku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masturbasi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terlaknat</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3134029"/>
        <a:ext cx="8178045" cy="366469"/>
      </dsp:txXfrm>
    </dsp:sp>
    <dsp:sp modelId="{CFF36470-2676-4F64-BBE4-847778AB95F3}">
      <dsp:nvSpPr>
        <dsp:cNvPr id="0" name=""/>
        <dsp:cNvSpPr/>
      </dsp:nvSpPr>
      <dsp:spPr>
        <a:xfrm>
          <a:off x="2083578" y="3500498"/>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EAA6A5-87CD-4219-9F42-02ACD6B94940}">
      <dsp:nvSpPr>
        <dsp:cNvPr id="0" name=""/>
        <dsp:cNvSpPr/>
      </dsp:nvSpPr>
      <dsp:spPr>
        <a:xfrm>
          <a:off x="0" y="3518822"/>
          <a:ext cx="104178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C580E2-D74F-4F4C-BAEF-61DDA9BFEFFF}">
      <dsp:nvSpPr>
        <dsp:cNvPr id="0" name=""/>
        <dsp:cNvSpPr/>
      </dsp:nvSpPr>
      <dsp:spPr>
        <a:xfrm>
          <a:off x="0" y="3518822"/>
          <a:ext cx="2083578" cy="117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kumimoji="0" lang="en-US" altLang="en-US" sz="1900" b="1" i="0" u="none" strike="noStrike" kern="1200" cap="none" normalizeH="0" baseline="0" dirty="0" err="1">
              <a:ln>
                <a:noFill/>
              </a:ln>
              <a:solidFill>
                <a:schemeClr val="tx1"/>
              </a:solidFill>
              <a:effectLst/>
              <a:latin typeface="Arial" panose="020B0604020202020204" pitchFamily="34" charset="0"/>
            </a:rPr>
            <a:t>Jauhi</a:t>
          </a:r>
          <a:r>
            <a:rPr kumimoji="0" lang="en-US" altLang="en-US" sz="1900" b="1" i="0" u="none" strike="noStrike" kern="1200" cap="none" normalizeH="0" baseline="0" dirty="0">
              <a:ln>
                <a:noFill/>
              </a:ln>
              <a:solidFill>
                <a:schemeClr val="tx1"/>
              </a:solidFill>
              <a:effectLst/>
              <a:latin typeface="Arial" panose="020B0604020202020204" pitchFamily="34" charset="0"/>
            </a:rPr>
            <a:t> </a:t>
          </a:r>
          <a:r>
            <a:rPr kumimoji="0" lang="en-US" altLang="en-US" sz="1900" b="1" i="0" u="none" strike="noStrike" kern="1200" cap="none" normalizeH="0" baseline="0" dirty="0" err="1">
              <a:ln>
                <a:noFill/>
              </a:ln>
              <a:solidFill>
                <a:schemeClr val="tx1"/>
              </a:solidFill>
              <a:effectLst/>
              <a:latin typeface="Arial" panose="020B0604020202020204" pitchFamily="34" charset="0"/>
            </a:rPr>
            <a:t>Interaksi</a:t>
          </a:r>
          <a:r>
            <a:rPr kumimoji="0" lang="en-US" altLang="en-US" sz="1900" b="1" i="0" u="none" strike="noStrike" kern="1200" cap="none" normalizeH="0" baseline="0" dirty="0">
              <a:ln>
                <a:noFill/>
              </a:ln>
              <a:solidFill>
                <a:schemeClr val="tx1"/>
              </a:solidFill>
              <a:effectLst/>
              <a:latin typeface="Arial" panose="020B0604020202020204" pitchFamily="34" charset="0"/>
            </a:rPr>
            <a:t> Non-Mahram</a:t>
          </a:r>
        </a:p>
      </dsp:txBody>
      <dsp:txXfrm>
        <a:off x="0" y="3518822"/>
        <a:ext cx="2083578" cy="1172702"/>
      </dsp:txXfrm>
    </dsp:sp>
    <dsp:sp modelId="{D2BE72DA-7622-4F97-946F-03922AB718B0}">
      <dsp:nvSpPr>
        <dsp:cNvPr id="0" name=""/>
        <dsp:cNvSpPr/>
      </dsp:nvSpPr>
      <dsp:spPr>
        <a:xfrm>
          <a:off x="2239846" y="3537145"/>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1" i="0" u="none" strike="noStrike" kern="1200" cap="none" normalizeH="0" baseline="0" dirty="0" err="1">
              <a:ln>
                <a:noFill/>
              </a:ln>
              <a:solidFill>
                <a:schemeClr val="tx1"/>
              </a:solidFill>
              <a:effectLst/>
              <a:latin typeface="Arial" panose="020B0604020202020204" pitchFamily="34" charset="0"/>
            </a:rPr>
            <a:t>Poin</a:t>
          </a:r>
          <a:r>
            <a:rPr kumimoji="0" lang="en-US" altLang="en-US" sz="800" b="1" i="0" u="none" strike="noStrike" kern="1200" cap="none" normalizeH="0" baseline="0" dirty="0">
              <a:ln>
                <a:noFill/>
              </a:ln>
              <a:solidFill>
                <a:schemeClr val="tx1"/>
              </a:solidFill>
              <a:effectLst/>
              <a:latin typeface="Arial" panose="020B0604020202020204" pitchFamily="34" charset="0"/>
            </a:rPr>
            <a:t> Utama</a:t>
          </a:r>
          <a:r>
            <a:rPr kumimoji="0" lang="en-US" altLang="en-US" sz="800" b="0" i="0" u="none" strike="noStrike" kern="1200" cap="none" normalizeH="0" baseline="0" dirty="0">
              <a:ln>
                <a:noFill/>
              </a:ln>
              <a:solidFill>
                <a:schemeClr val="tx1"/>
              </a:solidFill>
              <a:effectLst/>
              <a:latin typeface="Arial" panose="020B0604020202020204" pitchFamily="34" charset="0"/>
            </a:rPr>
            <a:t>: Hindari </a:t>
          </a:r>
          <a:r>
            <a:rPr kumimoji="0" lang="en-US" altLang="en-US" sz="800" b="0" i="0" u="none" strike="noStrike" kern="1200" cap="none" normalizeH="0" baseline="0" dirty="0" err="1">
              <a:ln>
                <a:noFill/>
              </a:ln>
              <a:solidFill>
                <a:schemeClr val="tx1"/>
              </a:solidFill>
              <a:effectLst/>
              <a:latin typeface="Arial" panose="020B0604020202020204" pitchFamily="34" charset="0"/>
            </a:rPr>
            <a:t>berduaan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candaan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atau</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jabat</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tangan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dengan</a:t>
          </a:r>
          <a:r>
            <a:rPr kumimoji="0" lang="en-US" altLang="en-US" sz="800" b="0" i="0" u="none" strike="noStrike" kern="1200" cap="none" normalizeH="0" baseline="0" dirty="0">
              <a:ln>
                <a:noFill/>
              </a:ln>
              <a:solidFill>
                <a:schemeClr val="tx1"/>
              </a:solidFill>
              <a:effectLst/>
              <a:latin typeface="Arial" panose="020B0604020202020204" pitchFamily="34" charset="0"/>
            </a:rPr>
            <a:t> non-mahram </a:t>
          </a:r>
          <a:r>
            <a:rPr kumimoji="0" lang="en-US" altLang="en-US" sz="800" b="0" i="0" u="none" strike="noStrike" kern="1200" cap="none" normalizeH="0" baseline="0" dirty="0" err="1">
              <a:ln>
                <a:noFill/>
              </a:ln>
              <a:solidFill>
                <a:schemeClr val="tx1"/>
              </a:solidFill>
              <a:effectLst/>
              <a:latin typeface="Arial" panose="020B0604020202020204" pitchFamily="34" charset="0"/>
            </a:rPr>
            <a:t>untuk</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cegah</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maksiat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3537145"/>
        <a:ext cx="8178045" cy="366469"/>
      </dsp:txXfrm>
    </dsp:sp>
    <dsp:sp modelId="{00F58E8B-B7ED-4168-9F38-CF648F2DFDB9}">
      <dsp:nvSpPr>
        <dsp:cNvPr id="0" name=""/>
        <dsp:cNvSpPr/>
      </dsp:nvSpPr>
      <dsp:spPr>
        <a:xfrm>
          <a:off x="2083578" y="3903614"/>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71C3863-5D63-4F7A-B362-602A71D9AE6B}">
      <dsp:nvSpPr>
        <dsp:cNvPr id="0" name=""/>
        <dsp:cNvSpPr/>
      </dsp:nvSpPr>
      <dsp:spPr>
        <a:xfrm>
          <a:off x="2239846" y="3921938"/>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Imam Ali bin Abi </a:t>
          </a:r>
          <a:r>
            <a:rPr kumimoji="0" lang="en-US" altLang="en-US" sz="800" b="0" i="1" u="none" strike="noStrike" kern="1200" cap="none" normalizeH="0" baseline="0" dirty="0" err="1">
              <a:ln>
                <a:noFill/>
              </a:ln>
              <a:solidFill>
                <a:schemeClr val="tx1"/>
              </a:solidFill>
              <a:effectLst/>
              <a:latin typeface="Arial" panose="020B0604020202020204" pitchFamily="34" charset="0"/>
            </a:rPr>
            <a:t>Thalib</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Wasā’il</a:t>
          </a:r>
          <a:r>
            <a:rPr kumimoji="0" lang="en-US" altLang="en-US" sz="800" b="0" i="0" u="none" strike="noStrike" kern="1200" cap="none" normalizeH="0" baseline="0" dirty="0">
              <a:ln>
                <a:noFill/>
              </a:ln>
              <a:solidFill>
                <a:schemeClr val="tx1"/>
              </a:solidFill>
              <a:effectLst/>
              <a:latin typeface="Arial" panose="020B0604020202020204" pitchFamily="34" charset="0"/>
            </a:rPr>
            <a:t> al-</a:t>
          </a:r>
          <a:r>
            <a:rPr kumimoji="0" lang="en-US" altLang="en-US" sz="800" b="0" i="0" u="none" strike="noStrike" kern="1200" cap="none" normalizeH="0" baseline="0" dirty="0" err="1">
              <a:ln>
                <a:noFill/>
              </a:ln>
              <a:solidFill>
                <a:schemeClr val="tx1"/>
              </a:solidFill>
              <a:effectLst/>
              <a:latin typeface="Arial" panose="020B0604020202020204" pitchFamily="34" charset="0"/>
            </a:rPr>
            <a:t>Shī‘ah</a:t>
          </a:r>
          <a:r>
            <a:rPr kumimoji="0" lang="en-US" altLang="en-US" sz="800" b="0" i="0" u="none" strike="noStrike" kern="1200" cap="none" normalizeH="0" baseline="0" dirty="0">
              <a:ln>
                <a:noFill/>
              </a:ln>
              <a:solidFill>
                <a:schemeClr val="tx1"/>
              </a:solidFill>
              <a:effectLst/>
              <a:latin typeface="Arial" panose="020B0604020202020204" pitchFamily="34" charset="0"/>
            </a:rPr>
            <a:t>, XIV, h. 143):</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Janganlah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laki-laki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menyendiri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dengan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wanita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karena</a:t>
          </a:r>
          <a:r>
            <a:rPr kumimoji="0" lang="en-US" altLang="en-US" sz="800" b="0" i="1" u="none" strike="noStrike" kern="1200" cap="none" normalizeH="0" baseline="0" dirty="0">
              <a:ln>
                <a:noFill/>
              </a:ln>
              <a:solidFill>
                <a:schemeClr val="tx1"/>
              </a:solidFill>
              <a:effectLst/>
              <a:latin typeface="Arial" panose="020B0604020202020204" pitchFamily="34" charset="0"/>
            </a:rPr>
            <a:t> yang </a:t>
          </a:r>
          <a:r>
            <a:rPr kumimoji="0" lang="en-US" altLang="en-US" sz="800" b="0" i="1" u="none" strike="noStrike" kern="1200" cap="none" normalizeH="0" baseline="0" dirty="0" err="1">
              <a:ln>
                <a:noFill/>
              </a:ln>
              <a:solidFill>
                <a:schemeClr val="tx1"/>
              </a:solidFill>
              <a:effectLst/>
              <a:latin typeface="Arial" panose="020B0604020202020204" pitchFamily="34" charset="0"/>
            </a:rPr>
            <a:t>ketiga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adalah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setan</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3921938"/>
        <a:ext cx="8178045" cy="366469"/>
      </dsp:txXfrm>
    </dsp:sp>
    <dsp:sp modelId="{04663074-504D-444A-95E6-956343D0C378}">
      <dsp:nvSpPr>
        <dsp:cNvPr id="0" name=""/>
        <dsp:cNvSpPr/>
      </dsp:nvSpPr>
      <dsp:spPr>
        <a:xfrm>
          <a:off x="2083578" y="4288407"/>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9F6F44-5843-4BEC-90DC-A7E3E5E68669}">
      <dsp:nvSpPr>
        <dsp:cNvPr id="0" name=""/>
        <dsp:cNvSpPr/>
      </dsp:nvSpPr>
      <dsp:spPr>
        <a:xfrm>
          <a:off x="2239846" y="4306731"/>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Rasulullah SAW</a:t>
          </a:r>
          <a:r>
            <a:rPr kumimoji="0" lang="en-US" altLang="en-US" sz="800" b="0" i="0" u="none" strike="noStrike" kern="1200" cap="none" normalizeH="0" baseline="0" dirty="0">
              <a:ln>
                <a:noFill/>
              </a:ln>
              <a:solidFill>
                <a:schemeClr val="tx1"/>
              </a:solidFill>
              <a:effectLst/>
              <a:latin typeface="Arial" panose="020B0604020202020204" pitchFamily="34" charset="0"/>
            </a:rPr>
            <a:t> (Bihar al-Anwar, LXXIV, h. 274):</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Barangsiapa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berjabat</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tangan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dengan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wanita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bukan</a:t>
          </a:r>
          <a:r>
            <a:rPr kumimoji="0" lang="en-US" altLang="en-US" sz="800" b="0" i="1" u="none" strike="noStrike" kern="1200" cap="none" normalizeH="0" baseline="0" dirty="0">
              <a:ln>
                <a:noFill/>
              </a:ln>
              <a:solidFill>
                <a:schemeClr val="tx1"/>
              </a:solidFill>
              <a:effectLst/>
              <a:latin typeface="Arial" panose="020B0604020202020204" pitchFamily="34" charset="0"/>
            </a:rPr>
            <a:t> mahram, </a:t>
          </a:r>
          <a:r>
            <a:rPr kumimoji="0" lang="en-US" altLang="en-US" sz="800" b="0" i="1" u="none" strike="noStrike" kern="1200" cap="none" normalizeH="0" baseline="0" dirty="0" err="1">
              <a:ln>
                <a:noFill/>
              </a:ln>
              <a:solidFill>
                <a:schemeClr val="tx1"/>
              </a:solidFill>
              <a:effectLst/>
              <a:latin typeface="Arial" panose="020B0604020202020204" pitchFamily="34" charset="0"/>
            </a:rPr>
            <a:t>ia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akan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datang</a:t>
          </a:r>
          <a:r>
            <a:rPr kumimoji="0" lang="en-US" altLang="en-US" sz="800" b="0" i="1" u="none" strike="noStrike" kern="1200" cap="none" normalizeH="0" baseline="0" dirty="0">
              <a:ln>
                <a:noFill/>
              </a:ln>
              <a:solidFill>
                <a:schemeClr val="tx1"/>
              </a:solidFill>
              <a:effectLst/>
              <a:latin typeface="Arial" panose="020B0604020202020204" pitchFamily="34" charset="0"/>
            </a:rPr>
            <a:t> di </a:t>
          </a:r>
          <a:r>
            <a:rPr kumimoji="0" lang="en-US" altLang="en-US" sz="800" b="0" i="1" u="none" strike="noStrike" kern="1200" cap="none" normalizeH="0" baseline="0" dirty="0" err="1">
              <a:ln>
                <a:noFill/>
              </a:ln>
              <a:solidFill>
                <a:schemeClr val="tx1"/>
              </a:solidFill>
              <a:effectLst/>
              <a:latin typeface="Arial" panose="020B0604020202020204" pitchFamily="34" charset="0"/>
            </a:rPr>
            <a:t>hari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kiamat</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dalam</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keadaan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terbelenggu</a:t>
          </a:r>
          <a:r>
            <a:rPr kumimoji="0" lang="en-US" altLang="en-US" sz="800" b="0" i="1" u="none" strike="noStrike" kern="1200" cap="none" normalizeH="0" baseline="0" dirty="0">
              <a:ln>
                <a:noFill/>
              </a:ln>
              <a:solidFill>
                <a:schemeClr val="tx1"/>
              </a:solidFill>
              <a:effectLst/>
              <a:latin typeface="Arial" panose="020B0604020202020204" pitchFamily="34" charset="0"/>
            </a:rPr>
            <a:t> dan </a:t>
          </a:r>
          <a:r>
            <a:rPr kumimoji="0" lang="en-US" altLang="en-US" sz="800" b="0" i="1" u="none" strike="noStrike" kern="1200" cap="none" normalizeH="0" baseline="0" dirty="0" err="1">
              <a:ln>
                <a:noFill/>
              </a:ln>
              <a:solidFill>
                <a:schemeClr val="tx1"/>
              </a:solidFill>
              <a:effectLst/>
              <a:latin typeface="Arial" panose="020B0604020202020204" pitchFamily="34" charset="0"/>
            </a:rPr>
            <a:t>dilempar</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ke</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neraka</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4306731"/>
        <a:ext cx="8178045" cy="366469"/>
      </dsp:txXfrm>
    </dsp:sp>
    <dsp:sp modelId="{268BF584-CDCD-4ED6-AFD1-85C30BB7AC6D}">
      <dsp:nvSpPr>
        <dsp:cNvPr id="0" name=""/>
        <dsp:cNvSpPr/>
      </dsp:nvSpPr>
      <dsp:spPr>
        <a:xfrm>
          <a:off x="2083578" y="4673200"/>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FBFB9B-7D19-432E-960B-A7B141177237}">
      <dsp:nvSpPr>
        <dsp:cNvPr id="0" name=""/>
        <dsp:cNvSpPr/>
      </dsp:nvSpPr>
      <dsp:spPr>
        <a:xfrm>
          <a:off x="0" y="4691524"/>
          <a:ext cx="10417892"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D95CC8-A1C5-4C91-B5B4-BC01075D5F20}">
      <dsp:nvSpPr>
        <dsp:cNvPr id="0" name=""/>
        <dsp:cNvSpPr/>
      </dsp:nvSpPr>
      <dsp:spPr>
        <a:xfrm>
          <a:off x="0" y="4691524"/>
          <a:ext cx="2083578" cy="1172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kumimoji="0" lang="en-US" altLang="en-US" sz="1900" b="1" i="0" u="none" strike="noStrike" kern="1200" cap="none" normalizeH="0" baseline="0" dirty="0">
              <a:ln>
                <a:noFill/>
              </a:ln>
              <a:solidFill>
                <a:schemeClr val="tx1"/>
              </a:solidFill>
              <a:effectLst/>
              <a:latin typeface="Arial" panose="020B0604020202020204" pitchFamily="34" charset="0"/>
            </a:rPr>
            <a:t>Isi Waktu </a:t>
          </a:r>
          <a:r>
            <a:rPr kumimoji="0" lang="en-US" altLang="en-US" sz="1900" b="1" i="0" u="none" strike="noStrike" kern="1200" cap="none" normalizeH="0" baseline="0" dirty="0" err="1">
              <a:ln>
                <a:noFill/>
              </a:ln>
              <a:solidFill>
                <a:schemeClr val="tx1"/>
              </a:solidFill>
              <a:effectLst/>
              <a:latin typeface="Arial" panose="020B0604020202020204" pitchFamily="34" charset="0"/>
            </a:rPr>
            <a:t>dengan</a:t>
          </a:r>
          <a:r>
            <a:rPr kumimoji="0" lang="en-US" altLang="en-US" sz="1900" b="1" i="0" u="none" strike="noStrike" kern="1200" cap="none" normalizeH="0" baseline="0" dirty="0">
              <a:ln>
                <a:noFill/>
              </a:ln>
              <a:solidFill>
                <a:schemeClr val="tx1"/>
              </a:solidFill>
              <a:effectLst/>
              <a:latin typeface="Arial" panose="020B0604020202020204" pitchFamily="34" charset="0"/>
            </a:rPr>
            <a:t> </a:t>
          </a:r>
          <a:r>
            <a:rPr kumimoji="0" lang="en-US" altLang="en-US" sz="1900" b="1" i="0" u="none" strike="noStrike" kern="1200" cap="none" normalizeH="0" baseline="0" dirty="0" err="1">
              <a:ln>
                <a:noFill/>
              </a:ln>
              <a:solidFill>
                <a:schemeClr val="tx1"/>
              </a:solidFill>
              <a:effectLst/>
              <a:latin typeface="Arial" panose="020B0604020202020204" pitchFamily="34" charset="0"/>
            </a:rPr>
            <a:t>Positif</a:t>
          </a:r>
          <a:r>
            <a:rPr kumimoji="0" lang="en-US" altLang="en-US" sz="1900" b="1" i="0" u="none" strike="noStrike" kern="1200" cap="none" normalizeH="0" baseline="0" dirty="0">
              <a:ln>
                <a:noFill/>
              </a:ln>
              <a:solidFill>
                <a:schemeClr val="tx1"/>
              </a:solidFill>
              <a:effectLst/>
              <a:latin typeface="Arial" panose="020B0604020202020204" pitchFamily="34" charset="0"/>
            </a:rPr>
            <a:t> &amp; </a:t>
          </a:r>
          <a:r>
            <a:rPr kumimoji="0" lang="en-US" altLang="en-US" sz="1900" b="1" i="0" u="none" strike="noStrike" kern="1200" cap="none" normalizeH="0" baseline="0" dirty="0" err="1">
              <a:ln>
                <a:noFill/>
              </a:ln>
              <a:solidFill>
                <a:schemeClr val="tx1"/>
              </a:solidFill>
              <a:effectLst/>
              <a:latin typeface="Arial" panose="020B0604020202020204" pitchFamily="34" charset="0"/>
            </a:rPr>
            <a:t>Pilih</a:t>
          </a:r>
          <a:r>
            <a:rPr kumimoji="0" lang="en-US" altLang="en-US" sz="1900" b="1" i="0" u="none" strike="noStrike" kern="1200" cap="none" normalizeH="0" baseline="0" dirty="0">
              <a:ln>
                <a:noFill/>
              </a:ln>
              <a:solidFill>
                <a:schemeClr val="tx1"/>
              </a:solidFill>
              <a:effectLst/>
              <a:latin typeface="Arial" panose="020B0604020202020204" pitchFamily="34" charset="0"/>
            </a:rPr>
            <a:t> </a:t>
          </a:r>
          <a:r>
            <a:rPr kumimoji="0" lang="en-US" altLang="en-US" sz="1900" b="1" i="0" u="none" strike="noStrike" kern="1200" cap="none" normalizeH="0" baseline="0" dirty="0" err="1">
              <a:ln>
                <a:noFill/>
              </a:ln>
              <a:solidFill>
                <a:schemeClr val="tx1"/>
              </a:solidFill>
              <a:effectLst/>
              <a:latin typeface="Arial" panose="020B0604020202020204" pitchFamily="34" charset="0"/>
            </a:rPr>
            <a:t>Sahabat</a:t>
          </a:r>
          <a:r>
            <a:rPr kumimoji="0" lang="en-US" altLang="en-US" sz="1900" b="1" i="0" u="none" strike="noStrike" kern="1200" cap="none" normalizeH="0" baseline="0" dirty="0">
              <a:ln>
                <a:noFill/>
              </a:ln>
              <a:solidFill>
                <a:schemeClr val="tx1"/>
              </a:solidFill>
              <a:effectLst/>
              <a:latin typeface="Arial" panose="020B0604020202020204" pitchFamily="34" charset="0"/>
            </a:rPr>
            <a:t> Saleh</a:t>
          </a:r>
        </a:p>
      </dsp:txBody>
      <dsp:txXfrm>
        <a:off x="0" y="4691524"/>
        <a:ext cx="2083578" cy="1172702"/>
      </dsp:txXfrm>
    </dsp:sp>
    <dsp:sp modelId="{EEFFCAB1-B5C4-4C8B-A962-01B563B4A702}">
      <dsp:nvSpPr>
        <dsp:cNvPr id="0" name=""/>
        <dsp:cNvSpPr/>
      </dsp:nvSpPr>
      <dsp:spPr>
        <a:xfrm>
          <a:off x="2239846" y="4709847"/>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1" i="0" u="none" strike="noStrike" kern="1200" cap="none" normalizeH="0" baseline="0" dirty="0" err="1">
              <a:ln>
                <a:noFill/>
              </a:ln>
              <a:solidFill>
                <a:schemeClr val="tx1"/>
              </a:solidFill>
              <a:effectLst/>
              <a:latin typeface="Arial" panose="020B0604020202020204" pitchFamily="34" charset="0"/>
            </a:rPr>
            <a:t>Poin</a:t>
          </a:r>
          <a:r>
            <a:rPr kumimoji="0" lang="en-US" altLang="en-US" sz="800" b="1" i="0" u="none" strike="noStrike" kern="1200" cap="none" normalizeH="0" baseline="0" dirty="0">
              <a:ln>
                <a:noFill/>
              </a:ln>
              <a:solidFill>
                <a:schemeClr val="tx1"/>
              </a:solidFill>
              <a:effectLst/>
              <a:latin typeface="Arial" panose="020B0604020202020204" pitchFamily="34" charset="0"/>
            </a:rPr>
            <a:t> Utama</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Sibukkan</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diri</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dengan</a:t>
          </a:r>
          <a:r>
            <a:rPr kumimoji="0" lang="en-US" altLang="en-US" sz="800" b="0" i="0" u="none" strike="noStrike" kern="1200" cap="none" normalizeH="0" baseline="0" dirty="0">
              <a:ln>
                <a:noFill/>
              </a:ln>
              <a:solidFill>
                <a:schemeClr val="tx1"/>
              </a:solidFill>
              <a:effectLst/>
              <a:latin typeface="Arial" panose="020B0604020202020204" pitchFamily="34" charset="0"/>
            </a:rPr>
            <a:t> ibadah, </a:t>
          </a:r>
          <a:r>
            <a:rPr kumimoji="0" lang="en-US" altLang="en-US" sz="800" b="0" i="0" u="none" strike="noStrike" kern="1200" cap="none" normalizeH="0" baseline="0" dirty="0" err="1">
              <a:ln>
                <a:noFill/>
              </a:ln>
              <a:solidFill>
                <a:schemeClr val="tx1"/>
              </a:solidFill>
              <a:effectLst/>
              <a:latin typeface="Arial" panose="020B0604020202020204" pitchFamily="34" charset="0"/>
            </a:rPr>
            <a:t>belajar</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olahraga</a:t>
          </a:r>
          <a:r>
            <a:rPr kumimoji="0" lang="en-US" altLang="en-US" sz="800" b="0" i="0" u="none" strike="noStrike" kern="1200" cap="none" normalizeH="0" baseline="0" dirty="0">
              <a:ln>
                <a:noFill/>
              </a:ln>
              <a:solidFill>
                <a:schemeClr val="tx1"/>
              </a:solidFill>
              <a:effectLst/>
              <a:latin typeface="Arial" panose="020B0604020202020204" pitchFamily="34" charset="0"/>
            </a:rPr>
            <a:t>, dan </a:t>
          </a:r>
          <a:r>
            <a:rPr kumimoji="0" lang="en-US" altLang="en-US" sz="800" b="0" i="0" u="none" strike="noStrike" kern="1200" cap="none" normalizeH="0" baseline="0" dirty="0" err="1">
              <a:ln>
                <a:noFill/>
              </a:ln>
              <a:solidFill>
                <a:schemeClr val="tx1"/>
              </a:solidFill>
              <a:effectLst/>
              <a:latin typeface="Arial" panose="020B0604020202020204" pitchFamily="34" charset="0"/>
            </a:rPr>
            <a:t>pilih</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sahabat</a:t>
          </a:r>
          <a:r>
            <a:rPr kumimoji="0" lang="en-US" altLang="en-US" sz="800" b="0" i="0" u="none" strike="noStrike" kern="1200" cap="none" normalizeH="0" baseline="0" dirty="0">
              <a:ln>
                <a:noFill/>
              </a:ln>
              <a:solidFill>
                <a:schemeClr val="tx1"/>
              </a:solidFill>
              <a:effectLst/>
              <a:latin typeface="Arial" panose="020B0604020202020204" pitchFamily="34" charset="0"/>
            </a:rPr>
            <a:t> yang </a:t>
          </a:r>
          <a:r>
            <a:rPr kumimoji="0" lang="en-US" altLang="en-US" sz="800" b="0" i="0" u="none" strike="noStrike" kern="1200" cap="none" normalizeH="0" baseline="0" dirty="0" err="1">
              <a:ln>
                <a:noFill/>
              </a:ln>
              <a:solidFill>
                <a:schemeClr val="tx1"/>
              </a:solidFill>
              <a:effectLst/>
              <a:latin typeface="Arial" panose="020B0604020202020204" pitchFamily="34" charset="0"/>
            </a:rPr>
            <a:t>mendukung</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kebaikan</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4709847"/>
        <a:ext cx="8178045" cy="366469"/>
      </dsp:txXfrm>
    </dsp:sp>
    <dsp:sp modelId="{A62DAAA7-6618-4D57-80F5-15235ECB0BDC}">
      <dsp:nvSpPr>
        <dsp:cNvPr id="0" name=""/>
        <dsp:cNvSpPr/>
      </dsp:nvSpPr>
      <dsp:spPr>
        <a:xfrm>
          <a:off x="2083578" y="5076316"/>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DE924F-429F-4304-A8A1-E9C22954A30A}">
      <dsp:nvSpPr>
        <dsp:cNvPr id="0" name=""/>
        <dsp:cNvSpPr/>
      </dsp:nvSpPr>
      <dsp:spPr>
        <a:xfrm>
          <a:off x="2239846" y="5094640"/>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Rasulullah SAW</a:t>
          </a:r>
          <a:r>
            <a:rPr kumimoji="0" lang="en-US" altLang="en-US" sz="800" b="0" i="0" u="none" strike="noStrike" kern="1200" cap="none" normalizeH="0" baseline="0" dirty="0">
              <a:ln>
                <a:noFill/>
              </a:ln>
              <a:solidFill>
                <a:schemeClr val="tx1"/>
              </a:solidFill>
              <a:effectLst/>
              <a:latin typeface="Arial" panose="020B0604020202020204" pitchFamily="34" charset="0"/>
            </a:rPr>
            <a:t> (</a:t>
          </a:r>
          <a:r>
            <a:rPr kumimoji="0" lang="en-US" altLang="en-US" sz="800" b="0" i="0" u="none" strike="noStrike" kern="1200" cap="none" normalizeH="0" baseline="0" dirty="0" err="1">
              <a:ln>
                <a:noFill/>
              </a:ln>
              <a:solidFill>
                <a:schemeClr val="tx1"/>
              </a:solidFill>
              <a:effectLst/>
              <a:latin typeface="Arial" panose="020B0604020202020204" pitchFamily="34" charset="0"/>
            </a:rPr>
            <a:t>Nahj</a:t>
          </a:r>
          <a:r>
            <a:rPr kumimoji="0" lang="en-US" altLang="en-US" sz="800" b="0" i="0" u="none" strike="noStrike" kern="1200" cap="none" normalizeH="0" baseline="0" dirty="0">
              <a:ln>
                <a:noFill/>
              </a:ln>
              <a:solidFill>
                <a:schemeClr val="tx1"/>
              </a:solidFill>
              <a:effectLst/>
              <a:latin typeface="Arial" panose="020B0604020202020204" pitchFamily="34" charset="0"/>
            </a:rPr>
            <a:t> al-</a:t>
          </a:r>
          <a:r>
            <a:rPr kumimoji="0" lang="en-US" altLang="en-US" sz="800" b="0" i="0" u="none" strike="noStrike" kern="1200" cap="none" normalizeH="0" baseline="0" dirty="0" err="1">
              <a:ln>
                <a:noFill/>
              </a:ln>
              <a:solidFill>
                <a:schemeClr val="tx1"/>
              </a:solidFill>
              <a:effectLst/>
              <a:latin typeface="Arial" panose="020B0604020202020204" pitchFamily="34" charset="0"/>
            </a:rPr>
            <a:t>Balaghah</a:t>
          </a:r>
          <a:r>
            <a:rPr kumimoji="0" lang="en-US" altLang="en-US" sz="800" b="0" i="0" u="none" strike="noStrike" kern="1200" cap="none" normalizeH="0" baseline="0" dirty="0">
              <a:ln>
                <a:noFill/>
              </a:ln>
              <a:solidFill>
                <a:schemeClr val="tx1"/>
              </a:solidFill>
              <a:effectLst/>
              <a:latin typeface="Arial" panose="020B0604020202020204" pitchFamily="34" charset="0"/>
            </a:rPr>
            <a:t>, h. 71):</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Seseorang</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mengikuti</a:t>
          </a:r>
          <a:r>
            <a:rPr kumimoji="0" lang="en-US" altLang="en-US" sz="800" b="0" i="1" u="none" strike="noStrike" kern="1200" cap="none" normalizeH="0" baseline="0" dirty="0">
              <a:ln>
                <a:noFill/>
              </a:ln>
              <a:solidFill>
                <a:schemeClr val="tx1"/>
              </a:solidFill>
              <a:effectLst/>
              <a:latin typeface="Arial" panose="020B0604020202020204" pitchFamily="34" charset="0"/>
            </a:rPr>
            <a:t> agama </a:t>
          </a:r>
          <a:r>
            <a:rPr kumimoji="0" lang="en-US" altLang="en-US" sz="800" b="0" i="1" u="none" strike="noStrike" kern="1200" cap="none" normalizeH="0" baseline="0" dirty="0" err="1">
              <a:ln>
                <a:noFill/>
              </a:ln>
              <a:solidFill>
                <a:schemeClr val="tx1"/>
              </a:solidFill>
              <a:effectLst/>
              <a:latin typeface="Arial" panose="020B0604020202020204" pitchFamily="34" charset="0"/>
            </a:rPr>
            <a:t>sahabatnya</a:t>
          </a:r>
          <a:r>
            <a:rPr kumimoji="0" lang="en-US" altLang="en-US" sz="800" b="0" i="1" u="none" strike="noStrike" kern="1200" cap="none" normalizeH="0" baseline="0" dirty="0">
              <a:ln>
                <a:noFill/>
              </a:ln>
              <a:solidFill>
                <a:schemeClr val="tx1"/>
              </a:solidFill>
              <a:effectLst/>
              <a:latin typeface="Arial" panose="020B0604020202020204" pitchFamily="34" charset="0"/>
            </a:rPr>
            <a:t>. Maka </a:t>
          </a:r>
          <a:r>
            <a:rPr kumimoji="0" lang="en-US" altLang="en-US" sz="800" b="0" i="1" u="none" strike="noStrike" kern="1200" cap="none" normalizeH="0" baseline="0" dirty="0" err="1">
              <a:ln>
                <a:noFill/>
              </a:ln>
              <a:solidFill>
                <a:schemeClr val="tx1"/>
              </a:solidFill>
              <a:effectLst/>
              <a:latin typeface="Arial" panose="020B0604020202020204" pitchFamily="34" charset="0"/>
            </a:rPr>
            <a:t>hendaklah</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ia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memperhatikan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siapa</a:t>
          </a:r>
          <a:r>
            <a:rPr kumimoji="0" lang="en-US" altLang="en-US" sz="800" b="0" i="1" u="none" strike="noStrike" kern="1200" cap="none" normalizeH="0" baseline="0" dirty="0">
              <a:ln>
                <a:noFill/>
              </a:ln>
              <a:solidFill>
                <a:schemeClr val="tx1"/>
              </a:solidFill>
              <a:effectLst/>
              <a:latin typeface="Arial" panose="020B0604020202020204" pitchFamily="34" charset="0"/>
            </a:rPr>
            <a:t> yang </a:t>
          </a:r>
          <a:r>
            <a:rPr kumimoji="0" lang="en-US" altLang="en-US" sz="800" b="0" i="1" u="none" strike="noStrike" kern="1200" cap="none" normalizeH="0" baseline="0" dirty="0" err="1">
              <a:ln>
                <a:noFill/>
              </a:ln>
              <a:solidFill>
                <a:schemeClr val="tx1"/>
              </a:solidFill>
              <a:effectLst/>
              <a:latin typeface="Arial" panose="020B0604020202020204" pitchFamily="34" charset="0"/>
            </a:rPr>
            <a:t>dijadikan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sahabat</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5094640"/>
        <a:ext cx="8178045" cy="366469"/>
      </dsp:txXfrm>
    </dsp:sp>
    <dsp:sp modelId="{B8EFEC3D-330B-4AFE-8BB3-D2220374ED07}">
      <dsp:nvSpPr>
        <dsp:cNvPr id="0" name=""/>
        <dsp:cNvSpPr/>
      </dsp:nvSpPr>
      <dsp:spPr>
        <a:xfrm>
          <a:off x="2083578" y="5461109"/>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2C8108-BED1-4E37-8D84-2C1B82014A81}">
      <dsp:nvSpPr>
        <dsp:cNvPr id="0" name=""/>
        <dsp:cNvSpPr/>
      </dsp:nvSpPr>
      <dsp:spPr>
        <a:xfrm>
          <a:off x="2239846" y="5479433"/>
          <a:ext cx="8178045" cy="3664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marL="0" lvl="0" indent="0" algn="l" defTabSz="355600">
            <a:lnSpc>
              <a:spcPct val="90000"/>
            </a:lnSpc>
            <a:spcBef>
              <a:spcPct val="0"/>
            </a:spcBef>
            <a:spcAft>
              <a:spcPct val="35000"/>
            </a:spcAft>
            <a:buNone/>
          </a:pPr>
          <a:r>
            <a:rPr kumimoji="0" lang="en-US" altLang="en-US" sz="800" b="0" i="1" u="none" strike="noStrike" kern="1200" cap="none" normalizeH="0" baseline="0" dirty="0">
              <a:ln>
                <a:noFill/>
              </a:ln>
              <a:solidFill>
                <a:schemeClr val="tx1"/>
              </a:solidFill>
              <a:effectLst/>
              <a:latin typeface="Arial" panose="020B0604020202020204" pitchFamily="34" charset="0"/>
            </a:rPr>
            <a:t>Imam Ali</a:t>
          </a:r>
          <a:r>
            <a:rPr kumimoji="0" lang="en-US" altLang="en-US" sz="800" b="0" i="0" u="none" strike="noStrike" kern="1200" cap="none" normalizeH="0" baseline="0" dirty="0">
              <a:ln>
                <a:noFill/>
              </a:ln>
              <a:solidFill>
                <a:schemeClr val="tx1"/>
              </a:solidFill>
              <a:effectLst/>
              <a:latin typeface="Arial" panose="020B0604020202020204" pitchFamily="34" charset="0"/>
            </a:rPr>
            <a:t> (Bihar al-Anwar, I, h. 164):</a:t>
          </a:r>
          <a:br>
            <a:rPr kumimoji="0" lang="en-US" altLang="en-US" sz="800" b="0" i="0" u="none" strike="noStrike" kern="1200" cap="none" normalizeH="0" baseline="0" dirty="0">
              <a:ln>
                <a:noFill/>
              </a:ln>
              <a:solidFill>
                <a:schemeClr val="tx1"/>
              </a:solidFill>
              <a:effectLst/>
              <a:latin typeface="Arial" panose="020B0604020202020204" pitchFamily="34" charset="0"/>
            </a:rPr>
          </a:b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1" u="none" strike="noStrike" kern="1200" cap="none" normalizeH="0" baseline="0" dirty="0" err="1">
              <a:ln>
                <a:noFill/>
              </a:ln>
              <a:solidFill>
                <a:schemeClr val="tx1"/>
              </a:solidFill>
              <a:effectLst/>
              <a:latin typeface="Arial" panose="020B0604020202020204" pitchFamily="34" charset="0"/>
            </a:rPr>
            <a:t>Dekatilah</a:t>
          </a:r>
          <a:r>
            <a:rPr kumimoji="0" lang="en-US" altLang="en-US" sz="800" b="0" i="1" u="none" strike="noStrike" kern="1200" cap="none" normalizeH="0" baseline="0" dirty="0">
              <a:ln>
                <a:noFill/>
              </a:ln>
              <a:solidFill>
                <a:schemeClr val="tx1"/>
              </a:solidFill>
              <a:effectLst/>
              <a:latin typeface="Arial" panose="020B0604020202020204" pitchFamily="34" charset="0"/>
            </a:rPr>
            <a:t> orang </a:t>
          </a:r>
          <a:r>
            <a:rPr kumimoji="0" lang="en-US" altLang="en-US" sz="800" b="0" i="1" u="none" strike="noStrike" kern="1200" cap="none" normalizeH="0" baseline="0" dirty="0" err="1">
              <a:ln>
                <a:noFill/>
              </a:ln>
              <a:solidFill>
                <a:schemeClr val="tx1"/>
              </a:solidFill>
              <a:effectLst/>
              <a:latin typeface="Arial" panose="020B0604020202020204" pitchFamily="34" charset="0"/>
            </a:rPr>
            <a:t>baik</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engkau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menjadi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bagian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dari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mereka</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Jauhilah</a:t>
          </a:r>
          <a:r>
            <a:rPr kumimoji="0" lang="en-US" altLang="en-US" sz="800" b="0" i="1" u="none" strike="noStrike" kern="1200" cap="none" normalizeH="0" baseline="0" dirty="0">
              <a:ln>
                <a:noFill/>
              </a:ln>
              <a:solidFill>
                <a:schemeClr val="tx1"/>
              </a:solidFill>
              <a:effectLst/>
              <a:latin typeface="Arial" panose="020B0604020202020204" pitchFamily="34" charset="0"/>
            </a:rPr>
            <a:t> orang </a:t>
          </a:r>
          <a:r>
            <a:rPr kumimoji="0" lang="en-US" altLang="en-US" sz="800" b="0" i="1" u="none" strike="noStrike" kern="1200" cap="none" normalizeH="0" baseline="0" dirty="0" err="1">
              <a:ln>
                <a:noFill/>
              </a:ln>
              <a:solidFill>
                <a:schemeClr val="tx1"/>
              </a:solidFill>
              <a:effectLst/>
              <a:latin typeface="Arial" panose="020B0604020202020204" pitchFamily="34" charset="0"/>
            </a:rPr>
            <a:t>buruk</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engkau</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terselamatkan</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dari</a:t>
          </a:r>
          <a:r>
            <a:rPr kumimoji="0" lang="en-US" altLang="en-US" sz="800" b="0" i="1" u="none" strike="noStrike" kern="1200" cap="none" normalizeH="0" baseline="0" dirty="0">
              <a:ln>
                <a:noFill/>
              </a:ln>
              <a:solidFill>
                <a:schemeClr val="tx1"/>
              </a:solidFill>
              <a:effectLst/>
              <a:latin typeface="Arial" panose="020B0604020202020204" pitchFamily="34" charset="0"/>
            </a:rPr>
            <a:t> </a:t>
          </a:r>
          <a:r>
            <a:rPr kumimoji="0" lang="en-US" altLang="en-US" sz="800" b="0" i="1" u="none" strike="noStrike" kern="1200" cap="none" normalizeH="0" baseline="0" dirty="0" err="1">
              <a:ln>
                <a:noFill/>
              </a:ln>
              <a:solidFill>
                <a:schemeClr val="tx1"/>
              </a:solidFill>
              <a:effectLst/>
              <a:latin typeface="Arial" panose="020B0604020202020204" pitchFamily="34" charset="0"/>
            </a:rPr>
            <a:t>mereka</a:t>
          </a:r>
          <a:r>
            <a:rPr kumimoji="0" lang="en-US" altLang="en-US" sz="800" b="0" i="1" u="none" strike="noStrike" kern="1200" cap="none" normalizeH="0" baseline="0" dirty="0">
              <a:ln>
                <a:noFill/>
              </a:ln>
              <a:solidFill>
                <a:schemeClr val="tx1"/>
              </a:solidFill>
              <a:effectLst/>
              <a:latin typeface="Arial" panose="020B0604020202020204" pitchFamily="34" charset="0"/>
            </a:rPr>
            <a:t>."</a:t>
          </a:r>
          <a:r>
            <a:rPr kumimoji="0" lang="en-US" altLang="en-US" sz="800" b="0" i="0" u="none" strike="noStrike" kern="1200" cap="none" normalizeH="0" baseline="0" dirty="0">
              <a:ln>
                <a:noFill/>
              </a:ln>
              <a:solidFill>
                <a:schemeClr val="tx1"/>
              </a:solidFill>
              <a:effectLst/>
              <a:latin typeface="Arial" panose="020B0604020202020204" pitchFamily="34" charset="0"/>
            </a:rPr>
            <a:t> </a:t>
          </a:r>
        </a:p>
      </dsp:txBody>
      <dsp:txXfrm>
        <a:off x="2239846" y="5479433"/>
        <a:ext cx="8178045" cy="366469"/>
      </dsp:txXfrm>
    </dsp:sp>
    <dsp:sp modelId="{513F87A4-1AA4-47E7-B73B-A5CD49CDEB72}">
      <dsp:nvSpPr>
        <dsp:cNvPr id="0" name=""/>
        <dsp:cNvSpPr/>
      </dsp:nvSpPr>
      <dsp:spPr>
        <a:xfrm>
          <a:off x="2083578" y="5845902"/>
          <a:ext cx="8334313"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91057"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2305457"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1543460" y="6356351"/>
            <a:ext cx="2844800" cy="365125"/>
          </a:xfrm>
        </p:spPr>
        <p:txBody>
          <a:bodyPr/>
          <a:lstStyle/>
          <a:p>
            <a:fld id="{5BCAD085-E8A6-8845-BD4E-CB4CCA059FC4}" type="datetimeFigureOut">
              <a:rPr lang="en-US" smtClean="0"/>
              <a:t>5/18/2025</a:t>
            </a:fld>
            <a:endParaRPr lang="en-US"/>
          </a:p>
        </p:txBody>
      </p:sp>
      <p:sp>
        <p:nvSpPr>
          <p:cNvPr id="5" name="Footer Placeholder 4"/>
          <p:cNvSpPr>
            <a:spLocks noGrp="1"/>
          </p:cNvSpPr>
          <p:nvPr>
            <p:ph type="ftr" sz="quarter" idx="11"/>
          </p:nvPr>
        </p:nvSpPr>
        <p:spPr>
          <a:xfrm>
            <a:off x="5099460" y="6356351"/>
            <a:ext cx="3860800" cy="365125"/>
          </a:xfrm>
        </p:spPr>
        <p:txBody>
          <a:bodyPr/>
          <a:lstStyle/>
          <a:p>
            <a:endParaRPr lang="en-US"/>
          </a:p>
        </p:txBody>
      </p:sp>
      <p:sp>
        <p:nvSpPr>
          <p:cNvPr id="6" name="Slide Number Placeholder 5"/>
          <p:cNvSpPr>
            <a:spLocks noGrp="1"/>
          </p:cNvSpPr>
          <p:nvPr>
            <p:ph type="sldNum" sz="quarter" idx="12"/>
          </p:nvPr>
        </p:nvSpPr>
        <p:spPr>
          <a:xfrm>
            <a:off x="9671460" y="6356351"/>
            <a:ext cx="2844800"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47343" y="333005"/>
            <a:ext cx="10972800" cy="1143000"/>
          </a:xfrm>
        </p:spPr>
        <p:txBody>
          <a:bodyPr/>
          <a:lstStyle/>
          <a:p>
            <a:r>
              <a:rPr lang="en-US"/>
              <a:t>Click to edit Master title style</a:t>
            </a:r>
          </a:p>
        </p:txBody>
      </p:sp>
      <p:sp>
        <p:nvSpPr>
          <p:cNvPr id="3" name="Content Placeholder 2"/>
          <p:cNvSpPr>
            <a:spLocks noGrp="1"/>
          </p:cNvSpPr>
          <p:nvPr>
            <p:ph idx="1"/>
          </p:nvPr>
        </p:nvSpPr>
        <p:spPr>
          <a:xfrm>
            <a:off x="1047343" y="1658568"/>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1047343" y="6414718"/>
            <a:ext cx="2844800" cy="365125"/>
          </a:xfrm>
        </p:spPr>
        <p:txBody>
          <a:bodyPr/>
          <a:lstStyle/>
          <a:p>
            <a:fld id="{5BCAD085-E8A6-8845-BD4E-CB4CCA059FC4}" type="datetimeFigureOut">
              <a:rPr lang="en-US" smtClean="0"/>
              <a:t>5/18/2025</a:t>
            </a:fld>
            <a:endParaRPr lang="en-US"/>
          </a:p>
        </p:txBody>
      </p:sp>
      <p:sp>
        <p:nvSpPr>
          <p:cNvPr id="5" name="Footer Placeholder 4"/>
          <p:cNvSpPr>
            <a:spLocks noGrp="1"/>
          </p:cNvSpPr>
          <p:nvPr>
            <p:ph type="ftr" sz="quarter" idx="11"/>
          </p:nvPr>
        </p:nvSpPr>
        <p:spPr>
          <a:xfrm>
            <a:off x="4603343" y="6414718"/>
            <a:ext cx="3860800" cy="365125"/>
          </a:xfrm>
        </p:spPr>
        <p:txBody>
          <a:bodyPr/>
          <a:lstStyle/>
          <a:p>
            <a:endParaRPr lang="en-US"/>
          </a:p>
        </p:txBody>
      </p:sp>
      <p:sp>
        <p:nvSpPr>
          <p:cNvPr id="6" name="Slide Number Placeholder 5"/>
          <p:cNvSpPr>
            <a:spLocks noGrp="1"/>
          </p:cNvSpPr>
          <p:nvPr>
            <p:ph type="sldNum" sz="quarter" idx="12"/>
          </p:nvPr>
        </p:nvSpPr>
        <p:spPr>
          <a:xfrm>
            <a:off x="9175343" y="6414718"/>
            <a:ext cx="2844800"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6184" y="274638"/>
            <a:ext cx="10972800" cy="1143000"/>
          </a:xfrm>
        </p:spPr>
        <p:txBody>
          <a:bodyPr/>
          <a:lstStyle/>
          <a:p>
            <a:r>
              <a:rPr lang="en-US"/>
              <a:t>Click to edit Master title style</a:t>
            </a:r>
          </a:p>
        </p:txBody>
      </p:sp>
      <p:sp>
        <p:nvSpPr>
          <p:cNvPr id="3" name="Content Placeholder 2"/>
          <p:cNvSpPr>
            <a:spLocks noGrp="1"/>
          </p:cNvSpPr>
          <p:nvPr>
            <p:ph sz="half" idx="1"/>
          </p:nvPr>
        </p:nvSpPr>
        <p:spPr>
          <a:xfrm>
            <a:off x="988981"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76981"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1446184" y="6356351"/>
            <a:ext cx="2844800" cy="365125"/>
          </a:xfrm>
        </p:spPr>
        <p:txBody>
          <a:bodyPr/>
          <a:lstStyle/>
          <a:p>
            <a:fld id="{5BCAD085-E8A6-8845-BD4E-CB4CCA059FC4}" type="datetimeFigureOut">
              <a:rPr lang="en-US" smtClean="0"/>
              <a:t>5/18/2025</a:t>
            </a:fld>
            <a:endParaRPr lang="en-US"/>
          </a:p>
        </p:txBody>
      </p:sp>
      <p:sp>
        <p:nvSpPr>
          <p:cNvPr id="6" name="Footer Placeholder 5"/>
          <p:cNvSpPr>
            <a:spLocks noGrp="1"/>
          </p:cNvSpPr>
          <p:nvPr>
            <p:ph type="ftr" sz="quarter" idx="11"/>
          </p:nvPr>
        </p:nvSpPr>
        <p:spPr>
          <a:xfrm>
            <a:off x="5002184" y="6356351"/>
            <a:ext cx="3860800" cy="365125"/>
          </a:xfrm>
        </p:spPr>
        <p:txBody>
          <a:bodyPr/>
          <a:lstStyle/>
          <a:p>
            <a:endParaRPr lang="en-US"/>
          </a:p>
        </p:txBody>
      </p:sp>
      <p:sp>
        <p:nvSpPr>
          <p:cNvPr id="7" name="Slide Number Placeholder 6"/>
          <p:cNvSpPr>
            <a:spLocks noGrp="1"/>
          </p:cNvSpPr>
          <p:nvPr>
            <p:ph type="sldNum" sz="quarter" idx="12"/>
          </p:nvPr>
        </p:nvSpPr>
        <p:spPr>
          <a:xfrm>
            <a:off x="9574184" y="6356351"/>
            <a:ext cx="2844800"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6803"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3"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6803"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5/18/2025</a:t>
            </a:fld>
            <a:endParaRPr lang="en-US"/>
          </a:p>
        </p:txBody>
      </p:sp>
      <p:sp>
        <p:nvSpPr>
          <p:cNvPr id="5" name="Footer Placeholder 4"/>
          <p:cNvSpPr>
            <a:spLocks noGrp="1"/>
          </p:cNvSpPr>
          <p:nvPr>
            <p:ph type="ftr" sz="quarter" idx="3"/>
          </p:nvPr>
        </p:nvSpPr>
        <p:spPr>
          <a:xfrm>
            <a:off x="4622803"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194803"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47084" y="874384"/>
            <a:ext cx="10363200" cy="1470025"/>
          </a:xfrm>
        </p:spPr>
        <p:txBody>
          <a:bodyPr/>
          <a:lstStyle/>
          <a:p>
            <a:pPr>
              <a:defRPr sz="4400">
                <a:solidFill>
                  <a:srgbClr val="003366"/>
                </a:solidFill>
              </a:defRPr>
            </a:pPr>
            <a:r>
              <a:rPr lang="en-US" dirty="0" err="1"/>
              <a:t>Persiapan</a:t>
            </a:r>
            <a:r>
              <a:rPr lang="en-US" dirty="0"/>
              <a:t> </a:t>
            </a:r>
            <a:r>
              <a:rPr lang="en-US" dirty="0" err="1"/>
              <a:t>Menikah</a:t>
            </a:r>
            <a:r>
              <a:rPr lang="en-US" dirty="0"/>
              <a:t> dan </a:t>
            </a:r>
            <a:br>
              <a:rPr lang="en-US" dirty="0"/>
            </a:br>
            <a:r>
              <a:rPr lang="en-US" dirty="0"/>
              <a:t>Kiat </a:t>
            </a:r>
            <a:r>
              <a:rPr lang="en-US" dirty="0" err="1"/>
              <a:t>Memilih</a:t>
            </a:r>
            <a:r>
              <a:rPr lang="en-US" dirty="0"/>
              <a:t> </a:t>
            </a:r>
            <a:r>
              <a:rPr lang="en-US" dirty="0" err="1"/>
              <a:t>Jodoh</a:t>
            </a:r>
            <a:endParaRPr dirty="0"/>
          </a:p>
        </p:txBody>
      </p:sp>
      <p:sp>
        <p:nvSpPr>
          <p:cNvPr id="3" name="Subtitle 2"/>
          <p:cNvSpPr>
            <a:spLocks noGrp="1"/>
          </p:cNvSpPr>
          <p:nvPr>
            <p:ph type="subTitle" idx="1"/>
          </p:nvPr>
        </p:nvSpPr>
        <p:spPr>
          <a:xfrm>
            <a:off x="167316" y="2630158"/>
            <a:ext cx="8534400" cy="1752600"/>
          </a:xfrm>
        </p:spPr>
        <p:txBody>
          <a:bodyPr/>
          <a:lstStyle/>
          <a:p>
            <a:pPr>
              <a:defRPr sz="2400"/>
            </a:pPr>
            <a:r>
              <a:rPr dirty="0" err="1"/>
              <a:t>Kuliah</a:t>
            </a:r>
            <a:r>
              <a:rPr dirty="0"/>
              <a:t> </a:t>
            </a:r>
            <a:r>
              <a:rPr dirty="0" err="1"/>
              <a:t>Keluarga</a:t>
            </a:r>
            <a:r>
              <a:rPr dirty="0"/>
              <a:t> </a:t>
            </a:r>
            <a:r>
              <a:rPr dirty="0" err="1"/>
              <a:t>dalam</a:t>
            </a:r>
            <a:r>
              <a:rPr dirty="0"/>
              <a:t> Islam – Pekan </a:t>
            </a:r>
            <a:r>
              <a:rPr lang="en-US" dirty="0"/>
              <a:t>2</a:t>
            </a:r>
          </a:p>
          <a:p>
            <a:pPr>
              <a:defRPr sz="2400"/>
            </a:pPr>
            <a:r>
              <a:rPr lang="en-ID" sz="1800" b="0" i="1" u="none" strike="noStrike" dirty="0" err="1">
                <a:solidFill>
                  <a:srgbClr val="000000"/>
                </a:solidFill>
                <a:effectLst/>
                <a:latin typeface="Arial" panose="020B0604020202020204" pitchFamily="34" charset="0"/>
              </a:rPr>
              <a:t>Kuliah</a:t>
            </a:r>
            <a:r>
              <a:rPr lang="en-ID" sz="1800" b="0" i="1" u="none" strike="noStrike" dirty="0">
                <a:solidFill>
                  <a:srgbClr val="000000"/>
                </a:solidFill>
                <a:effectLst/>
                <a:latin typeface="Arial" panose="020B0604020202020204" pitchFamily="34" charset="0"/>
              </a:rPr>
              <a:t> 1 SKS – </a:t>
            </a:r>
            <a:r>
              <a:rPr lang="en-ID" sz="1800" b="0" i="1" u="none" strike="noStrike" dirty="0" err="1">
                <a:solidFill>
                  <a:srgbClr val="000000"/>
                </a:solidFill>
                <a:effectLst/>
                <a:latin typeface="Arial" panose="020B0604020202020204" pitchFamily="34" charset="0"/>
              </a:rPr>
              <a:t>Keluarga</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dalam</a:t>
            </a:r>
            <a:r>
              <a:rPr lang="en-ID" sz="1800" b="0" i="1" u="none" strike="noStrike" dirty="0">
                <a:solidFill>
                  <a:srgbClr val="000000"/>
                </a:solidFill>
                <a:effectLst/>
                <a:latin typeface="Arial" panose="020B0604020202020204" pitchFamily="34" charset="0"/>
              </a:rPr>
              <a:t> Islam</a:t>
            </a:r>
            <a:br>
              <a:rPr lang="en-ID" sz="1800" b="0" i="1" u="none" strike="noStrike" dirty="0">
                <a:solidFill>
                  <a:srgbClr val="000000"/>
                </a:solidFill>
                <a:effectLst/>
                <a:latin typeface="Arial" panose="020B0604020202020204" pitchFamily="34" charset="0"/>
              </a:rPr>
            </a:br>
            <a:r>
              <a:rPr lang="en-ID" sz="1800" b="0" i="0" u="none" strike="noStrike" dirty="0" err="1">
                <a:solidFill>
                  <a:srgbClr val="000000"/>
                </a:solidFill>
                <a:effectLst/>
                <a:latin typeface="Arial" panose="020B0604020202020204" pitchFamily="34" charset="0"/>
              </a:rPr>
              <a:t>Durasi</a:t>
            </a:r>
            <a:r>
              <a:rPr lang="en-ID" sz="1800" b="0" i="0" u="none" strike="noStrike" dirty="0">
                <a:solidFill>
                  <a:srgbClr val="000000"/>
                </a:solidFill>
                <a:effectLst/>
                <a:latin typeface="Arial" panose="020B0604020202020204" pitchFamily="34" charset="0"/>
              </a:rPr>
              <a:t> video ≈ 60 </a:t>
            </a:r>
            <a:r>
              <a:rPr lang="en-ID" sz="1800" b="0" i="0" u="none" strike="noStrike" dirty="0" err="1">
                <a:solidFill>
                  <a:srgbClr val="000000"/>
                </a:solidFill>
                <a:effectLst/>
                <a:latin typeface="Arial" panose="020B0604020202020204" pitchFamily="34" charset="0"/>
              </a:rPr>
              <a:t>menit</a:t>
            </a:r>
            <a:r>
              <a:rPr lang="en-ID" sz="1800" b="0" i="0" u="none" strike="noStrike" dirty="0">
                <a:solidFill>
                  <a:srgbClr val="000000"/>
                </a:solidFill>
                <a:effectLst/>
                <a:latin typeface="Arial" panose="020B0604020202020204" pitchFamily="34" charset="0"/>
              </a:rPr>
              <a:t>   •   </a:t>
            </a:r>
            <a:r>
              <a:rPr lang="en-ID" sz="1800" b="0" i="0" u="none" strike="noStrike" dirty="0" err="1">
                <a:solidFill>
                  <a:srgbClr val="000000"/>
                </a:solidFill>
                <a:effectLst/>
                <a:latin typeface="Arial" panose="020B0604020202020204" pitchFamily="34" charset="0"/>
              </a:rPr>
              <a:t>Sumber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utama</a:t>
            </a:r>
            <a:r>
              <a:rPr lang="en-ID" sz="1800" b="0" i="0" u="none" strike="noStrike" dirty="0">
                <a:solidFill>
                  <a:srgbClr val="000000"/>
                </a:solidFill>
                <a:effectLst/>
                <a:latin typeface="Arial" panose="020B0604020202020204" pitchFamily="34" charset="0"/>
              </a:rPr>
              <a:t>: Al‑Qur’an, Hadis, </a:t>
            </a:r>
            <a:r>
              <a:rPr lang="en-ID" sz="1800" b="0" i="1" u="none" strike="noStrike" dirty="0">
                <a:solidFill>
                  <a:srgbClr val="000000"/>
                </a:solidFill>
                <a:effectLst/>
                <a:latin typeface="Arial" panose="020B0604020202020204" pitchFamily="34" charset="0"/>
              </a:rPr>
              <a:t>Principles of Marriage &amp; Family Ethics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Ibrâhîm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Âminî</a:t>
            </a:r>
            <a:r>
              <a:rPr lang="en-ID" sz="1800" b="0" i="0" u="none" strike="noStrike" dirty="0">
                <a:solidFill>
                  <a:srgbClr val="000000"/>
                </a:solidFill>
                <a:effectLst/>
                <a:latin typeface="Arial" panose="020B0604020202020204" pitchFamily="34" charset="0"/>
              </a:rPr>
              <a:t>), </a:t>
            </a:r>
            <a:r>
              <a:rPr lang="en-ID" sz="1800" b="0" i="1" u="none" strike="noStrike" dirty="0">
                <a:solidFill>
                  <a:srgbClr val="000000"/>
                </a:solidFill>
                <a:effectLst/>
                <a:latin typeface="Arial" panose="020B0604020202020204" pitchFamily="34" charset="0"/>
              </a:rPr>
              <a:t>Youth &amp; Spouse Selection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Alî</a:t>
            </a:r>
            <a:r>
              <a:rPr lang="en-ID" sz="1800" b="0" i="0" u="none" strike="noStrike" dirty="0">
                <a:solidFill>
                  <a:srgbClr val="000000"/>
                </a:solidFill>
                <a:effectLst/>
                <a:latin typeface="Arial" panose="020B0604020202020204" pitchFamily="34" charset="0"/>
              </a:rPr>
              <a:t> Akbar </a:t>
            </a:r>
            <a:r>
              <a:rPr lang="en-ID" sz="1800" b="0" i="0" u="none" strike="noStrike" dirty="0" err="1">
                <a:solidFill>
                  <a:srgbClr val="000000"/>
                </a:solidFill>
                <a:effectLst/>
                <a:latin typeface="Arial" panose="020B0604020202020204" pitchFamily="34" charset="0"/>
              </a:rPr>
              <a:t>Mazâherî</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artikel‐artikel</a:t>
            </a:r>
            <a:r>
              <a:rPr lang="en-ID" sz="1800" b="0" i="0" u="none" strike="noStrike" dirty="0">
                <a:solidFill>
                  <a:srgbClr val="000000"/>
                </a:solidFill>
                <a:effectLst/>
                <a:latin typeface="Arial" panose="020B0604020202020204" pitchFamily="34" charset="0"/>
              </a:rPr>
              <a:t> al‑Islam.org, fatwa </a:t>
            </a:r>
            <a:r>
              <a:rPr lang="en-ID" sz="1800" b="0" i="0" u="none" strike="noStrike" dirty="0" err="1">
                <a:solidFill>
                  <a:srgbClr val="000000"/>
                </a:solidFill>
                <a:effectLst/>
                <a:latin typeface="Arial" panose="020B0604020202020204" pitchFamily="34" charset="0"/>
              </a:rPr>
              <a:t>marja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kontemporer</a:t>
            </a:r>
            <a:r>
              <a:rPr lang="en-ID" sz="1800" b="0" i="0" u="none" strike="noStrike" dirty="0">
                <a:solidFill>
                  <a:srgbClr val="000000"/>
                </a:solidFill>
                <a:effectLst/>
                <a:latin typeface="Arial" panose="020B0604020202020204" pitchFamily="34" charset="0"/>
              </a:rPr>
              <a:t>.</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B0ECD5-EA41-88C2-456F-5B9E7AD74365}"/>
              </a:ext>
            </a:extLst>
          </p:cNvPr>
          <p:cNvSpPr>
            <a:spLocks noGrp="1"/>
          </p:cNvSpPr>
          <p:nvPr>
            <p:ph idx="1"/>
          </p:nvPr>
        </p:nvSpPr>
        <p:spPr>
          <a:xfrm>
            <a:off x="1047343" y="353962"/>
            <a:ext cx="10972800" cy="6282812"/>
          </a:xfrm>
        </p:spPr>
        <p:txBody>
          <a:bodyPr>
            <a:normAutofit fontScale="55000" lnSpcReduction="20000"/>
          </a:bodyPr>
          <a:lstStyle/>
          <a:p>
            <a:pPr rtl="0">
              <a:buNone/>
            </a:pPr>
            <a:r>
              <a:rPr lang="en-ID" b="1" dirty="0"/>
              <a:t>1. </a:t>
            </a:r>
            <a:r>
              <a:rPr lang="en-ID" b="1" dirty="0" err="1"/>
              <a:t>Perintah</a:t>
            </a:r>
            <a:r>
              <a:rPr lang="en-ID" b="1" dirty="0"/>
              <a:t> Al-Qur’an: </a:t>
            </a:r>
            <a:r>
              <a:rPr lang="en-ID" b="1" dirty="0" err="1"/>
              <a:t>Menikah</a:t>
            </a:r>
            <a:r>
              <a:rPr lang="en-ID" b="1" dirty="0"/>
              <a:t> </a:t>
            </a:r>
            <a:r>
              <a:rPr lang="en-ID" b="1" dirty="0" err="1"/>
              <a:t>untuk</a:t>
            </a:r>
            <a:r>
              <a:rPr lang="en-ID" b="1" dirty="0"/>
              <a:t> </a:t>
            </a:r>
            <a:r>
              <a:rPr lang="en-ID" b="1" dirty="0" err="1"/>
              <a:t>Kecukupan</a:t>
            </a:r>
            <a:endParaRPr lang="en-ID" b="1" dirty="0"/>
          </a:p>
          <a:p>
            <a:pPr rtl="0">
              <a:buFont typeface="Arial" panose="020B0604020202020204" pitchFamily="34" charset="0"/>
              <a:buChar char="•"/>
            </a:pPr>
            <a:r>
              <a:rPr lang="en-ID" b="1" dirty="0" err="1"/>
              <a:t>Poin</a:t>
            </a:r>
            <a:r>
              <a:rPr lang="en-ID" b="1" dirty="0"/>
              <a:t> Utama</a:t>
            </a:r>
            <a:r>
              <a:rPr lang="en-ID" dirty="0"/>
              <a:t>: </a:t>
            </a:r>
            <a:r>
              <a:rPr lang="en-ID" dirty="0" err="1"/>
              <a:t>Menikah</a:t>
            </a:r>
            <a:r>
              <a:rPr lang="en-ID" dirty="0"/>
              <a:t> </a:t>
            </a:r>
            <a:r>
              <a:rPr lang="en-ID" dirty="0" err="1"/>
              <a:t>adalah</a:t>
            </a:r>
            <a:r>
              <a:rPr lang="en-ID" dirty="0"/>
              <a:t> </a:t>
            </a:r>
            <a:r>
              <a:rPr lang="en-ID" dirty="0" err="1"/>
              <a:t>jalan</a:t>
            </a:r>
            <a:r>
              <a:rPr lang="en-ID" dirty="0"/>
              <a:t> </a:t>
            </a:r>
            <a:r>
              <a:rPr lang="en-ID" dirty="0" err="1"/>
              <a:t>mengatasi</a:t>
            </a:r>
            <a:r>
              <a:rPr lang="en-ID" dirty="0"/>
              <a:t> </a:t>
            </a:r>
            <a:r>
              <a:rPr lang="en-ID" dirty="0" err="1"/>
              <a:t>kekhawatiran</a:t>
            </a:r>
            <a:r>
              <a:rPr lang="en-ID" dirty="0"/>
              <a:t> </a:t>
            </a:r>
            <a:r>
              <a:rPr lang="en-ID" dirty="0" err="1"/>
              <a:t>kemiskinan</a:t>
            </a:r>
            <a:r>
              <a:rPr lang="en-ID" dirty="0"/>
              <a:t> </a:t>
            </a:r>
            <a:r>
              <a:rPr lang="en-ID" dirty="0" err="1"/>
              <a:t>dengan</a:t>
            </a:r>
            <a:r>
              <a:rPr lang="en-ID" dirty="0"/>
              <a:t> </a:t>
            </a:r>
            <a:r>
              <a:rPr lang="en-ID" dirty="0" err="1"/>
              <a:t>janji</a:t>
            </a:r>
            <a:r>
              <a:rPr lang="en-ID" dirty="0"/>
              <a:t> </a:t>
            </a:r>
            <a:r>
              <a:rPr lang="en-ID" dirty="0" err="1"/>
              <a:t>kecukupan</a:t>
            </a:r>
            <a:r>
              <a:rPr lang="en-ID" dirty="0"/>
              <a:t> </a:t>
            </a:r>
            <a:r>
              <a:rPr lang="en-ID" dirty="0" err="1"/>
              <a:t>dari</a:t>
            </a:r>
            <a:r>
              <a:rPr lang="en-ID" dirty="0"/>
              <a:t> Allah.</a:t>
            </a:r>
          </a:p>
          <a:p>
            <a:pPr rtl="0">
              <a:buFont typeface="Arial" panose="020B0604020202020204" pitchFamily="34" charset="0"/>
              <a:buChar char="•"/>
            </a:pPr>
            <a:r>
              <a:rPr lang="en-ID" b="1" dirty="0"/>
              <a:t>Dalil</a:t>
            </a:r>
            <a:r>
              <a:rPr lang="en-ID" dirty="0"/>
              <a:t> (</a:t>
            </a:r>
            <a:r>
              <a:rPr lang="en-ID" i="1" dirty="0"/>
              <a:t>QS. An-Nur: 32</a:t>
            </a:r>
            <a:r>
              <a:rPr lang="en-ID" dirty="0"/>
              <a:t>):</a:t>
            </a:r>
            <a:br>
              <a:rPr lang="en-ID" dirty="0"/>
            </a:br>
            <a:r>
              <a:rPr lang="en-ID" i="1" dirty="0"/>
              <a:t>“Dan </a:t>
            </a:r>
            <a:r>
              <a:rPr lang="en-ID" i="1" dirty="0" err="1"/>
              <a:t>nikahkanlah</a:t>
            </a:r>
            <a:r>
              <a:rPr lang="en-ID" i="1" dirty="0"/>
              <a:t> orang-orang yang </a:t>
            </a:r>
            <a:r>
              <a:rPr lang="en-ID" i="1" dirty="0" err="1"/>
              <a:t>masih</a:t>
            </a:r>
            <a:r>
              <a:rPr lang="en-ID" i="1" dirty="0"/>
              <a:t> </a:t>
            </a:r>
            <a:r>
              <a:rPr lang="en-ID" i="1" dirty="0" err="1"/>
              <a:t>membujang</a:t>
            </a:r>
            <a:r>
              <a:rPr lang="en-ID" i="1" dirty="0"/>
              <a:t> di </a:t>
            </a:r>
            <a:r>
              <a:rPr lang="en-ID" i="1" dirty="0" err="1"/>
              <a:t>antara</a:t>
            </a:r>
            <a:r>
              <a:rPr lang="en-ID" i="1" dirty="0"/>
              <a:t> </a:t>
            </a:r>
            <a:r>
              <a:rPr lang="en-ID" i="1" dirty="0" err="1"/>
              <a:t>kamu</a:t>
            </a:r>
            <a:r>
              <a:rPr lang="en-ID" i="1" dirty="0"/>
              <a:t>, dan juga orang-orang yang </a:t>
            </a:r>
            <a:r>
              <a:rPr lang="en-ID" i="1" dirty="0" err="1"/>
              <a:t>layak</a:t>
            </a:r>
            <a:r>
              <a:rPr lang="en-ID" i="1" dirty="0"/>
              <a:t> (</a:t>
            </a:r>
            <a:r>
              <a:rPr lang="en-ID" i="1" dirty="0" err="1"/>
              <a:t>menikah</a:t>
            </a:r>
            <a:r>
              <a:rPr lang="en-ID" i="1" dirty="0"/>
              <a:t>) </a:t>
            </a:r>
            <a:r>
              <a:rPr lang="en-ID" i="1" dirty="0" err="1"/>
              <a:t>dari</a:t>
            </a:r>
            <a:r>
              <a:rPr lang="en-ID" i="1" dirty="0"/>
              <a:t> hamba-hamba </a:t>
            </a:r>
            <a:r>
              <a:rPr lang="en-ID" i="1" dirty="0" err="1"/>
              <a:t>sahayamu</a:t>
            </a:r>
            <a:r>
              <a:rPr lang="en-ID" i="1" dirty="0"/>
              <a:t> yang </a:t>
            </a:r>
            <a:r>
              <a:rPr lang="en-ID" i="1" dirty="0" err="1"/>
              <a:t>laki-laki</a:t>
            </a:r>
            <a:r>
              <a:rPr lang="en-ID" i="1" dirty="0"/>
              <a:t> dan </a:t>
            </a:r>
            <a:r>
              <a:rPr lang="en-ID" i="1" dirty="0" err="1"/>
              <a:t>perempuan</a:t>
            </a:r>
            <a:r>
              <a:rPr lang="en-ID" i="1" dirty="0"/>
              <a:t>. Jika </a:t>
            </a:r>
            <a:r>
              <a:rPr lang="en-ID" i="1" dirty="0" err="1"/>
              <a:t>mereka</a:t>
            </a:r>
            <a:r>
              <a:rPr lang="en-ID" i="1" dirty="0"/>
              <a:t> miskin, Allah </a:t>
            </a:r>
            <a:r>
              <a:rPr lang="en-ID" i="1" dirty="0" err="1"/>
              <a:t>akan</a:t>
            </a:r>
            <a:r>
              <a:rPr lang="en-ID" i="1" dirty="0"/>
              <a:t> </a:t>
            </a:r>
            <a:r>
              <a:rPr lang="en-ID" i="1" dirty="0" err="1"/>
              <a:t>memberi</a:t>
            </a:r>
            <a:r>
              <a:rPr lang="en-ID" i="1" dirty="0"/>
              <a:t> </a:t>
            </a:r>
            <a:r>
              <a:rPr lang="en-ID" i="1" dirty="0" err="1"/>
              <a:t>kemampuan</a:t>
            </a:r>
            <a:r>
              <a:rPr lang="en-ID" i="1" dirty="0"/>
              <a:t> </a:t>
            </a:r>
            <a:r>
              <a:rPr lang="en-ID" i="1" dirty="0" err="1"/>
              <a:t>kepada</a:t>
            </a:r>
            <a:r>
              <a:rPr lang="en-ID" i="1" dirty="0"/>
              <a:t> </a:t>
            </a:r>
            <a:r>
              <a:rPr lang="en-ID" i="1" dirty="0" err="1"/>
              <a:t>mereka</a:t>
            </a:r>
            <a:r>
              <a:rPr lang="en-ID" i="1" dirty="0"/>
              <a:t> </a:t>
            </a:r>
            <a:r>
              <a:rPr lang="en-ID" i="1" dirty="0" err="1"/>
              <a:t>dengan</a:t>
            </a:r>
            <a:r>
              <a:rPr lang="en-ID" i="1" dirty="0"/>
              <a:t> </a:t>
            </a:r>
            <a:r>
              <a:rPr lang="en-ID" i="1" dirty="0" err="1"/>
              <a:t>karunia</a:t>
            </a:r>
            <a:r>
              <a:rPr lang="en-ID" i="1" dirty="0"/>
              <a:t>-Nya. Dan Allah </a:t>
            </a:r>
            <a:r>
              <a:rPr lang="en-ID" i="1" dirty="0" err="1"/>
              <a:t>Mahaluas</a:t>
            </a:r>
            <a:r>
              <a:rPr lang="en-ID" i="1" dirty="0"/>
              <a:t> (</a:t>
            </a:r>
            <a:r>
              <a:rPr lang="en-ID" i="1" dirty="0" err="1"/>
              <a:t>pemberian</a:t>
            </a:r>
            <a:r>
              <a:rPr lang="en-ID" i="1" dirty="0"/>
              <a:t>-Nya) </a:t>
            </a:r>
            <a:r>
              <a:rPr lang="en-ID" i="1" dirty="0" err="1"/>
              <a:t>lagi</a:t>
            </a:r>
            <a:r>
              <a:rPr lang="en-ID" i="1" dirty="0"/>
              <a:t> Maha </a:t>
            </a:r>
            <a:r>
              <a:rPr lang="en-ID" i="1" dirty="0" err="1"/>
              <a:t>Mengetahui</a:t>
            </a:r>
            <a:r>
              <a:rPr lang="en-ID" i="1" dirty="0"/>
              <a:t>.”</a:t>
            </a:r>
          </a:p>
          <a:p>
            <a:pPr marL="0" indent="0" rtl="0">
              <a:buNone/>
            </a:pPr>
            <a:endParaRPr lang="en-ID" dirty="0"/>
          </a:p>
          <a:p>
            <a:pPr rtl="0">
              <a:buNone/>
            </a:pPr>
            <a:r>
              <a:rPr lang="en-ID" b="1" dirty="0"/>
              <a:t>2. </a:t>
            </a:r>
            <a:r>
              <a:rPr lang="en-ID" b="1" dirty="0" err="1"/>
              <a:t>Anjuran</a:t>
            </a:r>
            <a:r>
              <a:rPr lang="en-ID" b="1" dirty="0"/>
              <a:t> Rasulullah: </a:t>
            </a:r>
            <a:r>
              <a:rPr lang="en-ID" b="1" dirty="0" err="1"/>
              <a:t>Menikah</a:t>
            </a:r>
            <a:r>
              <a:rPr lang="en-ID" b="1" dirty="0"/>
              <a:t> </a:t>
            </a:r>
            <a:r>
              <a:rPr lang="en-ID" b="1" dirty="0" err="1"/>
              <a:t>untuk</a:t>
            </a:r>
            <a:r>
              <a:rPr lang="en-ID" b="1" dirty="0"/>
              <a:t> Pemuda</a:t>
            </a:r>
          </a:p>
          <a:p>
            <a:pPr rtl="0">
              <a:buFont typeface="Arial" panose="020B0604020202020204" pitchFamily="34" charset="0"/>
              <a:buChar char="•"/>
            </a:pPr>
            <a:r>
              <a:rPr lang="en-ID" b="1" dirty="0" err="1"/>
              <a:t>Poin</a:t>
            </a:r>
            <a:r>
              <a:rPr lang="en-ID" b="1" dirty="0"/>
              <a:t> Utama</a:t>
            </a:r>
            <a:r>
              <a:rPr lang="en-ID" dirty="0"/>
              <a:t>: </a:t>
            </a:r>
            <a:r>
              <a:rPr lang="en-ID" dirty="0" err="1"/>
              <a:t>Menikah</a:t>
            </a:r>
            <a:r>
              <a:rPr lang="en-ID" dirty="0"/>
              <a:t> </a:t>
            </a:r>
            <a:r>
              <a:rPr lang="en-ID" dirty="0" err="1"/>
              <a:t>menjaga</a:t>
            </a:r>
            <a:r>
              <a:rPr lang="en-ID" dirty="0"/>
              <a:t> </a:t>
            </a:r>
            <a:r>
              <a:rPr lang="en-ID" dirty="0" err="1"/>
              <a:t>pandangan</a:t>
            </a:r>
            <a:r>
              <a:rPr lang="en-ID" dirty="0"/>
              <a:t> dan </a:t>
            </a:r>
            <a:r>
              <a:rPr lang="en-ID" dirty="0" err="1"/>
              <a:t>kehormatan</a:t>
            </a:r>
            <a:r>
              <a:rPr lang="en-ID" dirty="0"/>
              <a:t>, </a:t>
            </a:r>
            <a:r>
              <a:rPr lang="en-ID" dirty="0" err="1"/>
              <a:t>khususnya</a:t>
            </a:r>
            <a:r>
              <a:rPr lang="en-ID" dirty="0"/>
              <a:t> </a:t>
            </a:r>
            <a:r>
              <a:rPr lang="en-ID" dirty="0" err="1"/>
              <a:t>bagi</a:t>
            </a:r>
            <a:r>
              <a:rPr lang="en-ID" dirty="0"/>
              <a:t> pemuda.</a:t>
            </a:r>
          </a:p>
          <a:p>
            <a:pPr rtl="0">
              <a:buFont typeface="Arial" panose="020B0604020202020204" pitchFamily="34" charset="0"/>
              <a:buChar char="•"/>
            </a:pPr>
            <a:r>
              <a:rPr lang="en-ID" b="1" dirty="0"/>
              <a:t>Dalil</a:t>
            </a:r>
            <a:r>
              <a:rPr lang="en-ID" dirty="0"/>
              <a:t> (</a:t>
            </a:r>
            <a:r>
              <a:rPr lang="en-ID" i="1" dirty="0"/>
              <a:t>HR. Bukhari, Kitab Nikah, Bab 3</a:t>
            </a:r>
            <a:r>
              <a:rPr lang="en-ID" dirty="0"/>
              <a:t>):</a:t>
            </a:r>
            <a:br>
              <a:rPr lang="en-ID" dirty="0"/>
            </a:br>
            <a:r>
              <a:rPr lang="en-ID" i="1" dirty="0"/>
              <a:t>“</a:t>
            </a:r>
            <a:r>
              <a:rPr lang="en-ID" i="1" dirty="0" err="1"/>
              <a:t>Wahai</a:t>
            </a:r>
            <a:r>
              <a:rPr lang="en-ID" i="1" dirty="0"/>
              <a:t> para pemuda, </a:t>
            </a:r>
            <a:r>
              <a:rPr lang="en-ID" i="1" dirty="0" err="1"/>
              <a:t>barang</a:t>
            </a:r>
            <a:r>
              <a:rPr lang="en-ID" i="1" dirty="0"/>
              <a:t> </a:t>
            </a:r>
            <a:r>
              <a:rPr lang="en-ID" i="1" dirty="0" err="1"/>
              <a:t>siapa</a:t>
            </a:r>
            <a:r>
              <a:rPr lang="en-ID" i="1" dirty="0"/>
              <a:t> di </a:t>
            </a:r>
            <a:r>
              <a:rPr lang="en-ID" i="1" dirty="0" err="1"/>
              <a:t>antara</a:t>
            </a:r>
            <a:r>
              <a:rPr lang="en-ID" i="1" dirty="0"/>
              <a:t> kalian yang </a:t>
            </a:r>
            <a:r>
              <a:rPr lang="en-ID" i="1" dirty="0" err="1"/>
              <a:t>mampu</a:t>
            </a:r>
            <a:r>
              <a:rPr lang="en-ID" i="1" dirty="0"/>
              <a:t> </a:t>
            </a:r>
            <a:r>
              <a:rPr lang="en-ID" i="1" dirty="0" err="1"/>
              <a:t>menikah</a:t>
            </a:r>
            <a:r>
              <a:rPr lang="en-ID" i="1" dirty="0"/>
              <a:t>, </a:t>
            </a:r>
            <a:r>
              <a:rPr lang="en-ID" i="1" dirty="0" err="1"/>
              <a:t>maka</a:t>
            </a:r>
            <a:r>
              <a:rPr lang="en-ID" i="1" dirty="0"/>
              <a:t> </a:t>
            </a:r>
            <a:r>
              <a:rPr lang="en-ID" i="1" dirty="0" err="1"/>
              <a:t>menikahlah</a:t>
            </a:r>
            <a:r>
              <a:rPr lang="en-ID" i="1" dirty="0"/>
              <a:t>, </a:t>
            </a:r>
            <a:r>
              <a:rPr lang="en-ID" i="1" dirty="0" err="1"/>
              <a:t>karena</a:t>
            </a:r>
            <a:r>
              <a:rPr lang="en-ID" i="1" dirty="0"/>
              <a:t> </a:t>
            </a:r>
            <a:r>
              <a:rPr lang="en-ID" i="1" dirty="0" err="1"/>
              <a:t>sesungguhnya</a:t>
            </a:r>
            <a:r>
              <a:rPr lang="en-ID" i="1" dirty="0"/>
              <a:t> </a:t>
            </a:r>
            <a:r>
              <a:rPr lang="en-ID" i="1" dirty="0" err="1"/>
              <a:t>pernikahan</a:t>
            </a:r>
            <a:r>
              <a:rPr lang="en-ID" i="1" dirty="0"/>
              <a:t> </a:t>
            </a:r>
            <a:r>
              <a:rPr lang="en-ID" i="1" dirty="0" err="1"/>
              <a:t>itu</a:t>
            </a:r>
            <a:r>
              <a:rPr lang="en-ID" i="1" dirty="0"/>
              <a:t> </a:t>
            </a:r>
            <a:r>
              <a:rPr lang="en-ID" i="1" dirty="0" err="1"/>
              <a:t>lebih</a:t>
            </a:r>
            <a:r>
              <a:rPr lang="en-ID" i="1" dirty="0"/>
              <a:t> </a:t>
            </a:r>
            <a:r>
              <a:rPr lang="en-ID" i="1" dirty="0" err="1"/>
              <a:t>menundukkan</a:t>
            </a:r>
            <a:r>
              <a:rPr lang="en-ID" i="1" dirty="0"/>
              <a:t> </a:t>
            </a:r>
            <a:r>
              <a:rPr lang="en-ID" i="1" dirty="0" err="1"/>
              <a:t>pandangan</a:t>
            </a:r>
            <a:r>
              <a:rPr lang="en-ID" i="1" dirty="0"/>
              <a:t> dan </a:t>
            </a:r>
            <a:r>
              <a:rPr lang="en-ID" i="1" dirty="0" err="1"/>
              <a:t>lebih</a:t>
            </a:r>
            <a:r>
              <a:rPr lang="en-ID" i="1" dirty="0"/>
              <a:t> </a:t>
            </a:r>
            <a:r>
              <a:rPr lang="en-ID" i="1" dirty="0" err="1"/>
              <a:t>menjaga</a:t>
            </a:r>
            <a:r>
              <a:rPr lang="en-ID" i="1" dirty="0"/>
              <a:t> </a:t>
            </a:r>
            <a:r>
              <a:rPr lang="en-ID" i="1" dirty="0" err="1"/>
              <a:t>kehormatan</a:t>
            </a:r>
            <a:r>
              <a:rPr lang="en-ID" i="1" dirty="0"/>
              <a:t>.”</a:t>
            </a:r>
          </a:p>
          <a:p>
            <a:pPr marL="0" indent="0" rtl="0">
              <a:buNone/>
            </a:pPr>
            <a:endParaRPr lang="en-ID" dirty="0"/>
          </a:p>
          <a:p>
            <a:pPr rtl="0">
              <a:buNone/>
            </a:pPr>
            <a:r>
              <a:rPr lang="en-ID" b="1" dirty="0"/>
              <a:t>3. </a:t>
            </a:r>
            <a:r>
              <a:rPr lang="en-ID" b="1" dirty="0" err="1"/>
              <a:t>Perintah</a:t>
            </a:r>
            <a:r>
              <a:rPr lang="en-ID" b="1" dirty="0"/>
              <a:t> Imam Ali: </a:t>
            </a:r>
            <a:r>
              <a:rPr lang="en-ID" b="1" dirty="0" err="1"/>
              <a:t>Jangan</a:t>
            </a:r>
            <a:r>
              <a:rPr lang="en-ID" b="1" dirty="0"/>
              <a:t> Tunda Nikah</a:t>
            </a:r>
          </a:p>
          <a:p>
            <a:pPr rtl="0">
              <a:buFont typeface="Arial" panose="020B0604020202020204" pitchFamily="34" charset="0"/>
              <a:buChar char="•"/>
            </a:pPr>
            <a:r>
              <a:rPr lang="en-ID" b="1" dirty="0" err="1"/>
              <a:t>Poin</a:t>
            </a:r>
            <a:r>
              <a:rPr lang="en-ID" b="1" dirty="0"/>
              <a:t> Utama</a:t>
            </a:r>
            <a:r>
              <a:rPr lang="en-ID" dirty="0"/>
              <a:t>: </a:t>
            </a:r>
            <a:r>
              <a:rPr lang="en-ID" dirty="0" err="1"/>
              <a:t>Menunda</a:t>
            </a:r>
            <a:r>
              <a:rPr lang="en-ID" dirty="0"/>
              <a:t> </a:t>
            </a:r>
            <a:r>
              <a:rPr lang="en-ID" dirty="0" err="1"/>
              <a:t>pernikahan</a:t>
            </a:r>
            <a:r>
              <a:rPr lang="en-ID" dirty="0"/>
              <a:t> </a:t>
            </a:r>
            <a:r>
              <a:rPr lang="en-ID" dirty="0" err="1"/>
              <a:t>tanpa</a:t>
            </a:r>
            <a:r>
              <a:rPr lang="en-ID" dirty="0"/>
              <a:t> </a:t>
            </a:r>
            <a:r>
              <a:rPr lang="en-ID" dirty="0" err="1"/>
              <a:t>alasan</a:t>
            </a:r>
            <a:r>
              <a:rPr lang="en-ID" dirty="0"/>
              <a:t> </a:t>
            </a:r>
            <a:r>
              <a:rPr lang="en-ID" dirty="0" err="1"/>
              <a:t>syar’i</a:t>
            </a:r>
            <a:r>
              <a:rPr lang="en-ID" dirty="0"/>
              <a:t> </a:t>
            </a:r>
            <a:r>
              <a:rPr lang="en-ID" dirty="0" err="1"/>
              <a:t>menghalangi</a:t>
            </a:r>
            <a:r>
              <a:rPr lang="en-ID" dirty="0"/>
              <a:t> </a:t>
            </a:r>
            <a:r>
              <a:rPr lang="en-ID" dirty="0" err="1"/>
              <a:t>kebaikan</a:t>
            </a:r>
            <a:r>
              <a:rPr lang="en-ID" dirty="0"/>
              <a:t>.</a:t>
            </a:r>
          </a:p>
          <a:p>
            <a:pPr rtl="0">
              <a:buFont typeface="Arial" panose="020B0604020202020204" pitchFamily="34" charset="0"/>
              <a:buChar char="•"/>
            </a:pPr>
            <a:r>
              <a:rPr lang="en-ID" b="1" dirty="0"/>
              <a:t>Dalil</a:t>
            </a:r>
            <a:r>
              <a:rPr lang="en-ID" dirty="0"/>
              <a:t> (</a:t>
            </a:r>
            <a:r>
              <a:rPr lang="en-ID" i="1" dirty="0"/>
              <a:t>Amali al-Tusi, </a:t>
            </a:r>
            <a:r>
              <a:rPr lang="en-ID" i="1" dirty="0" err="1"/>
              <a:t>hlm</a:t>
            </a:r>
            <a:r>
              <a:rPr lang="en-ID" i="1" dirty="0"/>
              <a:t>. 516</a:t>
            </a:r>
            <a:r>
              <a:rPr lang="en-ID" dirty="0"/>
              <a:t>):</a:t>
            </a:r>
            <a:br>
              <a:rPr lang="en-ID" dirty="0"/>
            </a:br>
            <a:r>
              <a:rPr lang="en-ID" i="1" dirty="0"/>
              <a:t>“</a:t>
            </a:r>
            <a:r>
              <a:rPr lang="en-ID" i="1" dirty="0" err="1"/>
              <a:t>Janganlah</a:t>
            </a:r>
            <a:r>
              <a:rPr lang="en-ID" i="1" dirty="0"/>
              <a:t> </a:t>
            </a:r>
            <a:r>
              <a:rPr lang="en-ID" i="1" dirty="0" err="1"/>
              <a:t>menunda</a:t>
            </a:r>
            <a:r>
              <a:rPr lang="en-ID" i="1" dirty="0"/>
              <a:t> </a:t>
            </a:r>
            <a:r>
              <a:rPr lang="en-ID" i="1" dirty="0" err="1"/>
              <a:t>pernikahan</a:t>
            </a:r>
            <a:r>
              <a:rPr lang="en-ID" i="1" dirty="0"/>
              <a:t>; </a:t>
            </a:r>
            <a:r>
              <a:rPr lang="en-ID" i="1" dirty="0" err="1"/>
              <a:t>sebab</a:t>
            </a:r>
            <a:r>
              <a:rPr lang="en-ID" i="1" dirty="0"/>
              <a:t> dua </a:t>
            </a:r>
            <a:r>
              <a:rPr lang="en-ID" i="1" dirty="0" err="1"/>
              <a:t>pertiga</a:t>
            </a:r>
            <a:r>
              <a:rPr lang="en-ID" i="1" dirty="0"/>
              <a:t> </a:t>
            </a:r>
            <a:r>
              <a:rPr lang="en-ID" i="1" dirty="0" err="1"/>
              <a:t>kebajikan</a:t>
            </a:r>
            <a:r>
              <a:rPr lang="en-ID" i="1" dirty="0"/>
              <a:t> </a:t>
            </a:r>
            <a:r>
              <a:rPr lang="en-ID" i="1" dirty="0" err="1"/>
              <a:t>ada</a:t>
            </a:r>
            <a:r>
              <a:rPr lang="en-ID" i="1" dirty="0"/>
              <a:t> </a:t>
            </a:r>
            <a:r>
              <a:rPr lang="en-ID" i="1" dirty="0" err="1"/>
              <a:t>padanya</a:t>
            </a:r>
            <a:r>
              <a:rPr lang="en-ID" i="1" dirty="0"/>
              <a:t>.”</a:t>
            </a:r>
          </a:p>
          <a:p>
            <a:pPr rtl="0">
              <a:buFont typeface="Arial" panose="020B0604020202020204" pitchFamily="34" charset="0"/>
              <a:buChar char="•"/>
            </a:pPr>
            <a:endParaRPr lang="en-ID" dirty="0"/>
          </a:p>
          <a:p>
            <a:pPr rtl="0">
              <a:buNone/>
            </a:pPr>
            <a:r>
              <a:rPr lang="en-ID" b="1" dirty="0"/>
              <a:t>4. </a:t>
            </a:r>
            <a:r>
              <a:rPr lang="en-ID" b="1" dirty="0" err="1"/>
              <a:t>Pandangan</a:t>
            </a:r>
            <a:r>
              <a:rPr lang="en-ID" b="1" dirty="0"/>
              <a:t> Ulama Syiah: Nikah </a:t>
            </a:r>
            <a:r>
              <a:rPr lang="en-ID" b="1" dirty="0" err="1"/>
              <a:t>Usia</a:t>
            </a:r>
            <a:r>
              <a:rPr lang="en-ID" b="1" dirty="0"/>
              <a:t> Muda</a:t>
            </a:r>
          </a:p>
          <a:p>
            <a:pPr rtl="0">
              <a:buFont typeface="Arial" panose="020B0604020202020204" pitchFamily="34" charset="0"/>
              <a:buChar char="•"/>
            </a:pPr>
            <a:r>
              <a:rPr lang="en-ID" b="1" dirty="0" err="1"/>
              <a:t>Poin</a:t>
            </a:r>
            <a:r>
              <a:rPr lang="en-ID" b="1" dirty="0"/>
              <a:t> Utama</a:t>
            </a:r>
            <a:r>
              <a:rPr lang="en-ID" dirty="0"/>
              <a:t>: Nikah di </a:t>
            </a:r>
            <a:r>
              <a:rPr lang="en-ID" dirty="0" err="1"/>
              <a:t>usia</a:t>
            </a:r>
            <a:r>
              <a:rPr lang="en-ID" dirty="0"/>
              <a:t> </a:t>
            </a:r>
            <a:r>
              <a:rPr lang="en-ID" dirty="0" err="1"/>
              <a:t>muda</a:t>
            </a:r>
            <a:r>
              <a:rPr lang="en-ID" dirty="0"/>
              <a:t> </a:t>
            </a:r>
            <a:r>
              <a:rPr lang="en-ID" dirty="0" err="1"/>
              <a:t>cegah</a:t>
            </a:r>
            <a:r>
              <a:rPr lang="en-ID" dirty="0"/>
              <a:t> dosa, ideal </a:t>
            </a:r>
            <a:r>
              <a:rPr lang="en-ID" dirty="0" err="1"/>
              <a:t>setelah</a:t>
            </a:r>
            <a:r>
              <a:rPr lang="en-ID" dirty="0"/>
              <a:t> </a:t>
            </a:r>
            <a:r>
              <a:rPr lang="en-ID" dirty="0" err="1"/>
              <a:t>kematangan</a:t>
            </a:r>
            <a:r>
              <a:rPr lang="en-ID" dirty="0"/>
              <a:t> </a:t>
            </a:r>
            <a:r>
              <a:rPr lang="en-ID" dirty="0" err="1"/>
              <a:t>fisik</a:t>
            </a:r>
            <a:r>
              <a:rPr lang="en-ID" dirty="0"/>
              <a:t>, mental, spiritual.</a:t>
            </a:r>
          </a:p>
          <a:p>
            <a:pPr rtl="0">
              <a:buFont typeface="Arial" panose="020B0604020202020204" pitchFamily="34" charset="0"/>
              <a:buChar char="•"/>
            </a:pPr>
            <a:r>
              <a:rPr lang="en-ID" b="1" dirty="0" err="1"/>
              <a:t>Sumber</a:t>
            </a:r>
            <a:r>
              <a:rPr lang="en-ID" dirty="0"/>
              <a:t>: Arifa Hudda, Sayyid Tabatabai (</a:t>
            </a:r>
            <a:r>
              <a:rPr lang="en-ID" dirty="0" err="1"/>
              <a:t>bulan</a:t>
            </a:r>
            <a:r>
              <a:rPr lang="en-ID" dirty="0"/>
              <a:t> Rajab/</a:t>
            </a:r>
            <a:r>
              <a:rPr lang="en-ID" dirty="0" err="1"/>
              <a:t>Sya’ban</a:t>
            </a:r>
            <a:r>
              <a:rPr lang="en-ID" dirty="0"/>
              <a:t>/Ramadan), Ayatollah Khamenei (</a:t>
            </a:r>
            <a:r>
              <a:rPr lang="en-ID" dirty="0" err="1"/>
              <a:t>kesiapan</a:t>
            </a:r>
            <a:r>
              <a:rPr lang="en-ID" dirty="0"/>
              <a:t> </a:t>
            </a:r>
            <a:r>
              <a:rPr lang="en-ID" dirty="0" err="1"/>
              <a:t>emosional</a:t>
            </a:r>
            <a:r>
              <a:rPr lang="en-ID" dirty="0"/>
              <a:t> &amp; </a:t>
            </a:r>
            <a:r>
              <a:rPr lang="en-ID" dirty="0" err="1"/>
              <a:t>finansial</a:t>
            </a:r>
            <a:r>
              <a:rPr lang="en-ID" dirty="0"/>
              <a:t> minimal).</a:t>
            </a:r>
          </a:p>
        </p:txBody>
      </p:sp>
    </p:spTree>
    <p:extLst>
      <p:ext uri="{BB962C8B-B14F-4D97-AF65-F5344CB8AC3E}">
        <p14:creationId xmlns:p14="http://schemas.microsoft.com/office/powerpoint/2010/main" val="33910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F371A-2CE3-6C32-F21B-7D1399438432}"/>
              </a:ext>
            </a:extLst>
          </p:cNvPr>
          <p:cNvSpPr>
            <a:spLocks noGrp="1"/>
          </p:cNvSpPr>
          <p:nvPr>
            <p:ph type="title"/>
          </p:nvPr>
        </p:nvSpPr>
        <p:spPr/>
        <p:txBody>
          <a:bodyPr/>
          <a:lstStyle/>
          <a:p>
            <a:r>
              <a:rPr lang="fi-FI" sz="1800" b="1" i="0" u="none" strike="noStrike" dirty="0">
                <a:solidFill>
                  <a:srgbClr val="000000"/>
                </a:solidFill>
                <a:effectLst/>
                <a:latin typeface="Arial" panose="020B0604020202020204" pitchFamily="34" charset="0"/>
              </a:rPr>
              <a:t>4—Beberapa  Kendala  (Kasus Kontemporer &amp; Solusi)</a:t>
            </a:r>
            <a:endParaRPr lang="en-ID" dirty="0"/>
          </a:p>
        </p:txBody>
      </p:sp>
      <p:graphicFrame>
        <p:nvGraphicFramePr>
          <p:cNvPr id="4" name="Content Placeholder 3">
            <a:extLst>
              <a:ext uri="{FF2B5EF4-FFF2-40B4-BE49-F238E27FC236}">
                <a16:creationId xmlns:a16="http://schemas.microsoft.com/office/drawing/2014/main" id="{0C0BB77D-7E1C-A448-CBA2-C3A0C5331EF9}"/>
              </a:ext>
            </a:extLst>
          </p:cNvPr>
          <p:cNvGraphicFramePr>
            <a:graphicFrameLocks noGrp="1"/>
          </p:cNvGraphicFramePr>
          <p:nvPr>
            <p:ph idx="1"/>
            <p:extLst>
              <p:ext uri="{D42A27DB-BD31-4B8C-83A1-F6EECF244321}">
                <p14:modId xmlns:p14="http://schemas.microsoft.com/office/powerpoint/2010/main" val="3525824855"/>
              </p:ext>
            </p:extLst>
          </p:nvPr>
        </p:nvGraphicFramePr>
        <p:xfrm>
          <a:off x="1671484" y="1806416"/>
          <a:ext cx="10002355" cy="4421664"/>
        </p:xfrm>
        <a:graphic>
          <a:graphicData uri="http://schemas.openxmlformats.org/drawingml/2006/table">
            <a:tbl>
              <a:tblPr/>
              <a:tblGrid>
                <a:gridCol w="2226437">
                  <a:extLst>
                    <a:ext uri="{9D8B030D-6E8A-4147-A177-3AD203B41FA5}">
                      <a16:colId xmlns:a16="http://schemas.microsoft.com/office/drawing/2014/main" val="1381654425"/>
                    </a:ext>
                  </a:extLst>
                </a:gridCol>
                <a:gridCol w="2957507">
                  <a:extLst>
                    <a:ext uri="{9D8B030D-6E8A-4147-A177-3AD203B41FA5}">
                      <a16:colId xmlns:a16="http://schemas.microsoft.com/office/drawing/2014/main" val="1646166964"/>
                    </a:ext>
                  </a:extLst>
                </a:gridCol>
                <a:gridCol w="4818411">
                  <a:extLst>
                    <a:ext uri="{9D8B030D-6E8A-4147-A177-3AD203B41FA5}">
                      <a16:colId xmlns:a16="http://schemas.microsoft.com/office/drawing/2014/main" val="1994185702"/>
                    </a:ext>
                  </a:extLst>
                </a:gridCol>
              </a:tblGrid>
              <a:tr h="553590">
                <a:tc>
                  <a:txBody>
                    <a:bodyPr/>
                    <a:lstStyle/>
                    <a:p>
                      <a:pPr algn="ctr" rtl="0" fontAlgn="t">
                        <a:spcBef>
                          <a:spcPts val="1400"/>
                        </a:spcBef>
                        <a:spcAft>
                          <a:spcPts val="400"/>
                        </a:spcAft>
                        <a:buNone/>
                      </a:pPr>
                      <a:r>
                        <a:rPr lang="en-ID" sz="1600" b="1" i="0" u="none" strike="noStrike">
                          <a:solidFill>
                            <a:srgbClr val="000000"/>
                          </a:solidFill>
                          <a:effectLst/>
                          <a:latin typeface="Arial" panose="020B0604020202020204" pitchFamily="34" charset="0"/>
                        </a:rPr>
                        <a:t>Kendala</a:t>
                      </a:r>
                      <a:endParaRPr lang="en-ID" sz="2800" b="1">
                        <a:effectLst/>
                      </a:endParaRPr>
                    </a:p>
                  </a:txBody>
                  <a:tcPr marL="63500" marR="63500" marT="63500" marB="63500">
                    <a:lnL>
                      <a:noFill/>
                    </a:lnL>
                    <a:lnR>
                      <a:noFill/>
                    </a:lnR>
                    <a:lnT>
                      <a:noFill/>
                    </a:lnT>
                    <a:lnB>
                      <a:noFill/>
                    </a:lnB>
                    <a:noFill/>
                  </a:tcPr>
                </a:tc>
                <a:tc>
                  <a:txBody>
                    <a:bodyPr/>
                    <a:lstStyle/>
                    <a:p>
                      <a:pPr algn="ctr" rtl="0" fontAlgn="t">
                        <a:spcBef>
                          <a:spcPts val="1400"/>
                        </a:spcBef>
                        <a:spcAft>
                          <a:spcPts val="400"/>
                        </a:spcAft>
                        <a:buNone/>
                      </a:pPr>
                      <a:r>
                        <a:rPr lang="en-ID" sz="1600" b="1" i="0" u="none" strike="noStrike">
                          <a:solidFill>
                            <a:srgbClr val="000000"/>
                          </a:solidFill>
                          <a:effectLst/>
                          <a:latin typeface="Arial" panose="020B0604020202020204" pitchFamily="34" charset="0"/>
                        </a:rPr>
                        <a:t>Dampak</a:t>
                      </a:r>
                      <a:endParaRPr lang="en-ID" sz="2800" b="1">
                        <a:effectLst/>
                      </a:endParaRPr>
                    </a:p>
                  </a:txBody>
                  <a:tcPr marL="63500" marR="63500" marT="63500" marB="63500">
                    <a:lnL>
                      <a:noFill/>
                    </a:lnL>
                    <a:lnR>
                      <a:noFill/>
                    </a:lnR>
                    <a:lnT>
                      <a:noFill/>
                    </a:lnT>
                    <a:lnB>
                      <a:noFill/>
                    </a:lnB>
                    <a:noFill/>
                  </a:tcPr>
                </a:tc>
                <a:tc>
                  <a:txBody>
                    <a:bodyPr/>
                    <a:lstStyle/>
                    <a:p>
                      <a:pPr algn="ctr" rtl="0" fontAlgn="t">
                        <a:spcBef>
                          <a:spcPts val="1400"/>
                        </a:spcBef>
                        <a:spcAft>
                          <a:spcPts val="400"/>
                        </a:spcAft>
                        <a:buNone/>
                      </a:pPr>
                      <a:r>
                        <a:rPr lang="fi-FI" sz="1600" b="1" i="0" u="none" strike="noStrike">
                          <a:solidFill>
                            <a:srgbClr val="000000"/>
                          </a:solidFill>
                          <a:effectLst/>
                          <a:latin typeface="Arial" panose="020B0604020202020204" pitchFamily="34" charset="0"/>
                        </a:rPr>
                        <a:t>Solusi Disarankan (Mazâherî, Âminî, Marja‘)</a:t>
                      </a:r>
                      <a:endParaRPr lang="fi-FI" sz="2800" b="1">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237451433"/>
                  </a:ext>
                </a:extLst>
              </a:tr>
              <a:tr h="743996">
                <a:tc>
                  <a:txBody>
                    <a:bodyPr/>
                    <a:lstStyle/>
                    <a:p>
                      <a:pPr rtl="0" fontAlgn="t">
                        <a:spcBef>
                          <a:spcPts val="1400"/>
                        </a:spcBef>
                        <a:spcAft>
                          <a:spcPts val="400"/>
                        </a:spcAft>
                        <a:buNone/>
                      </a:pPr>
                      <a:r>
                        <a:rPr lang="en-ID" sz="1600" b="1" i="0" u="none" strike="noStrike">
                          <a:solidFill>
                            <a:srgbClr val="000000"/>
                          </a:solidFill>
                          <a:effectLst/>
                          <a:latin typeface="Arial" panose="020B0604020202020204" pitchFamily="34" charset="0"/>
                        </a:rPr>
                        <a:t>Ekonomi Lemah</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Menunda nikah, risiko dosa meningkat</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Pinjaman pernikahan (marriage loan), subsidi perumahan dekat kampus, pola hidup sederhana</a:t>
                      </a:r>
                      <a:endParaRPr lang="en-ID" sz="2800" b="1">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2072823081"/>
                  </a:ext>
                </a:extLst>
              </a:tr>
              <a:tr h="953443">
                <a:tc>
                  <a:txBody>
                    <a:bodyPr/>
                    <a:lstStyle/>
                    <a:p>
                      <a:pPr rtl="0" fontAlgn="t">
                        <a:spcBef>
                          <a:spcPts val="1400"/>
                        </a:spcBef>
                        <a:spcAft>
                          <a:spcPts val="400"/>
                        </a:spcAft>
                        <a:buNone/>
                      </a:pPr>
                      <a:r>
                        <a:rPr lang="en-ID" sz="1600" b="1" i="0" u="none" strike="noStrike">
                          <a:solidFill>
                            <a:srgbClr val="000000"/>
                          </a:solidFill>
                          <a:effectLst/>
                          <a:latin typeface="Arial" panose="020B0604020202020204" pitchFamily="34" charset="0"/>
                        </a:rPr>
                        <a:t>Ingin Fokus Studi</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Tertundanya usia nikah &gt; 25 tahun → rawan maksiat</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Program dorm couple (asrama khusus pasangan yang sudah menikah), pengaturan kontrak belajar, dukungan finansial untuk siswa yang menikah</a:t>
                      </a:r>
                      <a:endParaRPr lang="en-ID" sz="2800" b="1">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1672948658"/>
                  </a:ext>
                </a:extLst>
              </a:tr>
              <a:tr h="743996">
                <a:tc>
                  <a:txBody>
                    <a:bodyPr/>
                    <a:lstStyle/>
                    <a:p>
                      <a:pPr rtl="0" fontAlgn="t">
                        <a:spcBef>
                          <a:spcPts val="1400"/>
                        </a:spcBef>
                        <a:spcAft>
                          <a:spcPts val="400"/>
                        </a:spcAft>
                        <a:buNone/>
                      </a:pPr>
                      <a:r>
                        <a:rPr lang="en-ID" sz="1600" b="1" i="0" u="none" strike="noStrike">
                          <a:solidFill>
                            <a:srgbClr val="000000"/>
                          </a:solidFill>
                          <a:effectLst/>
                          <a:latin typeface="Arial" panose="020B0604020202020204" pitchFamily="34" charset="0"/>
                        </a:rPr>
                        <a:t>Restu Orang Tua</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Konflik antar generasi, perbedaan standar</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Konseling keluarga, mediasi ulama, penyadaran urgensi menikah dini sesuai Q 24:32</a:t>
                      </a:r>
                      <a:endParaRPr lang="en-ID" sz="2800" b="1">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2067334839"/>
                  </a:ext>
                </a:extLst>
              </a:tr>
              <a:tr h="743996">
                <a:tc>
                  <a:txBody>
                    <a:bodyPr/>
                    <a:lstStyle/>
                    <a:p>
                      <a:pPr rtl="0" fontAlgn="t">
                        <a:spcBef>
                          <a:spcPts val="1400"/>
                        </a:spcBef>
                        <a:spcAft>
                          <a:spcPts val="400"/>
                        </a:spcAft>
                        <a:buNone/>
                      </a:pPr>
                      <a:r>
                        <a:rPr lang="en-ID" sz="1600" b="1" i="0" u="none" strike="noStrike">
                          <a:solidFill>
                            <a:srgbClr val="000000"/>
                          </a:solidFill>
                          <a:effectLst/>
                          <a:latin typeface="Arial" panose="020B0604020202020204" pitchFamily="34" charset="0"/>
                        </a:rPr>
                        <a:t>Standard Mahar &amp; Resepsi Tinggi</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Menjerat hutang, menambah beban finansial</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dirty="0" err="1">
                          <a:solidFill>
                            <a:srgbClr val="000000"/>
                          </a:solidFill>
                          <a:effectLst/>
                          <a:latin typeface="Arial" panose="020B0604020202020204" pitchFamily="34" charset="0"/>
                        </a:rPr>
                        <a:t>Meneladani</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mahar</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sederhana</a:t>
                      </a:r>
                      <a:r>
                        <a:rPr lang="en-ID" sz="1600" b="0" i="0" u="none" strike="noStrike" dirty="0">
                          <a:solidFill>
                            <a:srgbClr val="000000"/>
                          </a:solidFill>
                          <a:effectLst/>
                          <a:latin typeface="Arial" panose="020B0604020202020204" pitchFamily="34" charset="0"/>
                        </a:rPr>
                        <a:t> Fatimah (</a:t>
                      </a:r>
                      <a:r>
                        <a:rPr lang="en-ID" sz="1600" b="0" i="0" u="none" strike="noStrike" dirty="0" err="1">
                          <a:solidFill>
                            <a:srgbClr val="000000"/>
                          </a:solidFill>
                          <a:effectLst/>
                          <a:latin typeface="Arial" panose="020B0604020202020204" pitchFamily="34" charset="0"/>
                        </a:rPr>
                        <a:t>pakaian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besi</a:t>
                      </a:r>
                      <a:r>
                        <a:rPr lang="en-ID" sz="1600" b="0" i="0" u="none" strike="noStrike" dirty="0">
                          <a:solidFill>
                            <a:srgbClr val="000000"/>
                          </a:solidFill>
                          <a:effectLst/>
                          <a:latin typeface="Arial" panose="020B0604020202020204" pitchFamily="34" charset="0"/>
                        </a:rPr>
                        <a:t> ‘Ali), </a:t>
                      </a:r>
                      <a:r>
                        <a:rPr lang="en-ID" sz="1600" b="0" i="0" u="none" strike="noStrike" dirty="0" err="1">
                          <a:solidFill>
                            <a:srgbClr val="000000"/>
                          </a:solidFill>
                          <a:effectLst/>
                          <a:latin typeface="Arial" panose="020B0604020202020204" pitchFamily="34" charset="0"/>
                        </a:rPr>
                        <a:t>menyederhanakan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adat-istiadat</a:t>
                      </a:r>
                      <a:endParaRPr lang="en-ID" sz="2800" b="1" dirty="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4172962433"/>
                  </a:ext>
                </a:extLst>
              </a:tr>
              <a:tr h="682643">
                <a:tc>
                  <a:txBody>
                    <a:bodyPr/>
                    <a:lstStyle/>
                    <a:p>
                      <a:pPr rtl="0" fontAlgn="t">
                        <a:spcBef>
                          <a:spcPts val="1400"/>
                        </a:spcBef>
                        <a:spcAft>
                          <a:spcPts val="400"/>
                        </a:spcAft>
                        <a:buNone/>
                      </a:pPr>
                      <a:r>
                        <a:rPr lang="en-ID" sz="1600" b="1" i="0" u="none" strike="noStrike">
                          <a:solidFill>
                            <a:srgbClr val="000000"/>
                          </a:solidFill>
                          <a:effectLst/>
                          <a:latin typeface="Arial" panose="020B0604020202020204" pitchFamily="34" charset="0"/>
                        </a:rPr>
                        <a:t>Karier Wanita</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a:solidFill>
                            <a:srgbClr val="000000"/>
                          </a:solidFill>
                          <a:effectLst/>
                          <a:latin typeface="Arial" panose="020B0604020202020204" pitchFamily="34" charset="0"/>
                        </a:rPr>
                        <a:t>Ketakutan career break setelah menikah</a:t>
                      </a:r>
                      <a:endParaRPr lang="en-ID" sz="2800" b="1">
                        <a:effectLst/>
                      </a:endParaRPr>
                    </a:p>
                  </a:txBody>
                  <a:tcPr marL="63500" marR="63500" marT="63500" marB="63500">
                    <a:lnL>
                      <a:noFill/>
                    </a:lnL>
                    <a:lnR>
                      <a:noFill/>
                    </a:lnR>
                    <a:lnT>
                      <a:noFill/>
                    </a:lnT>
                    <a:lnB>
                      <a:noFill/>
                    </a:lnB>
                    <a:noFill/>
                  </a:tcPr>
                </a:tc>
                <a:tc>
                  <a:txBody>
                    <a:bodyPr/>
                    <a:lstStyle/>
                    <a:p>
                      <a:pPr rtl="0" fontAlgn="t">
                        <a:spcBef>
                          <a:spcPts val="1400"/>
                        </a:spcBef>
                        <a:spcAft>
                          <a:spcPts val="400"/>
                        </a:spcAft>
                        <a:buNone/>
                      </a:pPr>
                      <a:r>
                        <a:rPr lang="en-ID" sz="1600" b="0" i="0" u="none" strike="noStrike" dirty="0" err="1">
                          <a:solidFill>
                            <a:srgbClr val="000000"/>
                          </a:solidFill>
                          <a:effectLst/>
                          <a:latin typeface="Arial" panose="020B0604020202020204" pitchFamily="34" charset="0"/>
                        </a:rPr>
                        <a:t>Perjanjian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peran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fleksibel</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dalam</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rumah</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tangga</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mendukung</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konsep</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nafkah</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bersama</a:t>
                      </a:r>
                      <a:endParaRPr lang="en-ID" sz="2800" b="1" dirty="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2038677998"/>
                  </a:ext>
                </a:extLst>
              </a:tr>
            </a:tbl>
          </a:graphicData>
        </a:graphic>
      </p:graphicFrame>
    </p:spTree>
    <p:extLst>
      <p:ext uri="{BB962C8B-B14F-4D97-AF65-F5344CB8AC3E}">
        <p14:creationId xmlns:p14="http://schemas.microsoft.com/office/powerpoint/2010/main" val="1209616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D14DB-FB75-D74D-51D2-7575CBF1E01A}"/>
              </a:ext>
            </a:extLst>
          </p:cNvPr>
          <p:cNvSpPr>
            <a:spLocks noGrp="1"/>
          </p:cNvSpPr>
          <p:nvPr>
            <p:ph type="title"/>
          </p:nvPr>
        </p:nvSpPr>
        <p:spPr/>
        <p:txBody>
          <a:bodyPr>
            <a:normAutofit fontScale="90000"/>
          </a:bodyPr>
          <a:lstStyle/>
          <a:p>
            <a:r>
              <a:rPr kumimoji="0" lang="en-US" altLang="en-US" sz="4400" b="1" i="0" u="none" strike="noStrike" cap="none" normalizeH="0" baseline="0" dirty="0" err="1">
                <a:ln>
                  <a:noFill/>
                </a:ln>
                <a:solidFill>
                  <a:schemeClr val="tx1"/>
                </a:solidFill>
                <a:effectLst/>
                <a:latin typeface="Arial" panose="020B0604020202020204" pitchFamily="34" charset="0"/>
              </a:rPr>
              <a:t>Menjawab</a:t>
            </a:r>
            <a:r>
              <a:rPr kumimoji="0" lang="en-US" altLang="en-US" sz="4400" b="1" i="0" u="none" strike="noStrike" cap="none" normalizeH="0" baseline="0" dirty="0">
                <a:ln>
                  <a:noFill/>
                </a:ln>
                <a:solidFill>
                  <a:schemeClr val="tx1"/>
                </a:solidFill>
                <a:effectLst/>
                <a:latin typeface="Arial" panose="020B0604020202020204" pitchFamily="34" charset="0"/>
              </a:rPr>
              <a:t> </a:t>
            </a:r>
            <a:r>
              <a:rPr kumimoji="0" lang="en-US" altLang="en-US" sz="4400" b="1" i="0" u="none" strike="noStrike" cap="none" normalizeH="0" baseline="0" dirty="0" err="1">
                <a:ln>
                  <a:noFill/>
                </a:ln>
                <a:solidFill>
                  <a:schemeClr val="tx1"/>
                </a:solidFill>
                <a:effectLst/>
                <a:latin typeface="Arial" panose="020B0604020202020204" pitchFamily="34" charset="0"/>
              </a:rPr>
              <a:t>Hambatan</a:t>
            </a:r>
            <a:r>
              <a:rPr kumimoji="0" lang="en-US" altLang="en-US" sz="4400" b="1" i="0" u="none" strike="noStrike" cap="none" normalizeH="0" baseline="0" dirty="0">
                <a:ln>
                  <a:noFill/>
                </a:ln>
                <a:solidFill>
                  <a:schemeClr val="tx1"/>
                </a:solidFill>
                <a:effectLst/>
                <a:latin typeface="Arial" panose="020B0604020202020204" pitchFamily="34" charset="0"/>
              </a:rPr>
              <a:t> </a:t>
            </a:r>
            <a:r>
              <a:rPr kumimoji="0" lang="en-US" altLang="en-US" sz="4400" b="1" i="0" u="none" strike="noStrike" cap="none" normalizeH="0" baseline="0" dirty="0" err="1">
                <a:ln>
                  <a:noFill/>
                </a:ln>
                <a:solidFill>
                  <a:schemeClr val="tx1"/>
                </a:solidFill>
                <a:effectLst/>
                <a:latin typeface="Arial" panose="020B0604020202020204" pitchFamily="34" charset="0"/>
              </a:rPr>
              <a:t>Psikologis</a:t>
            </a:r>
            <a:r>
              <a:rPr kumimoji="0" lang="en-US" altLang="en-US" sz="4400" b="1" i="0" u="none" strike="noStrike" cap="none" normalizeH="0" baseline="0" dirty="0">
                <a:ln>
                  <a:noFill/>
                </a:ln>
                <a:solidFill>
                  <a:schemeClr val="tx1"/>
                </a:solidFill>
                <a:effectLst/>
                <a:latin typeface="Arial" panose="020B0604020202020204" pitchFamily="34" charset="0"/>
              </a:rPr>
              <a:t> dan Material</a:t>
            </a:r>
            <a:br>
              <a:rPr kumimoji="0" lang="en-US" altLang="en-US" sz="4400" b="1" i="0" u="none" strike="noStrike" cap="none" normalizeH="0" baseline="0" dirty="0">
                <a:ln>
                  <a:noFill/>
                </a:ln>
                <a:solidFill>
                  <a:schemeClr val="tx1"/>
                </a:solidFill>
                <a:effectLst/>
                <a:latin typeface="Arial" panose="020B0604020202020204" pitchFamily="34" charset="0"/>
              </a:rPr>
            </a:br>
            <a:endParaRPr lang="en-ID" dirty="0"/>
          </a:p>
        </p:txBody>
      </p:sp>
      <p:sp>
        <p:nvSpPr>
          <p:cNvPr id="4" name="Rectangle 1">
            <a:extLst>
              <a:ext uri="{FF2B5EF4-FFF2-40B4-BE49-F238E27FC236}">
                <a16:creationId xmlns:a16="http://schemas.microsoft.com/office/drawing/2014/main" id="{8199C802-C293-4EFA-0E48-40E3AC7EF373}"/>
              </a:ext>
            </a:extLst>
          </p:cNvPr>
          <p:cNvSpPr>
            <a:spLocks noGrp="1" noChangeArrowheads="1"/>
          </p:cNvSpPr>
          <p:nvPr>
            <p:ph idx="1"/>
          </p:nvPr>
        </p:nvSpPr>
        <p:spPr bwMode="auto">
          <a:xfrm>
            <a:off x="1273486" y="2213390"/>
            <a:ext cx="9814925"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err="1">
                <a:ln>
                  <a:noFill/>
                </a:ln>
                <a:solidFill>
                  <a:schemeClr val="tx1"/>
                </a:solidFill>
                <a:effectLst/>
                <a:latin typeface="Arial" panose="020B0604020202020204" pitchFamily="34" charset="0"/>
              </a:rPr>
              <a:t>Seringkali</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alasan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finansial</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pendidikan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atau</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kesiapan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karier</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digunakan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untuk</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menunda</a:t>
            </a:r>
            <a:r>
              <a:rPr kumimoji="0" lang="en-US" altLang="en-US" sz="1800" b="0" i="0" u="none" strike="noStrike" cap="none" normalizeH="0" baseline="0" dirty="0">
                <a:ln>
                  <a:noFill/>
                </a:ln>
                <a:solidFill>
                  <a:schemeClr val="tx1"/>
                </a:solidFill>
                <a:effectLst/>
                <a:latin typeface="Arial" panose="020B0604020202020204" pitchFamily="34" charset="0"/>
              </a:rPr>
              <a:t> nikah. </a:t>
            </a:r>
            <a:r>
              <a:rPr kumimoji="0" lang="en-US" altLang="en-US" sz="1800" b="0" i="0" u="none" strike="noStrike" cap="none" normalizeH="0" baseline="0" dirty="0" err="1">
                <a:ln>
                  <a:noFill/>
                </a:ln>
                <a:solidFill>
                  <a:schemeClr val="tx1"/>
                </a:solidFill>
                <a:effectLst/>
                <a:latin typeface="Arial" panose="020B0604020202020204" pitchFamily="34" charset="0"/>
              </a:rPr>
              <a:t>Padahal</a:t>
            </a:r>
            <a:r>
              <a:rPr kumimoji="0" lang="en-US" altLang="en-US" sz="1800" b="0" i="0" u="none" strike="noStrike" cap="none" normalizeH="0" baseline="0" dirty="0">
                <a:ln>
                  <a:noFill/>
                </a:ln>
                <a:solidFill>
                  <a:schemeClr val="tx1"/>
                </a:solidFill>
                <a:effectLst/>
                <a:latin typeface="Arial" panose="020B0604020202020204" pitchFamily="34" charset="0"/>
              </a:rPr>
              <a:t>, Islam </a:t>
            </a:r>
            <a:r>
              <a:rPr kumimoji="0" lang="en-US" altLang="en-US" sz="1800" b="0" i="0" u="none" strike="noStrike" cap="none" normalizeH="0" baseline="0" dirty="0" err="1">
                <a:ln>
                  <a:noFill/>
                </a:ln>
                <a:solidFill>
                  <a:schemeClr val="tx1"/>
                </a:solidFill>
                <a:effectLst/>
                <a:latin typeface="Arial" panose="020B0604020202020204" pitchFamily="34" charset="0"/>
              </a:rPr>
              <a:t>menganjurkan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menikah</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untuk</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menjaga</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kesucian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diri</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Dalil:</a:t>
            </a:r>
            <a:br>
              <a:rPr kumimoji="0" lang="en-US" altLang="en-US" sz="1800" b="0" i="0" u="none" strike="noStrike" cap="none" normalizeH="0" baseline="0" dirty="0">
                <a:ln>
                  <a:noFill/>
                </a:ln>
                <a:solidFill>
                  <a:schemeClr val="tx1"/>
                </a:solidFill>
                <a:effectLst/>
                <a:latin typeface="Arial" panose="020B0604020202020204" pitchFamily="34" charset="0"/>
              </a:rPr>
            </a:br>
            <a:r>
              <a:rPr kumimoji="0" lang="en-US" altLang="en-US" sz="1800" b="0" i="1" u="none" strike="noStrike" cap="none" normalizeH="0" baseline="0" dirty="0">
                <a:ln>
                  <a:noFill/>
                </a:ln>
                <a:solidFill>
                  <a:schemeClr val="tx1"/>
                </a:solidFill>
                <a:effectLst/>
                <a:latin typeface="Arial" panose="020B0604020202020204" pitchFamily="34" charset="0"/>
              </a:rPr>
              <a:t>QS. An-Nur (24): 32</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a:ln>
                  <a:noFill/>
                </a:ln>
                <a:solidFill>
                  <a:schemeClr val="tx1"/>
                </a:solidFill>
                <a:effectLst/>
                <a:latin typeface="Arial" panose="020B0604020202020204" pitchFamily="34" charset="0"/>
              </a:rPr>
              <a:t>"Dan </a:t>
            </a:r>
            <a:r>
              <a:rPr kumimoji="0" lang="en-US" altLang="en-US" sz="1800" b="0" i="0" u="none" strike="noStrike" cap="none" normalizeH="0" baseline="0" dirty="0" err="1">
                <a:ln>
                  <a:noFill/>
                </a:ln>
                <a:solidFill>
                  <a:schemeClr val="tx1"/>
                </a:solidFill>
                <a:effectLst/>
                <a:latin typeface="Arial" panose="020B0604020202020204" pitchFamily="34" charset="0"/>
              </a:rPr>
              <a:t>nikahkanlah</a:t>
            </a:r>
            <a:r>
              <a:rPr kumimoji="0" lang="en-US" altLang="en-US" sz="1800" b="0" i="0" u="none" strike="noStrike" cap="none" normalizeH="0" baseline="0" dirty="0">
                <a:ln>
                  <a:noFill/>
                </a:ln>
                <a:solidFill>
                  <a:schemeClr val="tx1"/>
                </a:solidFill>
                <a:effectLst/>
                <a:latin typeface="Arial" panose="020B0604020202020204" pitchFamily="34" charset="0"/>
              </a:rPr>
              <a:t> orang-orang yang </a:t>
            </a:r>
            <a:r>
              <a:rPr kumimoji="0" lang="en-US" altLang="en-US" sz="1800" b="0" i="0" u="none" strike="noStrike" cap="none" normalizeH="0" baseline="0" dirty="0" err="1">
                <a:ln>
                  <a:noFill/>
                </a:ln>
                <a:solidFill>
                  <a:schemeClr val="tx1"/>
                </a:solidFill>
                <a:effectLst/>
                <a:latin typeface="Arial" panose="020B0604020202020204" pitchFamily="34" charset="0"/>
              </a:rPr>
              <a:t>sendirian</a:t>
            </a:r>
            <a:r>
              <a:rPr kumimoji="0" lang="en-US" altLang="en-US" sz="1800" b="0" i="0" u="none" strike="noStrike" cap="none" normalizeH="0" baseline="0" dirty="0">
                <a:ln>
                  <a:noFill/>
                </a:ln>
                <a:solidFill>
                  <a:schemeClr val="tx1"/>
                </a:solidFill>
                <a:effectLst/>
                <a:latin typeface="Arial" panose="020B0604020202020204" pitchFamily="34" charset="0"/>
              </a:rPr>
              <a:t> di </a:t>
            </a:r>
            <a:r>
              <a:rPr kumimoji="0" lang="en-US" altLang="en-US" sz="1800" b="0" i="0" u="none" strike="noStrike" cap="none" normalizeH="0" baseline="0" dirty="0" err="1">
                <a:ln>
                  <a:noFill/>
                </a:ln>
                <a:solidFill>
                  <a:schemeClr val="tx1"/>
                </a:solidFill>
                <a:effectLst/>
                <a:latin typeface="Arial" panose="020B0604020202020204" pitchFamily="34" charset="0"/>
              </a:rPr>
              <a:t>antara</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kamu</a:t>
            </a:r>
            <a:r>
              <a:rPr kumimoji="0" lang="en-US" altLang="en-US" sz="1800" b="0" i="0" u="none" strike="noStrike" cap="none" normalizeH="0" baseline="0" dirty="0">
                <a:ln>
                  <a:noFill/>
                </a:ln>
                <a:solidFill>
                  <a:schemeClr val="tx1"/>
                </a:solidFill>
                <a:effectLst/>
                <a:latin typeface="Arial" panose="020B0604020202020204" pitchFamily="34" charset="0"/>
              </a:rPr>
              <a:t>... Jika </a:t>
            </a:r>
            <a:r>
              <a:rPr kumimoji="0" lang="en-US" altLang="en-US" sz="1800" b="0" i="0" u="none" strike="noStrike" cap="none" normalizeH="0" baseline="0" dirty="0" err="1">
                <a:ln>
                  <a:noFill/>
                </a:ln>
                <a:solidFill>
                  <a:schemeClr val="tx1"/>
                </a:solidFill>
                <a:effectLst/>
                <a:latin typeface="Arial" panose="020B0604020202020204" pitchFamily="34" charset="0"/>
              </a:rPr>
              <a:t>mereka</a:t>
            </a:r>
            <a:r>
              <a:rPr kumimoji="0" lang="en-US" altLang="en-US" sz="1800" b="0" i="0" u="none" strike="noStrike" cap="none" normalizeH="0" baseline="0" dirty="0">
                <a:ln>
                  <a:noFill/>
                </a:ln>
                <a:solidFill>
                  <a:schemeClr val="tx1"/>
                </a:solidFill>
                <a:effectLst/>
                <a:latin typeface="Arial" panose="020B0604020202020204" pitchFamily="34" charset="0"/>
              </a:rPr>
              <a:t> miskin, Allah </a:t>
            </a:r>
            <a:r>
              <a:rPr kumimoji="0" lang="en-US" altLang="en-US" sz="1800" b="0" i="0" u="none" strike="noStrike" cap="none" normalizeH="0" baseline="0" dirty="0" err="1">
                <a:ln>
                  <a:noFill/>
                </a:ln>
                <a:solidFill>
                  <a:schemeClr val="tx1"/>
                </a:solidFill>
                <a:effectLst/>
                <a:latin typeface="Arial" panose="020B0604020202020204" pitchFamily="34" charset="0"/>
              </a:rPr>
              <a:t>akan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memberi</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kemampuan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kepada</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mereka</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dengan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karunia</a:t>
            </a:r>
            <a:r>
              <a:rPr kumimoji="0" lang="en-US" altLang="en-US" sz="1800" b="0" i="0" u="none" strike="noStrike" cap="none" normalizeH="0" baseline="0" dirty="0">
                <a:ln>
                  <a:noFill/>
                </a:ln>
                <a:solidFill>
                  <a:schemeClr val="tx1"/>
                </a:solidFill>
                <a:effectLst/>
                <a:latin typeface="Arial" panose="020B0604020202020204" pitchFamily="34" charset="0"/>
              </a:rPr>
              <a:t>-Nya."</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a:ln>
                  <a:noFill/>
                </a:ln>
                <a:solidFill>
                  <a:schemeClr val="tx1"/>
                </a:solidFill>
                <a:effectLst/>
                <a:latin typeface="Arial" panose="020B0604020202020204" pitchFamily="34" charset="0"/>
              </a:rPr>
              <a:t>Solusi </a:t>
            </a:r>
            <a:r>
              <a:rPr kumimoji="0" lang="en-US" altLang="en-US" sz="1800" b="1" i="0" u="none" strike="noStrike" cap="none" normalizeH="0" baseline="0" dirty="0" err="1">
                <a:ln>
                  <a:noFill/>
                </a:ln>
                <a:solidFill>
                  <a:schemeClr val="tx1"/>
                </a:solidFill>
                <a:effectLst/>
                <a:latin typeface="Arial" panose="020B0604020202020204" pitchFamily="34" charset="0"/>
              </a:rPr>
              <a:t>Praktis</a:t>
            </a:r>
            <a:r>
              <a:rPr kumimoji="0" lang="en-US" altLang="en-US" sz="1800" b="1" i="0" u="none" strike="noStrike" cap="none" normalizeH="0" baseline="0" dirty="0">
                <a:ln>
                  <a:noFill/>
                </a:ln>
                <a:solidFill>
                  <a:schemeClr val="tx1"/>
                </a:solidFill>
                <a:effectLst/>
                <a:latin typeface="Arial" panose="020B0604020202020204" pitchFamily="34" charset="0"/>
              </a:rPr>
              <a:t>:</a:t>
            </a: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Keberkahan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datang</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setelah</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akad</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bukan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sebelum</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Luncurkan</a:t>
            </a:r>
            <a:r>
              <a:rPr kumimoji="0" lang="en-US" altLang="en-US" sz="1800" b="0" i="0" u="none" strike="noStrike" cap="none" normalizeH="0" baseline="0" dirty="0">
                <a:ln>
                  <a:noFill/>
                </a:ln>
                <a:solidFill>
                  <a:schemeClr val="tx1"/>
                </a:solidFill>
                <a:effectLst/>
                <a:latin typeface="Arial" panose="020B0604020202020204" pitchFamily="34" charset="0"/>
              </a:rPr>
              <a:t>/Cari program </a:t>
            </a:r>
            <a:r>
              <a:rPr kumimoji="0" lang="en-US" altLang="en-US" sz="1800" b="0" i="0" u="none" strike="noStrike" cap="none" normalizeH="0" baseline="0" dirty="0" err="1">
                <a:ln>
                  <a:noFill/>
                </a:ln>
                <a:solidFill>
                  <a:schemeClr val="tx1"/>
                </a:solidFill>
                <a:effectLst/>
                <a:latin typeface="Arial" panose="020B0604020202020204" pitchFamily="34" charset="0"/>
              </a:rPr>
              <a:t>dukungan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finansial</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atau</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komunitas</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bagi</a:t>
            </a:r>
            <a:r>
              <a:rPr kumimoji="0" lang="en-US" altLang="en-US" sz="1800" b="0" i="0" u="none" strike="noStrike" cap="none" normalizeH="0" baseline="0" dirty="0">
                <a:ln>
                  <a:noFill/>
                </a:ln>
                <a:solidFill>
                  <a:schemeClr val="tx1"/>
                </a:solidFill>
                <a:effectLst/>
                <a:latin typeface="Arial" panose="020B0604020202020204" pitchFamily="34" charset="0"/>
              </a:rPr>
              <a:t> pemuda yang </a:t>
            </a:r>
            <a:r>
              <a:rPr kumimoji="0" lang="en-US" altLang="en-US" sz="1800" b="0" i="0" u="none" strike="noStrike" cap="none" normalizeH="0" baseline="0" dirty="0" err="1">
                <a:ln>
                  <a:noFill/>
                </a:ln>
                <a:solidFill>
                  <a:schemeClr val="tx1"/>
                </a:solidFill>
                <a:effectLst/>
                <a:latin typeface="Arial" panose="020B0604020202020204" pitchFamily="34" charset="0"/>
              </a:rPr>
              <a:t>ingin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menikah</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namun</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belum</a:t>
            </a:r>
            <a:r>
              <a:rPr kumimoji="0" lang="en-US" altLang="en-US" sz="1800" b="0" i="0" u="none" strike="noStrike" cap="none" normalizeH="0" baseline="0" dirty="0">
                <a:ln>
                  <a:noFill/>
                </a:ln>
                <a:solidFill>
                  <a:schemeClr val="tx1"/>
                </a:solidFill>
                <a:effectLst/>
                <a:latin typeface="Arial" panose="020B0604020202020204" pitchFamily="34" charset="0"/>
              </a:rPr>
              <a:t> </a:t>
            </a:r>
            <a:r>
              <a:rPr kumimoji="0" lang="en-US" altLang="en-US" sz="1800" b="0" i="0" u="none" strike="noStrike" cap="none" normalizeH="0" baseline="0" dirty="0" err="1">
                <a:ln>
                  <a:noFill/>
                </a:ln>
                <a:solidFill>
                  <a:schemeClr val="tx1"/>
                </a:solidFill>
                <a:effectLst/>
                <a:latin typeface="Arial" panose="020B0604020202020204" pitchFamily="34" charset="0"/>
              </a:rPr>
              <a:t>mapan</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19204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9D54D-195A-9548-1B69-5841098C9C4B}"/>
              </a:ext>
            </a:extLst>
          </p:cNvPr>
          <p:cNvSpPr>
            <a:spLocks noGrp="1"/>
          </p:cNvSpPr>
          <p:nvPr>
            <p:ph type="title"/>
          </p:nvPr>
        </p:nvSpPr>
        <p:spPr>
          <a:xfrm>
            <a:off x="1047343" y="18373"/>
            <a:ext cx="10972800" cy="1143000"/>
          </a:xfrm>
        </p:spPr>
        <p:txBody>
          <a:bodyPr/>
          <a:lstStyle/>
          <a:p>
            <a:r>
              <a:rPr lang="en-US" dirty="0"/>
              <a:t>Tips-tips </a:t>
            </a:r>
            <a:r>
              <a:rPr lang="en-US" dirty="0" err="1"/>
              <a:t>untuk</a:t>
            </a:r>
            <a:r>
              <a:rPr lang="en-US" dirty="0"/>
              <a:t> Pemuda</a:t>
            </a:r>
            <a:endParaRPr lang="en-ID" dirty="0"/>
          </a:p>
        </p:txBody>
      </p:sp>
      <p:sp>
        <p:nvSpPr>
          <p:cNvPr id="3" name="Content Placeholder 2">
            <a:extLst>
              <a:ext uri="{FF2B5EF4-FFF2-40B4-BE49-F238E27FC236}">
                <a16:creationId xmlns:a16="http://schemas.microsoft.com/office/drawing/2014/main" id="{14A1B6FE-DFA8-313F-09D0-687F931390A6}"/>
              </a:ext>
            </a:extLst>
          </p:cNvPr>
          <p:cNvSpPr>
            <a:spLocks noGrp="1"/>
          </p:cNvSpPr>
          <p:nvPr>
            <p:ph idx="1"/>
          </p:nvPr>
        </p:nvSpPr>
        <p:spPr>
          <a:xfrm>
            <a:off x="1047343" y="1061885"/>
            <a:ext cx="5481276" cy="5574890"/>
          </a:xfrm>
        </p:spPr>
        <p:txBody>
          <a:bodyPr>
            <a:normAutofit/>
          </a:bodyPr>
          <a:lstStyle/>
          <a:p>
            <a:pPr rtl="0">
              <a:spcBef>
                <a:spcPts val="1200"/>
              </a:spcBef>
              <a:spcAft>
                <a:spcPts val="200"/>
              </a:spcAft>
              <a:buNone/>
            </a:pPr>
            <a:r>
              <a:rPr lang="en-ID" sz="2000" b="1" i="0" u="none" strike="noStrike" dirty="0" err="1">
                <a:solidFill>
                  <a:srgbClr val="000000"/>
                </a:solidFill>
                <a:effectLst/>
                <a:latin typeface="Arial" panose="020B0604020202020204" pitchFamily="34" charset="0"/>
              </a:rPr>
              <a:t>Bahaya</a:t>
            </a:r>
            <a:r>
              <a:rPr lang="en-ID" sz="2000" b="1" i="0" u="none" strike="noStrike" dirty="0">
                <a:solidFill>
                  <a:srgbClr val="000000"/>
                </a:solidFill>
                <a:effectLst/>
                <a:latin typeface="Arial" panose="020B0604020202020204" pitchFamily="34" charset="0"/>
              </a:rPr>
              <a:t> </a:t>
            </a:r>
            <a:r>
              <a:rPr lang="en-ID" sz="2000" b="1" i="0" u="none" strike="noStrike" dirty="0" err="1">
                <a:solidFill>
                  <a:srgbClr val="000000"/>
                </a:solidFill>
                <a:effectLst/>
                <a:latin typeface="Arial" panose="020B0604020202020204" pitchFamily="34" charset="0"/>
              </a:rPr>
              <a:t>Hubungan</a:t>
            </a:r>
            <a:r>
              <a:rPr lang="en-ID" sz="2000" b="1" i="0" u="none" strike="noStrike" dirty="0">
                <a:solidFill>
                  <a:srgbClr val="000000"/>
                </a:solidFill>
                <a:effectLst/>
                <a:latin typeface="Arial" panose="020B0604020202020204" pitchFamily="34" charset="0"/>
              </a:rPr>
              <a:t> </a:t>
            </a:r>
            <a:r>
              <a:rPr lang="en-ID" sz="2000" b="1" i="0" u="none" strike="noStrike" dirty="0" err="1">
                <a:solidFill>
                  <a:srgbClr val="000000"/>
                </a:solidFill>
                <a:effectLst/>
                <a:latin typeface="Arial" panose="020B0604020202020204" pitchFamily="34" charset="0"/>
              </a:rPr>
              <a:t>Bebas</a:t>
            </a:r>
            <a:r>
              <a:rPr lang="en-ID" sz="2000" b="1" i="0" u="none" strike="noStrike" dirty="0">
                <a:solidFill>
                  <a:srgbClr val="000000"/>
                </a:solidFill>
                <a:effectLst/>
                <a:latin typeface="Arial" panose="020B0604020202020204" pitchFamily="34" charset="0"/>
              </a:rPr>
              <a:t> </a:t>
            </a:r>
            <a:r>
              <a:rPr lang="en-ID" sz="2000" b="1" i="0" u="none" strike="noStrike" dirty="0" err="1">
                <a:solidFill>
                  <a:srgbClr val="000000"/>
                </a:solidFill>
                <a:effectLst/>
                <a:latin typeface="Arial" panose="020B0604020202020204" pitchFamily="34" charset="0"/>
              </a:rPr>
              <a:t>Sebelum</a:t>
            </a:r>
            <a:r>
              <a:rPr lang="en-ID" sz="2000" b="1" i="0" u="none" strike="noStrike" dirty="0">
                <a:solidFill>
                  <a:srgbClr val="000000"/>
                </a:solidFill>
                <a:effectLst/>
                <a:latin typeface="Arial" panose="020B0604020202020204" pitchFamily="34" charset="0"/>
              </a:rPr>
              <a:t> Nikah</a:t>
            </a:r>
            <a:endParaRPr lang="en-ID" sz="5400" b="1" dirty="0">
              <a:effectLst/>
            </a:endParaRPr>
          </a:p>
          <a:p>
            <a:pPr rtl="0" fontAlgn="base">
              <a:spcBef>
                <a:spcPts val="1200"/>
              </a:spcBef>
              <a:buFont typeface="Arial" panose="020B0604020202020204" pitchFamily="34" charset="0"/>
              <a:buChar char="•"/>
            </a:pPr>
            <a:r>
              <a:rPr lang="en-ID" sz="2000" b="0" i="0" u="none" strike="noStrike" dirty="0" err="1">
                <a:solidFill>
                  <a:srgbClr val="000000"/>
                </a:solidFill>
                <a:effectLst/>
                <a:latin typeface="Arial" panose="020B0604020202020204" pitchFamily="34" charset="0"/>
              </a:rPr>
              <a:t>Efek</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negatif</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hubungan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dengan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lawan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jenis</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secara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tidak</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sah</a:t>
            </a:r>
            <a:r>
              <a:rPr lang="en-ID" sz="2000" b="0" i="0" u="none" strike="noStrike" dirty="0">
                <a:solidFill>
                  <a:srgbClr val="000000"/>
                </a:solidFill>
                <a:effectLst/>
                <a:latin typeface="Arial" panose="020B0604020202020204" pitchFamily="34" charset="0"/>
              </a:rPr>
              <a:t>:</a:t>
            </a:r>
          </a:p>
          <a:p>
            <a:pPr marL="742950" lvl="1" indent="-285750" rtl="0" fontAlgn="base">
              <a:buFont typeface="Arial" panose="020B0604020202020204" pitchFamily="34" charset="0"/>
              <a:buChar char="•"/>
            </a:pPr>
            <a:r>
              <a:rPr lang="en-ID" sz="2000" b="0" i="0" u="none" strike="noStrike" dirty="0" err="1">
                <a:solidFill>
                  <a:srgbClr val="000000"/>
                </a:solidFill>
                <a:effectLst/>
                <a:latin typeface="Arial" panose="020B0604020202020204" pitchFamily="34" charset="0"/>
              </a:rPr>
              <a:t>Kecemasan</a:t>
            </a:r>
            <a:r>
              <a:rPr lang="en-ID" sz="2000" b="0" i="0" u="none" strike="noStrike" dirty="0">
                <a:solidFill>
                  <a:srgbClr val="000000"/>
                </a:solidFill>
                <a:effectLst/>
                <a:latin typeface="Arial" panose="020B0604020202020204" pitchFamily="34" charset="0"/>
              </a:rPr>
              <a:t> dan </a:t>
            </a:r>
            <a:r>
              <a:rPr lang="en-ID" sz="2000" b="0" i="0" u="none" strike="noStrike" dirty="0" err="1">
                <a:solidFill>
                  <a:srgbClr val="000000"/>
                </a:solidFill>
                <a:effectLst/>
                <a:latin typeface="Arial" panose="020B0604020202020204" pitchFamily="34" charset="0"/>
              </a:rPr>
              <a:t>gangguan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fokus</a:t>
            </a:r>
            <a:endParaRPr lang="en-ID" sz="20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ID" sz="2000" b="0" i="0" u="none" strike="noStrike" dirty="0">
                <a:solidFill>
                  <a:srgbClr val="000000"/>
                </a:solidFill>
                <a:effectLst/>
                <a:latin typeface="Arial" panose="020B0604020202020204" pitchFamily="34" charset="0"/>
              </a:rPr>
              <a:t>Luka </a:t>
            </a:r>
            <a:r>
              <a:rPr lang="en-ID" sz="2000" b="0" i="0" u="none" strike="noStrike" dirty="0" err="1">
                <a:solidFill>
                  <a:srgbClr val="000000"/>
                </a:solidFill>
                <a:effectLst/>
                <a:latin typeface="Arial" panose="020B0604020202020204" pitchFamily="34" charset="0"/>
              </a:rPr>
              <a:t>psikologis</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mendalam</a:t>
            </a:r>
            <a:endParaRPr lang="en-ID" sz="20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ID" sz="2000" b="0" i="0" u="none" strike="noStrike" dirty="0" err="1">
                <a:solidFill>
                  <a:srgbClr val="000000"/>
                </a:solidFill>
                <a:effectLst/>
                <a:latin typeface="Arial" panose="020B0604020202020204" pitchFamily="34" charset="0"/>
              </a:rPr>
              <a:t>Penurunan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kepercayaan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diri</a:t>
            </a:r>
            <a:endParaRPr lang="en-ID" sz="20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ID" sz="2000" b="0" i="0" u="none" strike="noStrike" dirty="0" err="1">
                <a:solidFill>
                  <a:srgbClr val="000000"/>
                </a:solidFill>
                <a:effectLst/>
                <a:latin typeface="Arial" panose="020B0604020202020204" pitchFamily="34" charset="0"/>
              </a:rPr>
              <a:t>Berkurangnya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peluang</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pernikahan</a:t>
            </a:r>
            <a:endParaRPr lang="en-ID" sz="20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ID" sz="2000" b="0" i="0" u="none" strike="noStrike" dirty="0" err="1">
                <a:solidFill>
                  <a:srgbClr val="000000"/>
                </a:solidFill>
                <a:effectLst/>
                <a:latin typeface="Arial" panose="020B0604020202020204" pitchFamily="34" charset="0"/>
              </a:rPr>
              <a:t>Peningkatan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peluang</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pernikahan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tidak</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stabil</a:t>
            </a:r>
            <a:endParaRPr lang="en-ID" sz="2000" b="0" i="0" u="none" strike="noStrike" dirty="0">
              <a:solidFill>
                <a:srgbClr val="000000"/>
              </a:solidFill>
              <a:effectLst/>
              <a:latin typeface="Arial" panose="020B0604020202020204" pitchFamily="34" charset="0"/>
            </a:endParaRPr>
          </a:p>
          <a:p>
            <a:pPr rtl="0" fontAlgn="base">
              <a:spcAft>
                <a:spcPts val="1200"/>
              </a:spcAft>
              <a:buFont typeface="Arial" panose="020B0604020202020204" pitchFamily="34" charset="0"/>
              <a:buChar char="•"/>
            </a:pPr>
            <a:r>
              <a:rPr lang="en-ID" sz="2000" b="0" i="0" u="none" strike="noStrike" dirty="0">
                <a:solidFill>
                  <a:srgbClr val="000000"/>
                </a:solidFill>
                <a:effectLst/>
                <a:latin typeface="Arial" panose="020B0604020202020204" pitchFamily="34" charset="0"/>
              </a:rPr>
              <a:t>→ Al-Qur'an: </a:t>
            </a:r>
            <a:r>
              <a:rPr lang="en-ID" sz="2000" b="0" i="1" u="none" strike="noStrike" dirty="0">
                <a:solidFill>
                  <a:srgbClr val="000000"/>
                </a:solidFill>
                <a:effectLst/>
                <a:latin typeface="Arial" panose="020B0604020202020204" pitchFamily="34" charset="0"/>
              </a:rPr>
              <a:t>"</a:t>
            </a:r>
            <a:r>
              <a:rPr lang="fa-IR" sz="2000" b="0" i="1" u="none" strike="noStrike" dirty="0">
                <a:solidFill>
                  <a:srgbClr val="000000"/>
                </a:solidFill>
                <a:effectLst/>
                <a:latin typeface="Arial" panose="020B0604020202020204" pitchFamily="34" charset="0"/>
              </a:rPr>
              <a:t>ولا تقربوا الزنا..."</a:t>
            </a:r>
            <a:r>
              <a:rPr lang="fa-IR" sz="2000" b="0" i="0" u="none" strike="noStrike" dirty="0">
                <a:solidFill>
                  <a:srgbClr val="000000"/>
                </a:solidFill>
                <a:effectLst/>
                <a:latin typeface="Arial" panose="020B0604020202020204" pitchFamily="34" charset="0"/>
              </a:rPr>
              <a:t> (</a:t>
            </a:r>
            <a:r>
              <a:rPr lang="en-ID" sz="2000" b="0" i="0" u="none" strike="noStrike" dirty="0">
                <a:solidFill>
                  <a:srgbClr val="000000"/>
                </a:solidFill>
                <a:effectLst/>
                <a:latin typeface="Arial" panose="020B0604020202020204" pitchFamily="34" charset="0"/>
              </a:rPr>
              <a:t>QS. Al-Isra: 32)</a:t>
            </a:r>
            <a:br>
              <a:rPr lang="en-ID" sz="2000" b="0" i="0" u="none" strike="noStrike" dirty="0">
                <a:solidFill>
                  <a:srgbClr val="000000"/>
                </a:solidFill>
                <a:effectLst/>
                <a:latin typeface="Arial" panose="020B0604020202020204" pitchFamily="34" charset="0"/>
              </a:rPr>
            </a:br>
            <a:r>
              <a:rPr lang="en-ID" sz="2000" b="0" i="0" u="none" strike="noStrike" dirty="0">
                <a:solidFill>
                  <a:srgbClr val="000000"/>
                </a:solidFill>
                <a:effectLst/>
                <a:latin typeface="Arial" panose="020B0604020202020204" pitchFamily="34" charset="0"/>
              </a:rPr>
              <a:t>→ Hadis Nabi: “</a:t>
            </a:r>
            <a:r>
              <a:rPr lang="en-ID" sz="2000" b="0" i="0" u="none" strike="noStrike" dirty="0" err="1">
                <a:solidFill>
                  <a:srgbClr val="000000"/>
                </a:solidFill>
                <a:effectLst/>
                <a:latin typeface="Arial" panose="020B0604020202020204" pitchFamily="34" charset="0"/>
              </a:rPr>
              <a:t>Siapa</a:t>
            </a:r>
            <a:r>
              <a:rPr lang="en-ID" sz="2000" b="0" i="0" u="none" strike="noStrike" dirty="0">
                <a:solidFill>
                  <a:srgbClr val="000000"/>
                </a:solidFill>
                <a:effectLst/>
                <a:latin typeface="Arial" panose="020B0604020202020204" pitchFamily="34" charset="0"/>
              </a:rPr>
              <a:t> yang </a:t>
            </a:r>
            <a:r>
              <a:rPr lang="en-ID" sz="2000" b="0" i="0" u="none" strike="noStrike" dirty="0" err="1">
                <a:solidFill>
                  <a:srgbClr val="000000"/>
                </a:solidFill>
                <a:effectLst/>
                <a:latin typeface="Arial" panose="020B0604020202020204" pitchFamily="34" charset="0"/>
              </a:rPr>
              <a:t>jatuh</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cinta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menyembunyikannya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menjaga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kesucian</a:t>
            </a:r>
            <a:r>
              <a:rPr lang="en-ID" sz="2000" b="0" i="0" u="none" strike="noStrike" dirty="0">
                <a:solidFill>
                  <a:srgbClr val="000000"/>
                </a:solidFill>
                <a:effectLst/>
                <a:latin typeface="Arial" panose="020B0604020202020204" pitchFamily="34" charset="0"/>
              </a:rPr>
              <a:t>, dan </a:t>
            </a:r>
            <a:r>
              <a:rPr lang="en-ID" sz="2000" b="0" i="0" u="none" strike="noStrike" dirty="0" err="1">
                <a:solidFill>
                  <a:srgbClr val="000000"/>
                </a:solidFill>
                <a:effectLst/>
                <a:latin typeface="Arial" panose="020B0604020202020204" pitchFamily="34" charset="0"/>
              </a:rPr>
              <a:t>sabar</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maka</a:t>
            </a:r>
            <a:r>
              <a:rPr lang="en-ID" sz="2000" b="0" i="0" u="none" strike="noStrike" dirty="0">
                <a:solidFill>
                  <a:srgbClr val="000000"/>
                </a:solidFill>
                <a:effectLst/>
                <a:latin typeface="Arial" panose="020B0604020202020204" pitchFamily="34" charset="0"/>
              </a:rPr>
              <a:t> Allah </a:t>
            </a:r>
            <a:r>
              <a:rPr lang="en-ID" sz="2000" b="0" i="0" u="none" strike="noStrike" dirty="0" err="1">
                <a:solidFill>
                  <a:srgbClr val="000000"/>
                </a:solidFill>
                <a:effectLst/>
                <a:latin typeface="Arial" panose="020B0604020202020204" pitchFamily="34" charset="0"/>
              </a:rPr>
              <a:t>akan</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memasukkannya</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ke</a:t>
            </a:r>
            <a:r>
              <a:rPr lang="en-ID" sz="2000" b="0" i="0" u="none" strike="noStrike" dirty="0">
                <a:solidFill>
                  <a:srgbClr val="000000"/>
                </a:solidFill>
                <a:effectLst/>
                <a:latin typeface="Arial" panose="020B0604020202020204" pitchFamily="34" charset="0"/>
              </a:rPr>
              <a:t> </a:t>
            </a:r>
            <a:r>
              <a:rPr lang="en-ID" sz="2000" b="0" i="0" u="none" strike="noStrike" dirty="0" err="1">
                <a:solidFill>
                  <a:srgbClr val="000000"/>
                </a:solidFill>
                <a:effectLst/>
                <a:latin typeface="Arial" panose="020B0604020202020204" pitchFamily="34" charset="0"/>
              </a:rPr>
              <a:t>surga</a:t>
            </a:r>
            <a:r>
              <a:rPr lang="en-ID" sz="2000" b="0" i="0" u="none" strike="noStrike" dirty="0">
                <a:solidFill>
                  <a:srgbClr val="000000"/>
                </a:solidFill>
                <a:effectLst/>
                <a:latin typeface="Arial" panose="020B0604020202020204" pitchFamily="34" charset="0"/>
              </a:rPr>
              <a:t>.”</a:t>
            </a:r>
          </a:p>
          <a:p>
            <a:pPr>
              <a:buNone/>
            </a:pPr>
            <a:endParaRPr lang="en-ID" sz="5400" dirty="0"/>
          </a:p>
        </p:txBody>
      </p:sp>
      <p:sp>
        <p:nvSpPr>
          <p:cNvPr id="4" name="Content Placeholder 2">
            <a:extLst>
              <a:ext uri="{FF2B5EF4-FFF2-40B4-BE49-F238E27FC236}">
                <a16:creationId xmlns:a16="http://schemas.microsoft.com/office/drawing/2014/main" id="{28E4C39F-E058-E316-BA2B-9706FFC01880}"/>
              </a:ext>
            </a:extLst>
          </p:cNvPr>
          <p:cNvSpPr txBox="1">
            <a:spLocks/>
          </p:cNvSpPr>
          <p:nvPr/>
        </p:nvSpPr>
        <p:spPr>
          <a:xfrm>
            <a:off x="6578004" y="1106128"/>
            <a:ext cx="5481276" cy="5574890"/>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spcBef>
                <a:spcPts val="1200"/>
              </a:spcBef>
              <a:spcAft>
                <a:spcPts val="200"/>
              </a:spcAft>
              <a:buFont typeface="Arial"/>
              <a:buNone/>
            </a:pPr>
            <a:r>
              <a:rPr lang="en-ID" sz="1800" b="1" dirty="0">
                <a:solidFill>
                  <a:srgbClr val="000000"/>
                </a:solidFill>
                <a:latin typeface="Arial" panose="020B0604020202020204" pitchFamily="34" charset="0"/>
              </a:rPr>
              <a:t>Cara </a:t>
            </a:r>
            <a:r>
              <a:rPr lang="en-ID" sz="1800" b="1" dirty="0" err="1">
                <a:solidFill>
                  <a:srgbClr val="000000"/>
                </a:solidFill>
                <a:latin typeface="Arial" panose="020B0604020202020204" pitchFamily="34" charset="0"/>
              </a:rPr>
              <a:t>Menghindari</a:t>
            </a:r>
            <a:r>
              <a:rPr lang="en-ID" sz="1800" b="1" dirty="0">
                <a:solidFill>
                  <a:srgbClr val="000000"/>
                </a:solidFill>
                <a:latin typeface="Arial" panose="020B0604020202020204" pitchFamily="34" charset="0"/>
              </a:rPr>
              <a:t> </a:t>
            </a:r>
            <a:r>
              <a:rPr lang="en-ID" sz="1800" b="1" dirty="0" err="1">
                <a:solidFill>
                  <a:srgbClr val="000000"/>
                </a:solidFill>
                <a:latin typeface="Arial" panose="020B0604020202020204" pitchFamily="34" charset="0"/>
              </a:rPr>
              <a:t>Ketertarikan</a:t>
            </a:r>
            <a:r>
              <a:rPr lang="en-ID" sz="1800" b="1" dirty="0">
                <a:solidFill>
                  <a:srgbClr val="000000"/>
                </a:solidFill>
                <a:latin typeface="Arial" panose="020B0604020202020204" pitchFamily="34" charset="0"/>
              </a:rPr>
              <a:t> </a:t>
            </a:r>
            <a:r>
              <a:rPr lang="en-ID" sz="1800" b="1" dirty="0" err="1">
                <a:solidFill>
                  <a:srgbClr val="000000"/>
                </a:solidFill>
                <a:latin typeface="Arial" panose="020B0604020202020204" pitchFamily="34" charset="0"/>
              </a:rPr>
              <a:t>Emosional</a:t>
            </a:r>
            <a:r>
              <a:rPr lang="en-ID" sz="1800" b="1" dirty="0">
                <a:solidFill>
                  <a:srgbClr val="000000"/>
                </a:solidFill>
                <a:latin typeface="Arial" panose="020B0604020202020204" pitchFamily="34" charset="0"/>
              </a:rPr>
              <a:t> </a:t>
            </a:r>
            <a:r>
              <a:rPr lang="en-ID" sz="1800" b="1" dirty="0" err="1">
                <a:solidFill>
                  <a:srgbClr val="000000"/>
                </a:solidFill>
                <a:latin typeface="Arial" panose="020B0604020202020204" pitchFamily="34" charset="0"/>
              </a:rPr>
              <a:t>Pra</a:t>
            </a:r>
            <a:r>
              <a:rPr lang="en-ID" sz="1800" b="1" dirty="0">
                <a:solidFill>
                  <a:srgbClr val="000000"/>
                </a:solidFill>
                <a:latin typeface="Arial" panose="020B0604020202020204" pitchFamily="34" charset="0"/>
              </a:rPr>
              <a:t>-Nikah</a:t>
            </a:r>
            <a:endParaRPr lang="en-ID" sz="4800" b="1" dirty="0"/>
          </a:p>
          <a:p>
            <a:pPr fontAlgn="base">
              <a:spcBef>
                <a:spcPts val="1200"/>
              </a:spcBef>
              <a:buFont typeface="Arial" panose="020B0604020202020204" pitchFamily="34" charset="0"/>
              <a:buChar char="•"/>
            </a:pPr>
            <a:r>
              <a:rPr lang="en-ID" sz="1800" dirty="0" err="1">
                <a:solidFill>
                  <a:srgbClr val="000000"/>
                </a:solidFill>
                <a:latin typeface="Arial" panose="020B0604020202020204" pitchFamily="34" charset="0"/>
              </a:rPr>
              <a:t>Menjaga</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pandangan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ghaddul</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bashar</a:t>
            </a:r>
            <a:r>
              <a:rPr lang="en-ID" sz="1800" dirty="0">
                <a:solidFill>
                  <a:srgbClr val="000000"/>
                </a:solidFill>
                <a:latin typeface="Arial" panose="020B0604020202020204" pitchFamily="34" charset="0"/>
              </a:rPr>
              <a:t>)</a:t>
            </a:r>
          </a:p>
          <a:p>
            <a:pPr fontAlgn="base">
              <a:buFont typeface="Arial" panose="020B0604020202020204" pitchFamily="34" charset="0"/>
              <a:buChar char="•"/>
            </a:pPr>
            <a:r>
              <a:rPr lang="en-ID" sz="1800" dirty="0">
                <a:solidFill>
                  <a:srgbClr val="000000"/>
                </a:solidFill>
                <a:latin typeface="Arial" panose="020B0604020202020204" pitchFamily="34" charset="0"/>
              </a:rPr>
              <a:t>Tidak </a:t>
            </a:r>
            <a:r>
              <a:rPr lang="en-ID" sz="1800" dirty="0" err="1">
                <a:solidFill>
                  <a:srgbClr val="000000"/>
                </a:solidFill>
                <a:latin typeface="Arial" panose="020B0604020202020204" pitchFamily="34" charset="0"/>
              </a:rPr>
              <a:t>bekerja</a:t>
            </a:r>
            <a:r>
              <a:rPr lang="en-ID" sz="1800" dirty="0">
                <a:solidFill>
                  <a:srgbClr val="000000"/>
                </a:solidFill>
                <a:latin typeface="Arial" panose="020B0604020202020204" pitchFamily="34" charset="0"/>
              </a:rPr>
              <a:t>/</a:t>
            </a:r>
            <a:r>
              <a:rPr lang="en-ID" sz="1800" dirty="0" err="1">
                <a:solidFill>
                  <a:srgbClr val="000000"/>
                </a:solidFill>
                <a:latin typeface="Arial" panose="020B0604020202020204" pitchFamily="34" charset="0"/>
              </a:rPr>
              <a:t>berinteraksi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dalam</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konteks</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berduaan</a:t>
            </a:r>
            <a:endParaRPr lang="en-ID" sz="1800" dirty="0">
              <a:solidFill>
                <a:srgbClr val="000000"/>
              </a:solidFill>
              <a:latin typeface="Arial" panose="020B0604020202020204" pitchFamily="34" charset="0"/>
            </a:endParaRPr>
          </a:p>
          <a:p>
            <a:pPr fontAlgn="base">
              <a:buFont typeface="Arial" panose="020B0604020202020204" pitchFamily="34" charset="0"/>
              <a:buChar char="•"/>
            </a:pPr>
            <a:r>
              <a:rPr lang="en-ID" sz="1800" dirty="0" err="1">
                <a:solidFill>
                  <a:srgbClr val="000000"/>
                </a:solidFill>
                <a:latin typeface="Arial" panose="020B0604020202020204" pitchFamily="34" charset="0"/>
              </a:rPr>
              <a:t>Mencegah</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timbulnya</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ekspresi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emosional</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berlebihan</a:t>
            </a:r>
            <a:endParaRPr lang="en-ID" sz="1800" dirty="0">
              <a:solidFill>
                <a:srgbClr val="000000"/>
              </a:solidFill>
              <a:latin typeface="Arial" panose="020B0604020202020204" pitchFamily="34" charset="0"/>
            </a:endParaRPr>
          </a:p>
          <a:p>
            <a:pPr fontAlgn="base">
              <a:buFont typeface="Arial" panose="020B0604020202020204" pitchFamily="34" charset="0"/>
              <a:buChar char="•"/>
            </a:pPr>
            <a:r>
              <a:rPr lang="en-ID" sz="1800" dirty="0">
                <a:solidFill>
                  <a:srgbClr val="000000"/>
                </a:solidFill>
                <a:latin typeface="Arial" panose="020B0604020202020204" pitchFamily="34" charset="0"/>
              </a:rPr>
              <a:t>Jika </a:t>
            </a:r>
            <a:r>
              <a:rPr lang="en-ID" sz="1800" dirty="0" err="1">
                <a:solidFill>
                  <a:srgbClr val="000000"/>
                </a:solidFill>
                <a:latin typeface="Arial" panose="020B0604020202020204" pitchFamily="34" charset="0"/>
              </a:rPr>
              <a:t>merasa</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cocok</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segera</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ubah</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menjadi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lamaran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resmi</a:t>
            </a:r>
            <a:endParaRPr lang="en-ID" sz="1800" dirty="0">
              <a:solidFill>
                <a:srgbClr val="000000"/>
              </a:solidFill>
              <a:latin typeface="Arial" panose="020B0604020202020204" pitchFamily="34" charset="0"/>
            </a:endParaRPr>
          </a:p>
          <a:p>
            <a:pPr fontAlgn="base">
              <a:spcAft>
                <a:spcPts val="1200"/>
              </a:spcAft>
              <a:buFont typeface="Arial" panose="020B0604020202020204" pitchFamily="34" charset="0"/>
              <a:buChar char="•"/>
            </a:pPr>
            <a:r>
              <a:rPr lang="en-ID" sz="1800" dirty="0">
                <a:solidFill>
                  <a:srgbClr val="000000"/>
                </a:solidFill>
                <a:latin typeface="Arial" panose="020B0604020202020204" pitchFamily="34" charset="0"/>
              </a:rPr>
              <a:t>Hindari </a:t>
            </a:r>
            <a:r>
              <a:rPr lang="en-ID" sz="1800" dirty="0" err="1">
                <a:solidFill>
                  <a:srgbClr val="000000"/>
                </a:solidFill>
                <a:latin typeface="Arial" panose="020B0604020202020204" pitchFamily="34" charset="0"/>
              </a:rPr>
              <a:t>ilusi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emosional</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lewat</a:t>
            </a:r>
            <a:r>
              <a:rPr lang="en-ID" sz="1800" dirty="0">
                <a:solidFill>
                  <a:srgbClr val="000000"/>
                </a:solidFill>
                <a:latin typeface="Arial" panose="020B0604020202020204" pitchFamily="34" charset="0"/>
              </a:rPr>
              <a:t> media </a:t>
            </a:r>
            <a:r>
              <a:rPr lang="en-ID" sz="1800" dirty="0" err="1">
                <a:solidFill>
                  <a:srgbClr val="000000"/>
                </a:solidFill>
                <a:latin typeface="Arial" panose="020B0604020202020204" pitchFamily="34" charset="0"/>
              </a:rPr>
              <a:t>sosial</a:t>
            </a:r>
            <a:r>
              <a:rPr lang="en-ID" sz="1800" dirty="0">
                <a:solidFill>
                  <a:srgbClr val="000000"/>
                </a:solidFill>
                <a:latin typeface="Arial" panose="020B0604020202020204" pitchFamily="34" charset="0"/>
              </a:rPr>
              <a:t> dan </a:t>
            </a:r>
            <a:r>
              <a:rPr lang="en-ID" sz="1800" dirty="0" err="1">
                <a:solidFill>
                  <a:srgbClr val="000000"/>
                </a:solidFill>
                <a:latin typeface="Arial" panose="020B0604020202020204" pitchFamily="34" charset="0"/>
              </a:rPr>
              <a:t>percakapan</a:t>
            </a:r>
            <a:r>
              <a:rPr lang="en-ID" sz="1800" dirty="0">
                <a:solidFill>
                  <a:srgbClr val="000000"/>
                </a:solidFill>
                <a:latin typeface="Arial" panose="020B0604020202020204" pitchFamily="34" charset="0"/>
              </a:rPr>
              <a:t> online</a:t>
            </a:r>
          </a:p>
          <a:p>
            <a:pPr>
              <a:spcBef>
                <a:spcPts val="1200"/>
              </a:spcBef>
              <a:spcAft>
                <a:spcPts val="200"/>
              </a:spcAft>
              <a:buFont typeface="Arial"/>
              <a:buNone/>
            </a:pPr>
            <a:r>
              <a:rPr lang="en-ID" sz="1800" b="1" dirty="0" err="1">
                <a:solidFill>
                  <a:srgbClr val="000000"/>
                </a:solidFill>
                <a:latin typeface="Arial" panose="020B0604020202020204" pitchFamily="34" charset="0"/>
              </a:rPr>
              <a:t>Tahapan</a:t>
            </a:r>
            <a:r>
              <a:rPr lang="en-ID" sz="1800" b="1" dirty="0">
                <a:solidFill>
                  <a:srgbClr val="000000"/>
                </a:solidFill>
                <a:latin typeface="Arial" panose="020B0604020202020204" pitchFamily="34" charset="0"/>
              </a:rPr>
              <a:t> &amp; Strategi </a:t>
            </a:r>
            <a:r>
              <a:rPr lang="en-ID" sz="1800" b="1" dirty="0" err="1">
                <a:solidFill>
                  <a:srgbClr val="000000"/>
                </a:solidFill>
                <a:latin typeface="Arial" panose="020B0604020202020204" pitchFamily="34" charset="0"/>
              </a:rPr>
              <a:t>Memutuskan</a:t>
            </a:r>
            <a:r>
              <a:rPr lang="en-ID" sz="1800" b="1" dirty="0">
                <a:solidFill>
                  <a:srgbClr val="000000"/>
                </a:solidFill>
                <a:latin typeface="Arial" panose="020B0604020202020204" pitchFamily="34" charset="0"/>
              </a:rPr>
              <a:t> </a:t>
            </a:r>
            <a:r>
              <a:rPr lang="en-ID" sz="1800" b="1" dirty="0" err="1">
                <a:solidFill>
                  <a:srgbClr val="000000"/>
                </a:solidFill>
                <a:latin typeface="Arial" panose="020B0604020202020204" pitchFamily="34" charset="0"/>
              </a:rPr>
              <a:t>Hubungan</a:t>
            </a:r>
            <a:r>
              <a:rPr lang="en-ID" sz="1800" b="1" dirty="0">
                <a:solidFill>
                  <a:srgbClr val="000000"/>
                </a:solidFill>
                <a:latin typeface="Arial" panose="020B0604020202020204" pitchFamily="34" charset="0"/>
              </a:rPr>
              <a:t> yang Tidak </a:t>
            </a:r>
            <a:r>
              <a:rPr lang="en-ID" sz="1800" b="1" dirty="0" err="1">
                <a:solidFill>
                  <a:srgbClr val="000000"/>
                </a:solidFill>
                <a:latin typeface="Arial" panose="020B0604020202020204" pitchFamily="34" charset="0"/>
              </a:rPr>
              <a:t>Syari</a:t>
            </a:r>
            <a:r>
              <a:rPr lang="en-ID" sz="1800" b="1" dirty="0">
                <a:solidFill>
                  <a:srgbClr val="000000"/>
                </a:solidFill>
                <a:latin typeface="Arial" panose="020B0604020202020204" pitchFamily="34" charset="0"/>
              </a:rPr>
              <a:t>’</a:t>
            </a:r>
            <a:endParaRPr lang="en-ID" sz="4800" b="1" dirty="0"/>
          </a:p>
          <a:p>
            <a:pPr fontAlgn="base">
              <a:spcBef>
                <a:spcPts val="1200"/>
              </a:spcBef>
              <a:buFont typeface="Arial" panose="020B0604020202020204" pitchFamily="34" charset="0"/>
              <a:buChar char="•"/>
            </a:pPr>
            <a:r>
              <a:rPr lang="en-ID" sz="1800" dirty="0" err="1">
                <a:solidFill>
                  <a:srgbClr val="000000"/>
                </a:solidFill>
                <a:latin typeface="Arial" panose="020B0604020202020204" pitchFamily="34" charset="0"/>
              </a:rPr>
              <a:t>Menyadari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ketidaksesuaian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calon</a:t>
            </a:r>
            <a:endParaRPr lang="en-ID" sz="1800" dirty="0">
              <a:solidFill>
                <a:srgbClr val="000000"/>
              </a:solidFill>
              <a:latin typeface="Arial" panose="020B0604020202020204" pitchFamily="34" charset="0"/>
            </a:endParaRPr>
          </a:p>
          <a:p>
            <a:pPr fontAlgn="base">
              <a:buFont typeface="Arial" panose="020B0604020202020204" pitchFamily="34" charset="0"/>
              <a:buChar char="•"/>
            </a:pPr>
            <a:r>
              <a:rPr lang="en-ID" sz="1800" dirty="0" err="1">
                <a:solidFill>
                  <a:srgbClr val="000000"/>
                </a:solidFill>
                <a:latin typeface="Arial" panose="020B0604020202020204" pitchFamily="34" charset="0"/>
              </a:rPr>
              <a:t>Bersikap</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tegas</a:t>
            </a:r>
            <a:r>
              <a:rPr lang="en-ID" sz="1800" dirty="0">
                <a:solidFill>
                  <a:srgbClr val="000000"/>
                </a:solidFill>
                <a:latin typeface="Arial" panose="020B0604020202020204" pitchFamily="34" charset="0"/>
              </a:rPr>
              <a:t> dan </a:t>
            </a:r>
            <a:r>
              <a:rPr lang="en-ID" sz="1800" dirty="0" err="1">
                <a:solidFill>
                  <a:srgbClr val="000000"/>
                </a:solidFill>
                <a:latin typeface="Arial" panose="020B0604020202020204" pitchFamily="34" charset="0"/>
              </a:rPr>
              <a:t>putus</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sepenuhnya</a:t>
            </a:r>
            <a:endParaRPr lang="en-ID" sz="1800" dirty="0">
              <a:solidFill>
                <a:srgbClr val="000000"/>
              </a:solidFill>
              <a:latin typeface="Arial" panose="020B0604020202020204" pitchFamily="34" charset="0"/>
            </a:endParaRPr>
          </a:p>
          <a:p>
            <a:pPr fontAlgn="base">
              <a:buFont typeface="Arial" panose="020B0604020202020204" pitchFamily="34" charset="0"/>
              <a:buChar char="•"/>
            </a:pPr>
            <a:r>
              <a:rPr lang="en-ID" sz="1800" dirty="0">
                <a:solidFill>
                  <a:srgbClr val="000000"/>
                </a:solidFill>
                <a:latin typeface="Arial" panose="020B0604020202020204" pitchFamily="34" charset="0"/>
              </a:rPr>
              <a:t>Hindari </a:t>
            </a:r>
            <a:r>
              <a:rPr lang="en-ID" sz="1800" dirty="0" err="1">
                <a:solidFill>
                  <a:srgbClr val="000000"/>
                </a:solidFill>
                <a:latin typeface="Arial" panose="020B0604020202020204" pitchFamily="34" charset="0"/>
              </a:rPr>
              <a:t>kenangan</a:t>
            </a:r>
            <a:r>
              <a:rPr lang="en-ID" sz="1800" dirty="0">
                <a:solidFill>
                  <a:srgbClr val="000000"/>
                </a:solidFill>
                <a:latin typeface="Arial" panose="020B0604020202020204" pitchFamily="34" charset="0"/>
              </a:rPr>
              <a:t>/</a:t>
            </a:r>
            <a:r>
              <a:rPr lang="en-ID" sz="1800" dirty="0" err="1">
                <a:solidFill>
                  <a:srgbClr val="000000"/>
                </a:solidFill>
                <a:latin typeface="Arial" panose="020B0604020202020204" pitchFamily="34" charset="0"/>
              </a:rPr>
              <a:t>memori</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bersama</a:t>
            </a:r>
            <a:endParaRPr lang="en-ID" sz="1800" dirty="0">
              <a:solidFill>
                <a:srgbClr val="000000"/>
              </a:solidFill>
              <a:latin typeface="Arial" panose="020B0604020202020204" pitchFamily="34" charset="0"/>
            </a:endParaRPr>
          </a:p>
          <a:p>
            <a:pPr fontAlgn="base">
              <a:buFont typeface="Arial" panose="020B0604020202020204" pitchFamily="34" charset="0"/>
              <a:buChar char="•"/>
            </a:pPr>
            <a:r>
              <a:rPr lang="en-ID" sz="1800" dirty="0" err="1">
                <a:solidFill>
                  <a:srgbClr val="000000"/>
                </a:solidFill>
                <a:latin typeface="Arial" panose="020B0604020202020204" pitchFamily="34" charset="0"/>
              </a:rPr>
              <a:t>Meningkatkan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aktivitas</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sosial</a:t>
            </a:r>
            <a:r>
              <a:rPr lang="en-ID" sz="1800" dirty="0">
                <a:solidFill>
                  <a:srgbClr val="000000"/>
                </a:solidFill>
                <a:latin typeface="Arial" panose="020B0604020202020204" pitchFamily="34" charset="0"/>
              </a:rPr>
              <a:t> dan ibadah</a:t>
            </a:r>
          </a:p>
          <a:p>
            <a:pPr fontAlgn="base">
              <a:spcAft>
                <a:spcPts val="1200"/>
              </a:spcAft>
              <a:buFont typeface="Arial" panose="020B0604020202020204" pitchFamily="34" charset="0"/>
              <a:buChar char="•"/>
            </a:pPr>
            <a:r>
              <a:rPr lang="en-ID" sz="1800" dirty="0" err="1">
                <a:solidFill>
                  <a:srgbClr val="000000"/>
                </a:solidFill>
                <a:latin typeface="Arial" panose="020B0604020202020204" pitchFamily="34" charset="0"/>
              </a:rPr>
              <a:t>Memohon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kepada</a:t>
            </a:r>
            <a:r>
              <a:rPr lang="en-ID" sz="1800" dirty="0">
                <a:solidFill>
                  <a:srgbClr val="000000"/>
                </a:solidFill>
                <a:latin typeface="Arial" panose="020B0604020202020204" pitchFamily="34" charset="0"/>
              </a:rPr>
              <a:t> Allah </a:t>
            </a:r>
            <a:r>
              <a:rPr lang="en-ID" sz="1800" dirty="0" err="1">
                <a:solidFill>
                  <a:srgbClr val="000000"/>
                </a:solidFill>
                <a:latin typeface="Arial" panose="020B0604020202020204" pitchFamily="34" charset="0"/>
              </a:rPr>
              <a:t>untuk</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ketenangan</a:t>
            </a:r>
            <a:r>
              <a:rPr lang="en-ID" sz="1800" dirty="0">
                <a:solidFill>
                  <a:srgbClr val="000000"/>
                </a:solidFill>
                <a:latin typeface="Arial" panose="020B0604020202020204" pitchFamily="34" charset="0"/>
              </a:rPr>
              <a:t> </a:t>
            </a:r>
            <a:r>
              <a:rPr lang="en-ID" sz="1800" dirty="0" err="1">
                <a:solidFill>
                  <a:srgbClr val="000000"/>
                </a:solidFill>
                <a:latin typeface="Arial" panose="020B0604020202020204" pitchFamily="34" charset="0"/>
              </a:rPr>
              <a:t>hati</a:t>
            </a:r>
            <a:endParaRPr lang="en-ID" sz="1800" dirty="0">
              <a:solidFill>
                <a:srgbClr val="000000"/>
              </a:solidFill>
              <a:latin typeface="Arial" panose="020B0604020202020204" pitchFamily="34" charset="0"/>
            </a:endParaRPr>
          </a:p>
          <a:p>
            <a:pPr>
              <a:buFont typeface="Arial"/>
              <a:buNone/>
            </a:pPr>
            <a:endParaRPr lang="en-ID" sz="4800" dirty="0"/>
          </a:p>
        </p:txBody>
      </p:sp>
    </p:spTree>
    <p:extLst>
      <p:ext uri="{BB962C8B-B14F-4D97-AF65-F5344CB8AC3E}">
        <p14:creationId xmlns:p14="http://schemas.microsoft.com/office/powerpoint/2010/main" val="1228236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C2A76-2E72-3E3F-7B8F-8555B2847496}"/>
              </a:ext>
            </a:extLst>
          </p:cNvPr>
          <p:cNvSpPr>
            <a:spLocks noGrp="1"/>
          </p:cNvSpPr>
          <p:nvPr>
            <p:ph type="title"/>
          </p:nvPr>
        </p:nvSpPr>
        <p:spPr>
          <a:xfrm>
            <a:off x="1047343" y="-60283"/>
            <a:ext cx="10972800" cy="1143000"/>
          </a:xfrm>
        </p:spPr>
        <p:txBody>
          <a:bodyPr/>
          <a:lstStyle/>
          <a:p>
            <a:r>
              <a:rPr lang="en-US" dirty="0"/>
              <a:t>Tips </a:t>
            </a:r>
            <a:r>
              <a:rPr lang="en-US" dirty="0" err="1"/>
              <a:t>untuk</a:t>
            </a:r>
            <a:r>
              <a:rPr lang="en-US" dirty="0"/>
              <a:t> Pemuda</a:t>
            </a:r>
            <a:endParaRPr lang="en-ID" dirty="0"/>
          </a:p>
        </p:txBody>
      </p:sp>
      <p:graphicFrame>
        <p:nvGraphicFramePr>
          <p:cNvPr id="7" name="Content Placeholder 6">
            <a:extLst>
              <a:ext uri="{FF2B5EF4-FFF2-40B4-BE49-F238E27FC236}">
                <a16:creationId xmlns:a16="http://schemas.microsoft.com/office/drawing/2014/main" id="{C97A5EDF-5F73-959F-531D-C41B117449F0}"/>
              </a:ext>
            </a:extLst>
          </p:cNvPr>
          <p:cNvGraphicFramePr>
            <a:graphicFrameLocks noGrp="1"/>
          </p:cNvGraphicFramePr>
          <p:nvPr>
            <p:ph idx="1"/>
            <p:extLst>
              <p:ext uri="{D42A27DB-BD31-4B8C-83A1-F6EECF244321}">
                <p14:modId xmlns:p14="http://schemas.microsoft.com/office/powerpoint/2010/main" val="2954118256"/>
              </p:ext>
            </p:extLst>
          </p:nvPr>
        </p:nvGraphicFramePr>
        <p:xfrm>
          <a:off x="1602658" y="993058"/>
          <a:ext cx="10417892" cy="5864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0003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210B3-51AA-4E18-B503-DE9B4B4DCF64}"/>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6C59E788-4F9F-3C34-DD99-E317A72C9974}"/>
              </a:ext>
            </a:extLst>
          </p:cNvPr>
          <p:cNvSpPr>
            <a:spLocks noGrp="1"/>
          </p:cNvSpPr>
          <p:nvPr>
            <p:ph idx="1"/>
          </p:nvPr>
        </p:nvSpPr>
        <p:spPr/>
        <p:txBody>
          <a:bodyPr/>
          <a:lstStyle/>
          <a:p>
            <a:endParaRPr lang="en-ID"/>
          </a:p>
        </p:txBody>
      </p:sp>
    </p:spTree>
    <p:extLst>
      <p:ext uri="{BB962C8B-B14F-4D97-AF65-F5344CB8AC3E}">
        <p14:creationId xmlns:p14="http://schemas.microsoft.com/office/powerpoint/2010/main" val="2095221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3B719-2F7C-4DCA-E613-BB9044178EE1}"/>
              </a:ext>
            </a:extLst>
          </p:cNvPr>
          <p:cNvSpPr>
            <a:spLocks noGrp="1"/>
          </p:cNvSpPr>
          <p:nvPr>
            <p:ph type="title"/>
          </p:nvPr>
        </p:nvSpPr>
        <p:spPr/>
        <p:txBody>
          <a:bodyPr/>
          <a:lstStyle/>
          <a:p>
            <a:r>
              <a:rPr lang="en-US" dirty="0" err="1"/>
              <a:t>Manfaatkan</a:t>
            </a:r>
            <a:r>
              <a:rPr lang="en-US" dirty="0"/>
              <a:t> Masa </a:t>
            </a:r>
            <a:r>
              <a:rPr lang="en-US" dirty="0" err="1"/>
              <a:t>Mudamu</a:t>
            </a:r>
            <a:endParaRPr lang="en-ID" dirty="0"/>
          </a:p>
        </p:txBody>
      </p:sp>
      <p:sp>
        <p:nvSpPr>
          <p:cNvPr id="3" name="Content Placeholder 2">
            <a:extLst>
              <a:ext uri="{FF2B5EF4-FFF2-40B4-BE49-F238E27FC236}">
                <a16:creationId xmlns:a16="http://schemas.microsoft.com/office/drawing/2014/main" id="{445CED84-19CF-C34F-832D-D277CBFC8576}"/>
              </a:ext>
            </a:extLst>
          </p:cNvPr>
          <p:cNvSpPr>
            <a:spLocks noGrp="1"/>
          </p:cNvSpPr>
          <p:nvPr>
            <p:ph idx="1"/>
          </p:nvPr>
        </p:nvSpPr>
        <p:spPr/>
        <p:txBody>
          <a:bodyPr>
            <a:normAutofit fontScale="92500" lnSpcReduction="10000"/>
          </a:bodyPr>
          <a:lstStyle/>
          <a:p>
            <a:pPr rtl="0">
              <a:buNone/>
            </a:pPr>
            <a:r>
              <a:rPr lang="en-ID" b="1" dirty="0"/>
              <a:t>1. </a:t>
            </a:r>
            <a:r>
              <a:rPr lang="en-ID" b="1" dirty="0" err="1"/>
              <a:t>Kelebihan</a:t>
            </a:r>
            <a:r>
              <a:rPr lang="en-ID" b="1" dirty="0"/>
              <a:t> Masa Muda</a:t>
            </a:r>
          </a:p>
          <a:p>
            <a:pPr rtl="0">
              <a:buFont typeface="Arial" panose="020B0604020202020204" pitchFamily="34" charset="0"/>
              <a:buChar char="•"/>
            </a:pPr>
            <a:r>
              <a:rPr lang="en-ID" dirty="0"/>
              <a:t>Kesehatan, </a:t>
            </a:r>
            <a:r>
              <a:rPr lang="en-ID" dirty="0" err="1"/>
              <a:t>kemampuan</a:t>
            </a:r>
            <a:r>
              <a:rPr lang="en-ID" dirty="0"/>
              <a:t> </a:t>
            </a:r>
            <a:r>
              <a:rPr lang="en-ID" dirty="0" err="1"/>
              <a:t>fisik</a:t>
            </a:r>
            <a:r>
              <a:rPr lang="en-ID" dirty="0"/>
              <a:t>, </a:t>
            </a:r>
            <a:r>
              <a:rPr lang="en-ID" dirty="0" err="1"/>
              <a:t>waktu</a:t>
            </a:r>
            <a:r>
              <a:rPr lang="en-ID" dirty="0"/>
              <a:t> </a:t>
            </a:r>
            <a:r>
              <a:rPr lang="en-ID" dirty="0" err="1"/>
              <a:t>luang</a:t>
            </a:r>
            <a:r>
              <a:rPr lang="en-ID" dirty="0"/>
              <a:t>, </a:t>
            </a:r>
            <a:r>
              <a:rPr lang="en-ID" dirty="0" err="1"/>
              <a:t>kapasitas</a:t>
            </a:r>
            <a:r>
              <a:rPr lang="en-ID" dirty="0"/>
              <a:t> </a:t>
            </a:r>
            <a:r>
              <a:rPr lang="en-ID" dirty="0" err="1"/>
              <a:t>belajar</a:t>
            </a:r>
            <a:r>
              <a:rPr lang="en-ID" dirty="0"/>
              <a:t>, </a:t>
            </a:r>
            <a:r>
              <a:rPr lang="en-ID" dirty="0" err="1"/>
              <a:t>semangat</a:t>
            </a:r>
            <a:r>
              <a:rPr lang="en-ID" dirty="0"/>
              <a:t> </a:t>
            </a:r>
            <a:r>
              <a:rPr lang="en-ID" dirty="0" err="1"/>
              <a:t>cita-cita</a:t>
            </a:r>
            <a:r>
              <a:rPr lang="en-ID" dirty="0"/>
              <a:t>, </a:t>
            </a:r>
            <a:r>
              <a:rPr lang="en-ID" dirty="0" err="1"/>
              <a:t>jiwa</a:t>
            </a:r>
            <a:r>
              <a:rPr lang="en-ID" dirty="0"/>
              <a:t> </a:t>
            </a:r>
            <a:r>
              <a:rPr lang="en-ID" dirty="0" err="1"/>
              <a:t>bersih</a:t>
            </a:r>
            <a:r>
              <a:rPr lang="en-ID" dirty="0"/>
              <a:t>.</a:t>
            </a:r>
          </a:p>
          <a:p>
            <a:pPr rtl="0">
              <a:buFont typeface="Arial" panose="020B0604020202020204" pitchFamily="34" charset="0"/>
              <a:buChar char="•"/>
            </a:pPr>
            <a:r>
              <a:rPr lang="en-ID" i="1" dirty="0"/>
              <a:t>Rasulullah SAW</a:t>
            </a:r>
            <a:r>
              <a:rPr lang="en-ID" dirty="0"/>
              <a:t> (Ibid., h. 170):</a:t>
            </a:r>
            <a:br>
              <a:rPr lang="en-ID" dirty="0"/>
            </a:br>
            <a:r>
              <a:rPr lang="en-ID" i="1" dirty="0"/>
              <a:t>"</a:t>
            </a:r>
            <a:r>
              <a:rPr lang="fa-IR" i="1" dirty="0"/>
              <a:t>اغْتَنِمْ خَمْسًا قَبْلَ خَمْسٍ: شَبَابَكَ قَبْلَ هَرَمِكَ، وَصِحَّتَكَ قَبْلَ سَقَمِكَ، وَغِنَاكَ قَبْلَ فَقْرِكَ، وَفَرَاغَكَ قَبْلَ شُغْلِكَ، وَحَيَاتَكَ قَبْلَ مَوْتِكَ"</a:t>
            </a:r>
            <a:br>
              <a:rPr lang="fa-IR" dirty="0"/>
            </a:br>
            <a:r>
              <a:rPr lang="fa-IR" i="1" dirty="0"/>
              <a:t>"</a:t>
            </a:r>
            <a:r>
              <a:rPr lang="en-ID" i="1" dirty="0" err="1"/>
              <a:t>Manfaatkanlah</a:t>
            </a:r>
            <a:r>
              <a:rPr lang="en-ID" i="1" dirty="0"/>
              <a:t> lima </a:t>
            </a:r>
            <a:r>
              <a:rPr lang="en-ID" i="1" dirty="0" err="1"/>
              <a:t>hal</a:t>
            </a:r>
            <a:r>
              <a:rPr lang="en-ID" i="1" dirty="0"/>
              <a:t> </a:t>
            </a:r>
            <a:r>
              <a:rPr lang="en-ID" i="1" dirty="0" err="1"/>
              <a:t>sebelum</a:t>
            </a:r>
            <a:r>
              <a:rPr lang="en-ID" i="1" dirty="0"/>
              <a:t> lima </a:t>
            </a:r>
            <a:r>
              <a:rPr lang="en-ID" i="1" dirty="0" err="1"/>
              <a:t>hal</a:t>
            </a:r>
            <a:r>
              <a:rPr lang="en-ID" i="1" dirty="0"/>
              <a:t> </a:t>
            </a:r>
            <a:r>
              <a:rPr lang="en-ID" i="1" dirty="0" err="1"/>
              <a:t>lainnya</a:t>
            </a:r>
            <a:r>
              <a:rPr lang="en-ID" i="1" dirty="0"/>
              <a:t>: </a:t>
            </a:r>
            <a:r>
              <a:rPr lang="en-ID" i="1" dirty="0" err="1"/>
              <a:t>mudamu</a:t>
            </a:r>
            <a:r>
              <a:rPr lang="en-ID" i="1" dirty="0"/>
              <a:t> </a:t>
            </a:r>
            <a:r>
              <a:rPr lang="en-ID" i="1" dirty="0" err="1"/>
              <a:t>sebelum</a:t>
            </a:r>
            <a:r>
              <a:rPr lang="en-ID" i="1" dirty="0"/>
              <a:t> </a:t>
            </a:r>
            <a:r>
              <a:rPr lang="en-ID" i="1" dirty="0" err="1"/>
              <a:t>tuamu</a:t>
            </a:r>
            <a:r>
              <a:rPr lang="en-ID" i="1" dirty="0"/>
              <a:t>, </a:t>
            </a:r>
            <a:r>
              <a:rPr lang="en-ID" i="1" dirty="0" err="1"/>
              <a:t>sehatmu</a:t>
            </a:r>
            <a:r>
              <a:rPr lang="en-ID" i="1" dirty="0"/>
              <a:t> </a:t>
            </a:r>
            <a:r>
              <a:rPr lang="en-ID" i="1" dirty="0" err="1"/>
              <a:t>sebelum</a:t>
            </a:r>
            <a:r>
              <a:rPr lang="en-ID" i="1" dirty="0"/>
              <a:t> </a:t>
            </a:r>
            <a:r>
              <a:rPr lang="en-ID" i="1" dirty="0" err="1"/>
              <a:t>sakitmu</a:t>
            </a:r>
            <a:r>
              <a:rPr lang="en-ID" i="1" dirty="0"/>
              <a:t>, </a:t>
            </a:r>
            <a:r>
              <a:rPr lang="en-ID" i="1" dirty="0" err="1"/>
              <a:t>kekayaanmu</a:t>
            </a:r>
            <a:r>
              <a:rPr lang="en-ID" i="1" dirty="0"/>
              <a:t> </a:t>
            </a:r>
            <a:r>
              <a:rPr lang="en-ID" i="1" dirty="0" err="1"/>
              <a:t>sebelum</a:t>
            </a:r>
            <a:r>
              <a:rPr lang="en-ID" i="1" dirty="0"/>
              <a:t> </a:t>
            </a:r>
            <a:r>
              <a:rPr lang="en-ID" i="1" dirty="0" err="1"/>
              <a:t>kemiskinanmu</a:t>
            </a:r>
            <a:r>
              <a:rPr lang="en-ID" i="1" dirty="0"/>
              <a:t>, </a:t>
            </a:r>
            <a:r>
              <a:rPr lang="en-ID" i="1" dirty="0" err="1"/>
              <a:t>waktu</a:t>
            </a:r>
            <a:r>
              <a:rPr lang="en-ID" i="1" dirty="0"/>
              <a:t> </a:t>
            </a:r>
            <a:r>
              <a:rPr lang="en-ID" i="1" dirty="0" err="1"/>
              <a:t>luangmu</a:t>
            </a:r>
            <a:r>
              <a:rPr lang="en-ID" i="1" dirty="0"/>
              <a:t> </a:t>
            </a:r>
            <a:r>
              <a:rPr lang="en-ID" i="1" dirty="0" err="1"/>
              <a:t>sebelum</a:t>
            </a:r>
            <a:r>
              <a:rPr lang="en-ID" i="1" dirty="0"/>
              <a:t> </a:t>
            </a:r>
            <a:r>
              <a:rPr lang="en-ID" i="1" dirty="0" err="1"/>
              <a:t>kesibukanmu</a:t>
            </a:r>
            <a:r>
              <a:rPr lang="en-ID" i="1" dirty="0"/>
              <a:t>, </a:t>
            </a:r>
            <a:r>
              <a:rPr lang="en-ID" i="1" dirty="0" err="1"/>
              <a:t>hidupmu</a:t>
            </a:r>
            <a:r>
              <a:rPr lang="en-ID" i="1" dirty="0"/>
              <a:t> </a:t>
            </a:r>
            <a:r>
              <a:rPr lang="en-ID" i="1" dirty="0" err="1"/>
              <a:t>sebelum</a:t>
            </a:r>
            <a:r>
              <a:rPr lang="en-ID" i="1" dirty="0"/>
              <a:t> </a:t>
            </a:r>
            <a:r>
              <a:rPr lang="en-ID" i="1" dirty="0" err="1"/>
              <a:t>kematianmu</a:t>
            </a:r>
            <a:r>
              <a:rPr lang="en-ID" i="1" dirty="0"/>
              <a:t>."</a:t>
            </a:r>
            <a:endParaRPr lang="en-ID" dirty="0"/>
          </a:p>
        </p:txBody>
      </p:sp>
    </p:spTree>
    <p:extLst>
      <p:ext uri="{BB962C8B-B14F-4D97-AF65-F5344CB8AC3E}">
        <p14:creationId xmlns:p14="http://schemas.microsoft.com/office/powerpoint/2010/main" val="20275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6F20B-119F-C2F0-0DAC-CE4C79E7158F}"/>
              </a:ext>
            </a:extLst>
          </p:cNvPr>
          <p:cNvSpPr>
            <a:spLocks noGrp="1"/>
          </p:cNvSpPr>
          <p:nvPr>
            <p:ph type="title"/>
          </p:nvPr>
        </p:nvSpPr>
        <p:spPr/>
        <p:txBody>
          <a:bodyPr>
            <a:normAutofit/>
          </a:bodyPr>
          <a:lstStyle/>
          <a:p>
            <a:r>
              <a:rPr lang="en-ID" sz="4400" b="1" i="0" u="none" strike="noStrike" dirty="0">
                <a:solidFill>
                  <a:srgbClr val="000000"/>
                </a:solidFill>
                <a:effectLst/>
                <a:latin typeface="Arial" panose="020B0604020202020204" pitchFamily="34" charset="0"/>
              </a:rPr>
              <a:t>Pemuda </a:t>
            </a:r>
            <a:r>
              <a:rPr lang="en-ID" sz="4400" b="1" i="0" u="none" strike="noStrike" dirty="0" err="1">
                <a:solidFill>
                  <a:srgbClr val="000000"/>
                </a:solidFill>
                <a:effectLst/>
                <a:latin typeface="Arial" panose="020B0604020202020204" pitchFamily="34" charset="0"/>
              </a:rPr>
              <a:t>dianjurkan</a:t>
            </a:r>
            <a:r>
              <a:rPr lang="en-ID" sz="4400" b="1" i="0" u="none" strike="noStrike" dirty="0">
                <a:solidFill>
                  <a:srgbClr val="000000"/>
                </a:solidFill>
                <a:effectLst/>
                <a:latin typeface="Arial" panose="020B0604020202020204" pitchFamily="34" charset="0"/>
              </a:rPr>
              <a:t> </a:t>
            </a:r>
            <a:r>
              <a:rPr lang="en-ID" sz="4400" b="1" i="0" u="none" strike="noStrike" dirty="0" err="1">
                <a:solidFill>
                  <a:srgbClr val="000000"/>
                </a:solidFill>
                <a:effectLst/>
                <a:latin typeface="Arial" panose="020B0604020202020204" pitchFamily="34" charset="0"/>
              </a:rPr>
              <a:t>serius</a:t>
            </a:r>
            <a:r>
              <a:rPr lang="en-ID" sz="4400" b="1" i="0" u="none" strike="noStrike" dirty="0">
                <a:solidFill>
                  <a:srgbClr val="000000"/>
                </a:solidFill>
                <a:effectLst/>
                <a:latin typeface="Arial" panose="020B0604020202020204" pitchFamily="34" charset="0"/>
              </a:rPr>
              <a:t> </a:t>
            </a:r>
            <a:r>
              <a:rPr lang="en-ID" sz="4400" b="1" i="0" u="none" strike="noStrike" dirty="0" err="1">
                <a:solidFill>
                  <a:srgbClr val="000000"/>
                </a:solidFill>
                <a:effectLst/>
                <a:latin typeface="Arial" panose="020B0604020202020204" pitchFamily="34" charset="0"/>
              </a:rPr>
              <a:t>belajar</a:t>
            </a:r>
            <a:r>
              <a:rPr lang="en-ID" sz="4400" b="1" i="0" u="none" strike="noStrike" dirty="0">
                <a:solidFill>
                  <a:srgbClr val="000000"/>
                </a:solidFill>
                <a:effectLst/>
                <a:latin typeface="Arial" panose="020B0604020202020204" pitchFamily="34" charset="0"/>
              </a:rPr>
              <a:t>:</a:t>
            </a:r>
            <a:endParaRPr lang="en-ID" dirty="0"/>
          </a:p>
        </p:txBody>
      </p:sp>
      <p:sp>
        <p:nvSpPr>
          <p:cNvPr id="3" name="Content Placeholder 2">
            <a:extLst>
              <a:ext uri="{FF2B5EF4-FFF2-40B4-BE49-F238E27FC236}">
                <a16:creationId xmlns:a16="http://schemas.microsoft.com/office/drawing/2014/main" id="{84372F0B-2F9C-17BB-4B43-99CD0F47CA38}"/>
              </a:ext>
            </a:extLst>
          </p:cNvPr>
          <p:cNvSpPr>
            <a:spLocks noGrp="1"/>
          </p:cNvSpPr>
          <p:nvPr>
            <p:ph idx="1"/>
          </p:nvPr>
        </p:nvSpPr>
        <p:spPr/>
        <p:txBody>
          <a:bodyPr/>
          <a:lstStyle/>
          <a:p>
            <a:pPr rtl="0" fontAlgn="base">
              <a:spcBef>
                <a:spcPts val="1200"/>
              </a:spcBef>
              <a:buFont typeface="Arial" panose="020B0604020202020204" pitchFamily="34" charset="0"/>
              <a:buChar char="•"/>
            </a:pPr>
            <a:r>
              <a:rPr lang="en-ID" sz="1800" b="0" i="0" u="none" strike="noStrike" dirty="0">
                <a:solidFill>
                  <a:srgbClr val="000000"/>
                </a:solidFill>
                <a:effectLst/>
                <a:latin typeface="Arial" panose="020B0604020202020204" pitchFamily="34" charset="0"/>
              </a:rPr>
              <a:t>Datang </a:t>
            </a:r>
            <a:r>
              <a:rPr lang="en-ID" sz="1800" b="0" i="0" u="none" strike="noStrike" dirty="0" err="1">
                <a:solidFill>
                  <a:srgbClr val="000000"/>
                </a:solidFill>
                <a:effectLst/>
                <a:latin typeface="Arial" panose="020B0604020202020204" pitchFamily="34" charset="0"/>
              </a:rPr>
              <a:t>tepat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waktu</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Mengerjakan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tugas</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rtl="0" fontAlgn="base">
              <a:spcAft>
                <a:spcPts val="1200"/>
              </a:spcAft>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Menyibukkan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buku-buku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ilmiah</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marL="381000" marR="381000" rtl="0">
              <a:spcBef>
                <a:spcPts val="1200"/>
              </a:spcBef>
              <a:spcAft>
                <a:spcPts val="1200"/>
              </a:spcAft>
              <a:buNone/>
            </a:pPr>
            <a:r>
              <a:rPr lang="en-ID" sz="1800" b="0" i="0" u="none" strike="noStrike" dirty="0">
                <a:solidFill>
                  <a:srgbClr val="000000"/>
                </a:solidFill>
                <a:effectLst/>
                <a:latin typeface="Arial" panose="020B0604020202020204" pitchFamily="34" charset="0"/>
              </a:rPr>
              <a:t>Rasulullah (saw) </a:t>
            </a:r>
            <a:r>
              <a:rPr lang="en-ID" sz="1800" b="0" i="0" u="none" strike="noStrike" dirty="0" err="1">
                <a:solidFill>
                  <a:srgbClr val="000000"/>
                </a:solidFill>
                <a:effectLst/>
                <a:latin typeface="Arial" panose="020B0604020202020204" pitchFamily="34" charset="0"/>
              </a:rPr>
              <a:t>bersabda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أَعْلَمُ النَّاسِ مَنْ جَمَعَ عِلْمَ النَّاسِ إِلَى عِلْمِهِ..."</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Orang paling </a:t>
            </a:r>
            <a:r>
              <a:rPr lang="en-ID" sz="1800" b="0" i="0" u="none" strike="noStrike" dirty="0" err="1">
                <a:solidFill>
                  <a:srgbClr val="000000"/>
                </a:solidFill>
                <a:effectLst/>
                <a:latin typeface="Arial" panose="020B0604020202020204" pitchFamily="34" charset="0"/>
              </a:rPr>
              <a:t>berilmu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mengumpulkan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ilmu</a:t>
            </a:r>
            <a:r>
              <a:rPr lang="en-ID" sz="1800" b="0" i="0" u="none" strike="noStrike" dirty="0">
                <a:solidFill>
                  <a:srgbClr val="000000"/>
                </a:solidFill>
                <a:effectLst/>
                <a:latin typeface="Arial" panose="020B0604020202020204" pitchFamily="34" charset="0"/>
              </a:rPr>
              <a:t> orang lain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ilmunya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0" i="0" u="none" strike="noStrike" dirty="0">
                <a:solidFill>
                  <a:srgbClr val="000000"/>
                </a:solidFill>
                <a:effectLst/>
                <a:latin typeface="Arial" panose="020B0604020202020204" pitchFamily="34" charset="0"/>
              </a:rPr>
              <a:t>([Al-</a:t>
            </a:r>
            <a:r>
              <a:rPr lang="en-ID" sz="1800" b="0" i="0" u="none" strike="noStrike" dirty="0" err="1">
                <a:solidFill>
                  <a:srgbClr val="000000"/>
                </a:solidFill>
                <a:effectLst/>
                <a:latin typeface="Arial" panose="020B0604020202020204" pitchFamily="34" charset="0"/>
              </a:rPr>
              <a:t>Kāfī</a:t>
            </a:r>
            <a:r>
              <a:rPr lang="en-ID" sz="1800" b="0" i="0" u="none" strike="noStrike" dirty="0">
                <a:solidFill>
                  <a:srgbClr val="000000"/>
                </a:solidFill>
                <a:effectLst/>
                <a:latin typeface="Arial" panose="020B0604020202020204" pitchFamily="34" charset="0"/>
              </a:rPr>
              <a:t>, V, h. 113])</a:t>
            </a:r>
            <a:endParaRPr lang="en-ID" b="1" dirty="0">
              <a:effectLst/>
            </a:endParaRPr>
          </a:p>
          <a:p>
            <a:pPr>
              <a:buNone/>
            </a:pPr>
            <a:r>
              <a:rPr lang="en-ID" sz="1800" b="0" i="0" u="none" strike="noStrike" dirty="0">
                <a:solidFill>
                  <a:srgbClr val="000000"/>
                </a:solidFill>
                <a:effectLst/>
                <a:latin typeface="Arial" panose="020B0604020202020204" pitchFamily="34" charset="0"/>
              </a:rPr>
              <a:t>Abu ‘Abdillah (</a:t>
            </a:r>
            <a:r>
              <a:rPr lang="en-ID" sz="1800" b="0" i="0" u="none" strike="noStrike" dirty="0" err="1">
                <a:solidFill>
                  <a:srgbClr val="000000"/>
                </a:solidFill>
                <a:effectLst/>
                <a:latin typeface="Arial" panose="020B0604020202020204" pitchFamily="34" charset="0"/>
              </a:rPr>
              <a:t>a.s.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berkata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0" i="0" u="none" strike="noStrike" dirty="0">
                <a:solidFill>
                  <a:srgbClr val="000000"/>
                </a:solidFill>
                <a:effectLst/>
                <a:latin typeface="Arial" panose="020B0604020202020204" pitchFamily="34" charset="0"/>
              </a:rPr>
              <a:t>“Aku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suka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melihat</a:t>
            </a:r>
            <a:r>
              <a:rPr lang="en-ID" sz="1800" b="0" i="0" u="none" strike="noStrike" dirty="0">
                <a:solidFill>
                  <a:srgbClr val="000000"/>
                </a:solidFill>
                <a:effectLst/>
                <a:latin typeface="Arial" panose="020B0604020202020204" pitchFamily="34" charset="0"/>
              </a:rPr>
              <a:t> pemuda </a:t>
            </a:r>
            <a:r>
              <a:rPr lang="en-ID" sz="1800" b="0" i="0" u="none" strike="noStrike" dirty="0" err="1">
                <a:solidFill>
                  <a:srgbClr val="000000"/>
                </a:solidFill>
                <a:effectLst/>
                <a:latin typeface="Arial" panose="020B0604020202020204" pitchFamily="34" charset="0"/>
              </a:rPr>
              <a:t>kecuali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sebagai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pelajar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pengajar</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melampaui</a:t>
            </a:r>
            <a:r>
              <a:rPr lang="en-ID" sz="1800" b="0" i="0" u="none" strike="noStrike" dirty="0">
                <a:solidFill>
                  <a:srgbClr val="000000"/>
                </a:solidFill>
                <a:effectLst/>
                <a:latin typeface="Arial" panose="020B0604020202020204" pitchFamily="34" charset="0"/>
              </a:rPr>
              <a:t> batas dan </a:t>
            </a:r>
            <a:r>
              <a:rPr lang="en-ID" sz="1800" b="0" i="0" u="none" strike="noStrike" dirty="0" err="1">
                <a:solidFill>
                  <a:srgbClr val="000000"/>
                </a:solidFill>
                <a:effectLst/>
                <a:latin typeface="Arial" panose="020B0604020202020204" pitchFamily="34" charset="0"/>
              </a:rPr>
              <a:t>masuk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neraka</a:t>
            </a:r>
            <a:r>
              <a:rPr lang="en-ID" sz="1800" b="0" i="0" u="none" strike="noStrike" dirty="0">
                <a:solidFill>
                  <a:srgbClr val="000000"/>
                </a:solidFill>
                <a:effectLst/>
                <a:latin typeface="Arial" panose="020B0604020202020204" pitchFamily="34" charset="0"/>
              </a:rPr>
              <a:t>.” ([Ibid., h. 78])</a:t>
            </a:r>
            <a:endParaRPr lang="en-ID" dirty="0"/>
          </a:p>
        </p:txBody>
      </p:sp>
    </p:spTree>
    <p:extLst>
      <p:ext uri="{BB962C8B-B14F-4D97-AF65-F5344CB8AC3E}">
        <p14:creationId xmlns:p14="http://schemas.microsoft.com/office/powerpoint/2010/main" val="1316953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5A683-249E-1AD1-0DB1-A6A3A316FBF0}"/>
              </a:ext>
            </a:extLst>
          </p:cNvPr>
          <p:cNvSpPr>
            <a:spLocks noGrp="1"/>
          </p:cNvSpPr>
          <p:nvPr>
            <p:ph type="title"/>
          </p:nvPr>
        </p:nvSpPr>
        <p:spPr/>
        <p:txBody>
          <a:bodyPr>
            <a:normAutofit/>
          </a:bodyPr>
          <a:lstStyle/>
          <a:p>
            <a:r>
              <a:rPr lang="en-ID" sz="4400" b="1" i="0" u="none" strike="noStrike" dirty="0">
                <a:solidFill>
                  <a:srgbClr val="000000"/>
                </a:solidFill>
                <a:effectLst/>
                <a:latin typeface="Arial" panose="020B0604020202020204" pitchFamily="34" charset="0"/>
              </a:rPr>
              <a:t>Pemuda yang </a:t>
            </a:r>
            <a:r>
              <a:rPr lang="en-ID" sz="4400" b="1" i="0" u="none" strike="noStrike" dirty="0" err="1">
                <a:solidFill>
                  <a:srgbClr val="000000"/>
                </a:solidFill>
                <a:effectLst/>
                <a:latin typeface="Arial" panose="020B0604020202020204" pitchFamily="34" charset="0"/>
              </a:rPr>
              <a:t>bekerja</a:t>
            </a:r>
            <a:r>
              <a:rPr lang="en-ID" sz="4400" b="1" i="0" u="none" strike="noStrike" dirty="0">
                <a:solidFill>
                  <a:srgbClr val="000000"/>
                </a:solidFill>
                <a:effectLst/>
                <a:latin typeface="Arial" panose="020B0604020202020204" pitchFamily="34" charset="0"/>
              </a:rPr>
              <a:t> </a:t>
            </a:r>
            <a:r>
              <a:rPr lang="en-ID" sz="4400" b="1" i="0" u="none" strike="noStrike" dirty="0" err="1">
                <a:solidFill>
                  <a:srgbClr val="000000"/>
                </a:solidFill>
                <a:effectLst/>
                <a:latin typeface="Arial" panose="020B0604020202020204" pitchFamily="34" charset="0"/>
              </a:rPr>
              <a:t>harus</a:t>
            </a:r>
            <a:r>
              <a:rPr lang="en-ID" sz="4400" b="1" i="0" u="none" strike="noStrike" dirty="0">
                <a:solidFill>
                  <a:srgbClr val="000000"/>
                </a:solidFill>
                <a:effectLst/>
                <a:latin typeface="Arial" panose="020B0604020202020204" pitchFamily="34" charset="0"/>
              </a:rPr>
              <a:t>:</a:t>
            </a:r>
            <a:endParaRPr lang="en-ID" dirty="0"/>
          </a:p>
        </p:txBody>
      </p:sp>
      <p:sp>
        <p:nvSpPr>
          <p:cNvPr id="3" name="Content Placeholder 2">
            <a:extLst>
              <a:ext uri="{FF2B5EF4-FFF2-40B4-BE49-F238E27FC236}">
                <a16:creationId xmlns:a16="http://schemas.microsoft.com/office/drawing/2014/main" id="{05D242BE-E671-B79F-51DD-C8C12670D5EC}"/>
              </a:ext>
            </a:extLst>
          </p:cNvPr>
          <p:cNvSpPr>
            <a:spLocks noGrp="1"/>
          </p:cNvSpPr>
          <p:nvPr>
            <p:ph idx="1"/>
          </p:nvPr>
        </p:nvSpPr>
        <p:spPr>
          <a:xfrm>
            <a:off x="1047343" y="1229032"/>
            <a:ext cx="10972800" cy="5628968"/>
          </a:xfrm>
        </p:spPr>
        <p:txBody>
          <a:bodyPr>
            <a:normAutofit fontScale="92500" lnSpcReduction="20000"/>
          </a:bodyPr>
          <a:lstStyle/>
          <a:p>
            <a:pPr rtl="0" fontAlgn="base">
              <a:spcBef>
                <a:spcPts val="1200"/>
              </a:spcBef>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Bersungguh-sungguh</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Menghormati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pekerjaan</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rtl="0" fontAlgn="base">
              <a:spcAft>
                <a:spcPts val="1200"/>
              </a:spcAft>
              <a:buFont typeface="Arial" panose="020B0604020202020204" pitchFamily="34" charset="0"/>
              <a:buChar char="•"/>
            </a:pPr>
            <a:r>
              <a:rPr lang="en-ID" sz="1800" b="0" i="0" u="none" strike="noStrike" dirty="0">
                <a:solidFill>
                  <a:srgbClr val="000000"/>
                </a:solidFill>
                <a:effectLst/>
                <a:latin typeface="Arial" panose="020B0604020202020204" pitchFamily="34" charset="0"/>
              </a:rPr>
              <a:t>Tidak </a:t>
            </a:r>
            <a:r>
              <a:rPr lang="en-ID" sz="1800" b="0" i="0" u="none" strike="noStrike" dirty="0" err="1">
                <a:solidFill>
                  <a:srgbClr val="000000"/>
                </a:solidFill>
                <a:effectLst/>
                <a:latin typeface="Arial" panose="020B0604020202020204" pitchFamily="34" charset="0"/>
              </a:rPr>
              <a:t>memilih-milih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pekerjaan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asal</a:t>
            </a:r>
            <a:r>
              <a:rPr lang="en-ID" sz="1800" b="0" i="0" u="none" strike="noStrike" dirty="0">
                <a:solidFill>
                  <a:srgbClr val="000000"/>
                </a:solidFill>
                <a:effectLst/>
                <a:latin typeface="Arial" panose="020B0604020202020204" pitchFamily="34" charset="0"/>
              </a:rPr>
              <a:t> halal dan </a:t>
            </a:r>
            <a:r>
              <a:rPr lang="en-ID" sz="1800" b="0" i="0" u="none" strike="noStrike" dirty="0" err="1">
                <a:solidFill>
                  <a:srgbClr val="000000"/>
                </a:solidFill>
                <a:effectLst/>
                <a:latin typeface="Arial" panose="020B0604020202020204" pitchFamily="34" charset="0"/>
              </a:rPr>
              <a:t>bermanfaat</a:t>
            </a:r>
            <a:r>
              <a:rPr lang="en-ID" sz="1800" b="0" i="0" u="none" strike="noStrike" dirty="0">
                <a:solidFill>
                  <a:srgbClr val="000000"/>
                </a:solidFill>
                <a:effectLst/>
                <a:latin typeface="Arial" panose="020B0604020202020204" pitchFamily="34" charset="0"/>
              </a:rPr>
              <a:t>.</a:t>
            </a:r>
            <a:endParaRPr lang="en-ID" sz="1800" b="1" i="0" u="none" strike="noStrike" dirty="0">
              <a:solidFill>
                <a:srgbClr val="434343"/>
              </a:solidFill>
              <a:effectLst/>
              <a:latin typeface="Arial" panose="020B0604020202020204" pitchFamily="34" charset="0"/>
            </a:endParaRPr>
          </a:p>
          <a:p>
            <a:pPr marL="381000" marR="381000" rtl="0">
              <a:spcBef>
                <a:spcPts val="1200"/>
              </a:spcBef>
              <a:spcAft>
                <a:spcPts val="1200"/>
              </a:spcAft>
              <a:buNone/>
            </a:pPr>
            <a:r>
              <a:rPr lang="en-ID" sz="1800" b="0" i="0" u="none" strike="noStrike" dirty="0">
                <a:solidFill>
                  <a:srgbClr val="000000"/>
                </a:solidFill>
                <a:effectLst/>
                <a:latin typeface="Arial" panose="020B0604020202020204" pitchFamily="34" charset="0"/>
              </a:rPr>
              <a:t>Rasulullah (saw) </a:t>
            </a:r>
            <a:r>
              <a:rPr lang="en-ID" sz="1800" b="0" i="0" u="none" strike="noStrike" dirty="0" err="1">
                <a:solidFill>
                  <a:srgbClr val="000000"/>
                </a:solidFill>
                <a:effectLst/>
                <a:latin typeface="Arial" panose="020B0604020202020204" pitchFamily="34" charset="0"/>
              </a:rPr>
              <a:t>bersabda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الْعِبَادَةُ سَبْعُونَ جُزْءًا، أَفْضَلُهَا طَلَبُ الْحَلَالِ"</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Ibadah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terdiri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atas</a:t>
            </a:r>
            <a:r>
              <a:rPr lang="en-ID" sz="1800" b="0" i="0" u="none" strike="noStrike" dirty="0">
                <a:solidFill>
                  <a:srgbClr val="000000"/>
                </a:solidFill>
                <a:effectLst/>
                <a:latin typeface="Arial" panose="020B0604020202020204" pitchFamily="34" charset="0"/>
              </a:rPr>
              <a:t> 70 </a:t>
            </a:r>
            <a:r>
              <a:rPr lang="en-ID" sz="1800" b="0" i="0" u="none" strike="noStrike" dirty="0" err="1">
                <a:solidFill>
                  <a:srgbClr val="000000"/>
                </a:solidFill>
                <a:effectLst/>
                <a:latin typeface="Arial" panose="020B0604020202020204" pitchFamily="34" charset="0"/>
              </a:rPr>
              <a:t>bagian</a:t>
            </a:r>
            <a:r>
              <a:rPr lang="en-ID" sz="1800" b="0" i="0" u="none" strike="noStrike" dirty="0">
                <a:solidFill>
                  <a:srgbClr val="000000"/>
                </a:solidFill>
                <a:effectLst/>
                <a:latin typeface="Arial" panose="020B0604020202020204" pitchFamily="34" charset="0"/>
              </a:rPr>
              <a:t>, dan yang paling </a:t>
            </a:r>
            <a:r>
              <a:rPr lang="en-ID" sz="1800" b="0" i="0" u="none" strike="noStrike" dirty="0" err="1">
                <a:solidFill>
                  <a:srgbClr val="000000"/>
                </a:solidFill>
                <a:effectLst/>
                <a:latin typeface="Arial" panose="020B0604020202020204" pitchFamily="34" charset="0"/>
              </a:rPr>
              <a:t>utama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mencari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nafkah</a:t>
            </a:r>
            <a:r>
              <a:rPr lang="en-ID" sz="1800" b="0" i="0" u="none" strike="noStrike" dirty="0">
                <a:solidFill>
                  <a:srgbClr val="000000"/>
                </a:solidFill>
                <a:effectLst/>
                <a:latin typeface="Arial" panose="020B0604020202020204" pitchFamily="34" charset="0"/>
              </a:rPr>
              <a:t> halal.” ([Ibid., h. 170])</a:t>
            </a:r>
            <a:endParaRPr lang="en-ID" b="1" dirty="0">
              <a:effectLst/>
            </a:endParaRPr>
          </a:p>
          <a:p>
            <a:pPr marL="381000" marR="381000" rtl="0">
              <a:spcBef>
                <a:spcPts val="1200"/>
              </a:spcBef>
              <a:spcAft>
                <a:spcPts val="1200"/>
              </a:spcAft>
            </a:pPr>
            <a:r>
              <a:rPr lang="en-ID" sz="1800" b="0" i="0" u="none" strike="noStrike" dirty="0">
                <a:solidFill>
                  <a:srgbClr val="000000"/>
                </a:solidFill>
                <a:effectLst/>
                <a:latin typeface="Arial" panose="020B0604020202020204" pitchFamily="34" charset="0"/>
              </a:rPr>
              <a:t>Imam al-</a:t>
            </a:r>
            <a:r>
              <a:rPr lang="en-ID" sz="1800" b="0" i="0" u="none" strike="noStrike" dirty="0" err="1">
                <a:solidFill>
                  <a:srgbClr val="000000"/>
                </a:solidFill>
                <a:effectLst/>
                <a:latin typeface="Arial" panose="020B0604020202020204" pitchFamily="34" charset="0"/>
              </a:rPr>
              <a:t>Bāqir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berkata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مَنْ طَلَبَ الرِّزْقَ فِي الدُّنْيَا..."</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err="1">
                <a:solidFill>
                  <a:srgbClr val="000000"/>
                </a:solidFill>
                <a:effectLst/>
                <a:latin typeface="Arial" panose="020B0604020202020204" pitchFamily="34" charset="0"/>
              </a:rPr>
              <a:t>Barangsiapa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mencari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nafkah</a:t>
            </a:r>
            <a:r>
              <a:rPr lang="en-ID" sz="1800" b="0" i="0" u="none" strike="noStrike" dirty="0">
                <a:solidFill>
                  <a:srgbClr val="000000"/>
                </a:solidFill>
                <a:effectLst/>
                <a:latin typeface="Arial" panose="020B0604020202020204" pitchFamily="34" charset="0"/>
              </a:rPr>
              <a:t> demi </a:t>
            </a:r>
            <a:r>
              <a:rPr lang="en-ID" sz="1800" b="0" i="0" u="none" strike="noStrike" dirty="0" err="1">
                <a:solidFill>
                  <a:srgbClr val="000000"/>
                </a:solidFill>
                <a:effectLst/>
                <a:latin typeface="Arial" panose="020B0604020202020204" pitchFamily="34" charset="0"/>
              </a:rPr>
              <a:t>menjaga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kehormatan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keluarganya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maka</a:t>
            </a:r>
            <a:r>
              <a:rPr lang="en-ID" sz="1800" b="0" i="0" u="none" strike="noStrike" dirty="0">
                <a:solidFill>
                  <a:srgbClr val="000000"/>
                </a:solidFill>
                <a:effectLst/>
                <a:latin typeface="Arial" panose="020B0604020202020204" pitchFamily="34" charset="0"/>
              </a:rPr>
              <a:t> pada </a:t>
            </a:r>
            <a:r>
              <a:rPr lang="en-ID" sz="1800" b="0" i="0" u="none" strike="noStrike" dirty="0" err="1">
                <a:solidFill>
                  <a:srgbClr val="000000"/>
                </a:solidFill>
                <a:effectLst/>
                <a:latin typeface="Arial" panose="020B0604020202020204" pitchFamily="34" charset="0"/>
              </a:rPr>
              <a:t>hari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kiamat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wajahnya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seperti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bulan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purnama</a:t>
            </a:r>
            <a:r>
              <a:rPr lang="en-ID" sz="1800" b="0" i="0" u="none" strike="noStrike" dirty="0">
                <a:solidFill>
                  <a:srgbClr val="000000"/>
                </a:solidFill>
                <a:effectLst/>
                <a:latin typeface="Arial" panose="020B0604020202020204" pitchFamily="34" charset="0"/>
              </a:rPr>
              <a:t>.” ([Ibid.])</a:t>
            </a:r>
          </a:p>
          <a:p>
            <a:pPr rtl="0">
              <a:spcBef>
                <a:spcPts val="1200"/>
              </a:spcBef>
              <a:spcAft>
                <a:spcPts val="1200"/>
              </a:spcAft>
              <a:buNone/>
            </a:pPr>
            <a:r>
              <a:rPr lang="en-ID" sz="1800" b="1" i="0" u="none" strike="noStrike" dirty="0">
                <a:solidFill>
                  <a:srgbClr val="000000"/>
                </a:solidFill>
                <a:effectLst/>
                <a:latin typeface="Arial" panose="020B0604020202020204" pitchFamily="34" charset="0"/>
              </a:rPr>
              <a:t>Islam </a:t>
            </a:r>
            <a:r>
              <a:rPr lang="en-ID" sz="1800" b="1" i="0" u="none" strike="noStrike" dirty="0" err="1">
                <a:solidFill>
                  <a:srgbClr val="000000"/>
                </a:solidFill>
                <a:effectLst/>
                <a:latin typeface="Arial" panose="020B0604020202020204" pitchFamily="34" charset="0"/>
              </a:rPr>
              <a:t>mengecam</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pengangguran</a:t>
            </a:r>
            <a:r>
              <a:rPr lang="en-ID" sz="1800" b="1" i="0" u="none" strike="noStrike" dirty="0">
                <a:solidFill>
                  <a:srgbClr val="000000"/>
                </a:solidFill>
                <a:effectLst/>
                <a:latin typeface="Arial" panose="020B0604020202020204" pitchFamily="34" charset="0"/>
              </a:rPr>
              <a:t>.</a:t>
            </a:r>
            <a:endParaRPr lang="en-ID" b="1" dirty="0">
              <a:effectLst/>
            </a:endParaRPr>
          </a:p>
          <a:p>
            <a:pPr marL="381000" marR="381000" rtl="0">
              <a:spcBef>
                <a:spcPts val="1200"/>
              </a:spcBef>
              <a:spcAft>
                <a:spcPts val="1200"/>
              </a:spcAft>
              <a:buNone/>
            </a:pPr>
            <a:r>
              <a:rPr lang="en-ID" sz="1800" b="0" i="0" u="none" strike="noStrike" dirty="0">
                <a:solidFill>
                  <a:srgbClr val="000000"/>
                </a:solidFill>
                <a:effectLst/>
                <a:latin typeface="Arial" panose="020B0604020202020204" pitchFamily="34" charset="0"/>
              </a:rPr>
              <a:t>Rasulullah (saw):</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مَلْعُونٌ مَنْ أَلْقَى كَلَّهُ عَلَى النَّاسِ"</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err="1">
                <a:solidFill>
                  <a:srgbClr val="000000"/>
                </a:solidFill>
                <a:effectLst/>
                <a:latin typeface="Arial" panose="020B0604020202020204" pitchFamily="34" charset="0"/>
              </a:rPr>
              <a:t>Terlaknatlah</a:t>
            </a:r>
            <a:r>
              <a:rPr lang="en-ID" sz="1800" b="0" i="0" u="none" strike="noStrike" dirty="0">
                <a:solidFill>
                  <a:srgbClr val="000000"/>
                </a:solidFill>
                <a:effectLst/>
                <a:latin typeface="Arial" panose="020B0604020202020204" pitchFamily="34" charset="0"/>
              </a:rPr>
              <a:t> orang yang </a:t>
            </a:r>
            <a:r>
              <a:rPr lang="en-ID" sz="1800" b="0" i="0" u="none" strike="noStrike" dirty="0" err="1">
                <a:solidFill>
                  <a:srgbClr val="000000"/>
                </a:solidFill>
                <a:effectLst/>
                <a:latin typeface="Arial" panose="020B0604020202020204" pitchFamily="34" charset="0"/>
              </a:rPr>
              <a:t>membebankan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seluruh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kebutuhannya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kepada</a:t>
            </a:r>
            <a:r>
              <a:rPr lang="en-ID" sz="1800" b="0" i="0" u="none" strike="noStrike" dirty="0">
                <a:solidFill>
                  <a:srgbClr val="000000"/>
                </a:solidFill>
                <a:effectLst/>
                <a:latin typeface="Arial" panose="020B0604020202020204" pitchFamily="34" charset="0"/>
              </a:rPr>
              <a:t> orang lain.” ([Ibid., h. 84])</a:t>
            </a:r>
            <a:endParaRPr lang="en-ID" b="1" dirty="0">
              <a:effectLst/>
            </a:endParaRPr>
          </a:p>
          <a:p>
            <a:pPr marL="381000" marR="381000" rtl="0">
              <a:spcBef>
                <a:spcPts val="1200"/>
              </a:spcBef>
              <a:spcAft>
                <a:spcPts val="1200"/>
              </a:spcAft>
            </a:pPr>
            <a:r>
              <a:rPr lang="en-ID" sz="1800" b="0" i="0" u="none" strike="noStrike" dirty="0">
                <a:solidFill>
                  <a:srgbClr val="000000"/>
                </a:solidFill>
                <a:effectLst/>
                <a:latin typeface="Arial" panose="020B0604020202020204" pitchFamily="34" charset="0"/>
              </a:rPr>
              <a:t>Abu ‘Abdillah (</a:t>
            </a:r>
            <a:r>
              <a:rPr lang="en-ID" sz="1800" b="0" i="0" u="none" strike="noStrike" dirty="0" err="1">
                <a:solidFill>
                  <a:srgbClr val="000000"/>
                </a:solidFill>
                <a:effectLst/>
                <a:latin typeface="Arial" panose="020B0604020202020204" pitchFamily="34" charset="0"/>
              </a:rPr>
              <a:t>a.s.</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لَا خَيْرَ فِيمَنْ لَا يُحِبُّ جَمْعَ الْمَالِ مِنْ حَلَالٍ..."</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Tiada </a:t>
            </a:r>
            <a:r>
              <a:rPr lang="en-ID" sz="1800" b="0" i="0" u="none" strike="noStrike" dirty="0" err="1">
                <a:solidFill>
                  <a:srgbClr val="000000"/>
                </a:solidFill>
                <a:effectLst/>
                <a:latin typeface="Arial" panose="020B0604020202020204" pitchFamily="34" charset="0"/>
              </a:rPr>
              <a:t>kebaikan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bagi</a:t>
            </a:r>
            <a:r>
              <a:rPr lang="en-ID" sz="1800" b="0" i="0" u="none" strike="noStrike" dirty="0">
                <a:solidFill>
                  <a:srgbClr val="000000"/>
                </a:solidFill>
                <a:effectLst/>
                <a:latin typeface="Arial" panose="020B0604020202020204" pitchFamily="34" charset="0"/>
              </a:rPr>
              <a:t> orang yang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suka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mengumpulkan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harta</a:t>
            </a:r>
            <a:r>
              <a:rPr lang="en-ID" sz="1800" b="0" i="0" u="none" strike="noStrike" dirty="0">
                <a:solidFill>
                  <a:srgbClr val="000000"/>
                </a:solidFill>
                <a:effectLst/>
                <a:latin typeface="Arial" panose="020B0604020202020204" pitchFamily="34" charset="0"/>
              </a:rPr>
              <a:t> halal,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kehormatan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menunaikan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kewajiban</a:t>
            </a:r>
            <a:r>
              <a:rPr lang="en-ID" sz="1800" b="0" i="0" u="none" strike="noStrike" dirty="0">
                <a:solidFill>
                  <a:srgbClr val="000000"/>
                </a:solidFill>
                <a:effectLst/>
                <a:latin typeface="Arial" panose="020B0604020202020204" pitchFamily="34" charset="0"/>
              </a:rPr>
              <a:t> agama.” ([Ibid., h. 72]</a:t>
            </a:r>
            <a:endParaRPr lang="en-ID" b="1" dirty="0">
              <a:effectLst/>
            </a:endParaRPr>
          </a:p>
        </p:txBody>
      </p:sp>
    </p:spTree>
    <p:extLst>
      <p:ext uri="{BB962C8B-B14F-4D97-AF65-F5344CB8AC3E}">
        <p14:creationId xmlns:p14="http://schemas.microsoft.com/office/powerpoint/2010/main" val="12614500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36188-5D50-9000-7D08-9B6283766D3B}"/>
              </a:ext>
            </a:extLst>
          </p:cNvPr>
          <p:cNvSpPr>
            <a:spLocks noGrp="1"/>
          </p:cNvSpPr>
          <p:nvPr>
            <p:ph type="title"/>
          </p:nvPr>
        </p:nvSpPr>
        <p:spPr/>
        <p:txBody>
          <a:bodyPr/>
          <a:lstStyle/>
          <a:p>
            <a:r>
              <a:rPr lang="en-ID" sz="1800" b="1" i="0" u="none" strike="noStrike" dirty="0">
                <a:solidFill>
                  <a:srgbClr val="000000"/>
                </a:solidFill>
                <a:effectLst/>
                <a:latin typeface="Arial" panose="020B0604020202020204" pitchFamily="34" charset="0"/>
              </a:rPr>
              <a:t>Allah </a:t>
            </a:r>
            <a:r>
              <a:rPr lang="en-ID" sz="1800" b="1" i="0" u="none" strike="noStrike" dirty="0" err="1">
                <a:solidFill>
                  <a:srgbClr val="000000"/>
                </a:solidFill>
                <a:effectLst/>
                <a:latin typeface="Arial" panose="020B0604020202020204" pitchFamily="34" charset="0"/>
              </a:rPr>
              <a:t>mencintai</a:t>
            </a:r>
            <a:r>
              <a:rPr lang="en-ID" sz="1800" b="1" i="0" u="none" strike="noStrike" dirty="0">
                <a:solidFill>
                  <a:srgbClr val="000000"/>
                </a:solidFill>
                <a:effectLst/>
                <a:latin typeface="Arial" panose="020B0604020202020204" pitchFamily="34" charset="0"/>
              </a:rPr>
              <a:t> pemuda yang </a:t>
            </a:r>
            <a:r>
              <a:rPr lang="en-ID" sz="1800" b="1" i="0" u="none" strike="noStrike" dirty="0" err="1">
                <a:solidFill>
                  <a:srgbClr val="000000"/>
                </a:solidFill>
                <a:effectLst/>
                <a:latin typeface="Arial" panose="020B0604020202020204" pitchFamily="34" charset="0"/>
              </a:rPr>
              <a:t>bertakwa</a:t>
            </a:r>
            <a:r>
              <a:rPr lang="en-ID" sz="1800" b="1" i="0" u="none" strike="noStrike" dirty="0">
                <a:solidFill>
                  <a:srgbClr val="000000"/>
                </a:solidFill>
                <a:effectLst/>
                <a:latin typeface="Arial" panose="020B0604020202020204" pitchFamily="34" charset="0"/>
              </a:rPr>
              <a:t> dan </a:t>
            </a:r>
            <a:r>
              <a:rPr lang="en-ID" sz="1800" b="1" i="0" u="none" strike="noStrike" dirty="0" err="1">
                <a:solidFill>
                  <a:srgbClr val="000000"/>
                </a:solidFill>
                <a:effectLst/>
                <a:latin typeface="Arial" panose="020B0604020202020204" pitchFamily="34" charset="0"/>
              </a:rPr>
              <a:t>menjalankan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kewajiban</a:t>
            </a:r>
            <a:r>
              <a:rPr lang="en-ID" sz="1800" b="1" i="0" u="none" strike="noStrike" dirty="0">
                <a:solidFill>
                  <a:srgbClr val="000000"/>
                </a:solidFill>
                <a:effectLst/>
                <a:latin typeface="Arial" panose="020B0604020202020204" pitchFamily="34" charset="0"/>
              </a:rPr>
              <a:t> agama.</a:t>
            </a:r>
            <a:endParaRPr lang="en-ID" dirty="0"/>
          </a:p>
        </p:txBody>
      </p:sp>
      <p:sp>
        <p:nvSpPr>
          <p:cNvPr id="3" name="Content Placeholder 2">
            <a:extLst>
              <a:ext uri="{FF2B5EF4-FFF2-40B4-BE49-F238E27FC236}">
                <a16:creationId xmlns:a16="http://schemas.microsoft.com/office/drawing/2014/main" id="{B97A3C0A-2E3F-8DA6-0284-D693E7A15B63}"/>
              </a:ext>
            </a:extLst>
          </p:cNvPr>
          <p:cNvSpPr>
            <a:spLocks noGrp="1"/>
          </p:cNvSpPr>
          <p:nvPr>
            <p:ph idx="1"/>
          </p:nvPr>
        </p:nvSpPr>
        <p:spPr/>
        <p:txBody>
          <a:bodyPr/>
          <a:lstStyle/>
          <a:p>
            <a:pPr marL="381000" marR="381000" rtl="0">
              <a:spcBef>
                <a:spcPts val="1200"/>
              </a:spcBef>
              <a:spcAft>
                <a:spcPts val="1200"/>
              </a:spcAft>
              <a:buNone/>
            </a:pPr>
            <a:r>
              <a:rPr lang="en-ID" sz="1800" b="0" i="0" u="none" strike="noStrike" dirty="0">
                <a:solidFill>
                  <a:srgbClr val="000000"/>
                </a:solidFill>
                <a:effectLst/>
                <a:latin typeface="Arial" panose="020B0604020202020204" pitchFamily="34" charset="0"/>
              </a:rPr>
              <a:t>Rasulullah (saw):</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سَبْعَةٌ يُظِلُّهُمُ اللَّهُ... وَشَابٌّ نَشَأَ فِي طَاعَةِ اللَّهِ"</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err="1">
                <a:solidFill>
                  <a:srgbClr val="000000"/>
                </a:solidFill>
                <a:effectLst/>
                <a:latin typeface="Arial" panose="020B0604020202020204" pitchFamily="34" charset="0"/>
              </a:rPr>
              <a:t>Tujuh</a:t>
            </a:r>
            <a:r>
              <a:rPr lang="en-ID" sz="1800" b="0" i="0" u="none" strike="noStrike" dirty="0">
                <a:solidFill>
                  <a:srgbClr val="000000"/>
                </a:solidFill>
                <a:effectLst/>
                <a:latin typeface="Arial" panose="020B0604020202020204" pitchFamily="34" charset="0"/>
              </a:rPr>
              <a:t> orang </a:t>
            </a:r>
            <a:r>
              <a:rPr lang="en-ID" sz="1800" b="0" i="0" u="none" strike="noStrike" dirty="0" err="1">
                <a:solidFill>
                  <a:srgbClr val="000000"/>
                </a:solidFill>
                <a:effectLst/>
                <a:latin typeface="Arial" panose="020B0604020202020204" pitchFamily="34" charset="0"/>
              </a:rPr>
              <a:t>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dinaungi</a:t>
            </a:r>
            <a:r>
              <a:rPr lang="en-ID" sz="1800" b="0" i="0" u="none" strike="noStrike" dirty="0">
                <a:solidFill>
                  <a:srgbClr val="000000"/>
                </a:solidFill>
                <a:effectLst/>
                <a:latin typeface="Arial" panose="020B0604020202020204" pitchFamily="34" charset="0"/>
              </a:rPr>
              <a:t> Allah, salah </a:t>
            </a:r>
            <a:r>
              <a:rPr lang="en-ID" sz="1800" b="0" i="0" u="none" strike="noStrike" dirty="0" err="1">
                <a:solidFill>
                  <a:srgbClr val="000000"/>
                </a:solidFill>
                <a:effectLst/>
                <a:latin typeface="Arial" panose="020B0604020202020204" pitchFamily="34" charset="0"/>
              </a:rPr>
              <a:t>satunya</a:t>
            </a:r>
            <a:r>
              <a:rPr lang="en-ID" sz="1800" b="0" i="0" u="none" strike="noStrike" dirty="0">
                <a:solidFill>
                  <a:srgbClr val="000000"/>
                </a:solidFill>
                <a:effectLst/>
                <a:latin typeface="Arial" panose="020B0604020202020204" pitchFamily="34" charset="0"/>
              </a:rPr>
              <a:t>: pemuda yang </a:t>
            </a:r>
            <a:r>
              <a:rPr lang="en-ID" sz="1800" b="0" i="0" u="none" strike="noStrike" dirty="0" err="1">
                <a:solidFill>
                  <a:srgbClr val="000000"/>
                </a:solidFill>
                <a:effectLst/>
                <a:latin typeface="Arial" panose="020B0604020202020204" pitchFamily="34" charset="0"/>
              </a:rPr>
              <a:t>tumbuh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ketaatan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kepada</a:t>
            </a:r>
            <a:r>
              <a:rPr lang="en-ID" sz="1800" b="0" i="0" u="none" strike="noStrike" dirty="0">
                <a:solidFill>
                  <a:srgbClr val="000000"/>
                </a:solidFill>
                <a:effectLst/>
                <a:latin typeface="Arial" panose="020B0604020202020204" pitchFamily="34" charset="0"/>
              </a:rPr>
              <a:t> Allah.” ([</a:t>
            </a:r>
            <a:r>
              <a:rPr lang="en-ID" sz="1800" b="0" i="0" u="none" strike="noStrike" dirty="0" err="1">
                <a:solidFill>
                  <a:srgbClr val="000000"/>
                </a:solidFill>
                <a:effectLst/>
                <a:latin typeface="Arial" panose="020B0604020202020204" pitchFamily="34" charset="0"/>
              </a:rPr>
              <a:t>Majma</a:t>
            </a:r>
            <a:r>
              <a:rPr lang="en-ID" sz="1800" b="0" i="0" u="none" strike="noStrike" dirty="0">
                <a:solidFill>
                  <a:srgbClr val="000000"/>
                </a:solidFill>
                <a:effectLst/>
                <a:latin typeface="Arial" panose="020B0604020202020204" pitchFamily="34" charset="0"/>
              </a:rPr>
              <a:t>‘ al-</a:t>
            </a:r>
            <a:r>
              <a:rPr lang="en-ID" sz="1800" b="0" i="0" u="none" strike="noStrike" dirty="0" err="1">
                <a:solidFill>
                  <a:srgbClr val="000000"/>
                </a:solidFill>
                <a:effectLst/>
                <a:latin typeface="Arial" panose="020B0604020202020204" pitchFamily="34" charset="0"/>
              </a:rPr>
              <a:t>Bayān</a:t>
            </a:r>
            <a:r>
              <a:rPr lang="en-ID" sz="1800" b="0" i="0" u="none" strike="noStrike" dirty="0">
                <a:solidFill>
                  <a:srgbClr val="000000"/>
                </a:solidFill>
                <a:effectLst/>
                <a:latin typeface="Arial" panose="020B0604020202020204" pitchFamily="34" charset="0"/>
              </a:rPr>
              <a:t>, II, h. 385])</a:t>
            </a:r>
            <a:endParaRPr lang="en-ID" b="1" dirty="0">
              <a:effectLst/>
            </a:endParaRPr>
          </a:p>
          <a:p>
            <a:pPr marL="381000" marR="381000" rtl="0">
              <a:spcBef>
                <a:spcPts val="1200"/>
              </a:spcBef>
              <a:spcAft>
                <a:spcPts val="1200"/>
              </a:spcAft>
            </a:pPr>
            <a:r>
              <a:rPr lang="en-ID" sz="1800" b="0" i="0" u="none" strike="noStrike" dirty="0">
                <a:solidFill>
                  <a:srgbClr val="000000"/>
                </a:solidFill>
                <a:effectLst/>
                <a:latin typeface="Arial" panose="020B0604020202020204" pitchFamily="34" charset="0"/>
              </a:rPr>
              <a:t>Nabi (saw) juga </a:t>
            </a:r>
            <a:r>
              <a:rPr lang="en-ID" sz="1800" b="0" i="0" u="none" strike="noStrike" dirty="0" err="1">
                <a:solidFill>
                  <a:srgbClr val="000000"/>
                </a:solidFill>
                <a:effectLst/>
                <a:latin typeface="Arial" panose="020B0604020202020204" pitchFamily="34" charset="0"/>
              </a:rPr>
              <a:t>bersabda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مَا أَحَبَّ شَيْءٌ إِلَى اللَّهِ مِنْ شَابٍّ تَائِبٍ"</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Tiada </a:t>
            </a:r>
            <a:r>
              <a:rPr lang="en-ID" sz="1800" b="0" i="0" u="none" strike="noStrike" dirty="0" err="1">
                <a:solidFill>
                  <a:srgbClr val="000000"/>
                </a:solidFill>
                <a:effectLst/>
                <a:latin typeface="Arial" panose="020B0604020202020204" pitchFamily="34" charset="0"/>
              </a:rPr>
              <a:t>sesuatu</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lebih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dicintai</a:t>
            </a:r>
            <a:r>
              <a:rPr lang="en-ID" sz="1800" b="0" i="0" u="none" strike="noStrike" dirty="0">
                <a:solidFill>
                  <a:srgbClr val="000000"/>
                </a:solidFill>
                <a:effectLst/>
                <a:latin typeface="Arial" panose="020B0604020202020204" pitchFamily="34" charset="0"/>
              </a:rPr>
              <a:t> Allah </a:t>
            </a:r>
            <a:r>
              <a:rPr lang="en-ID" sz="1800" b="0" i="0" u="none" strike="noStrike" dirty="0" err="1">
                <a:solidFill>
                  <a:srgbClr val="000000"/>
                </a:solidFill>
                <a:effectLst/>
                <a:latin typeface="Arial" panose="020B0604020202020204" pitchFamily="34" charset="0"/>
              </a:rPr>
              <a:t>daripada</a:t>
            </a:r>
            <a:r>
              <a:rPr lang="en-ID" sz="1800" b="0" i="0" u="none" strike="noStrike" dirty="0">
                <a:solidFill>
                  <a:srgbClr val="000000"/>
                </a:solidFill>
                <a:effectLst/>
                <a:latin typeface="Arial" panose="020B0604020202020204" pitchFamily="34" charset="0"/>
              </a:rPr>
              <a:t> pemuda yang </a:t>
            </a:r>
            <a:r>
              <a:rPr lang="en-ID" sz="1800" b="0" i="0" u="none" strike="noStrike" dirty="0" err="1">
                <a:solidFill>
                  <a:srgbClr val="000000"/>
                </a:solidFill>
                <a:effectLst/>
                <a:latin typeface="Arial" panose="020B0604020202020204" pitchFamily="34" charset="0"/>
              </a:rPr>
              <a:t>bertaubat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Nahj</a:t>
            </a:r>
            <a:r>
              <a:rPr lang="en-ID" sz="1800" b="0" i="0" u="none" strike="noStrike" dirty="0">
                <a:solidFill>
                  <a:srgbClr val="000000"/>
                </a:solidFill>
                <a:effectLst/>
                <a:latin typeface="Arial" panose="020B0604020202020204" pitchFamily="34" charset="0"/>
              </a:rPr>
              <a:t> al-</a:t>
            </a:r>
            <a:r>
              <a:rPr lang="en-ID" sz="1800" b="0" i="0" u="none" strike="noStrike" dirty="0" err="1">
                <a:solidFill>
                  <a:srgbClr val="000000"/>
                </a:solidFill>
                <a:effectLst/>
                <a:latin typeface="Arial" panose="020B0604020202020204" pitchFamily="34" charset="0"/>
              </a:rPr>
              <a:t>Fasāhah</a:t>
            </a:r>
            <a:r>
              <a:rPr lang="en-ID" sz="1800" b="0" i="0" u="none" strike="noStrike" dirty="0">
                <a:solidFill>
                  <a:srgbClr val="000000"/>
                </a:solidFill>
                <a:effectLst/>
                <a:latin typeface="Arial" panose="020B0604020202020204" pitchFamily="34" charset="0"/>
              </a:rPr>
              <a:t>, h. 554])</a:t>
            </a:r>
            <a:endParaRPr lang="en-ID" b="1" dirty="0">
              <a:effectLst/>
            </a:endParaRPr>
          </a:p>
          <a:p>
            <a:endParaRPr lang="en-ID" dirty="0"/>
          </a:p>
        </p:txBody>
      </p:sp>
    </p:spTree>
    <p:extLst>
      <p:ext uri="{BB962C8B-B14F-4D97-AF65-F5344CB8AC3E}">
        <p14:creationId xmlns:p14="http://schemas.microsoft.com/office/powerpoint/2010/main" val="1886819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400">
                <a:solidFill>
                  <a:srgbClr val="003366"/>
                </a:solidFill>
              </a:defRPr>
            </a:pPr>
            <a:r>
              <a:rPr lang="en-US" dirty="0"/>
              <a:t>Tujuan</a:t>
            </a:r>
            <a:r>
              <a:rPr dirty="0"/>
              <a:t> </a:t>
            </a:r>
            <a:r>
              <a:rPr dirty="0" err="1"/>
              <a:t>Pembelajaran</a:t>
            </a:r>
            <a:endParaRPr dirty="0"/>
          </a:p>
        </p:txBody>
      </p:sp>
      <p:sp>
        <p:nvSpPr>
          <p:cNvPr id="3" name="Content Placeholder 2"/>
          <p:cNvSpPr>
            <a:spLocks noGrp="1"/>
          </p:cNvSpPr>
          <p:nvPr>
            <p:ph idx="1"/>
          </p:nvPr>
        </p:nvSpPr>
        <p:spPr/>
        <p:txBody>
          <a:bodyPr wrap="square"/>
          <a:lstStyle/>
          <a:p>
            <a:pPr rtl="0" fontAlgn="base">
              <a:buFont typeface="+mj-lt"/>
              <a:buAutoNum type="arabicPeriod"/>
            </a:pPr>
            <a:r>
              <a:rPr lang="en-ID" sz="1800" b="0" i="0" u="none" strike="noStrike" dirty="0" err="1">
                <a:solidFill>
                  <a:srgbClr val="000000"/>
                </a:solidFill>
                <a:effectLst/>
                <a:latin typeface="Arial" panose="020B0604020202020204" pitchFamily="34" charset="0"/>
              </a:rPr>
              <a:t>Mahasiswa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mampu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menjelaskan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urgensi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menikah</a:t>
            </a:r>
            <a:r>
              <a:rPr lang="en-ID" sz="1800" b="0" i="0"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segera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kematangan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baligh‑akal</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menganalisis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akibat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penundaan</a:t>
            </a:r>
            <a:r>
              <a:rPr lang="en-ID" sz="1800" b="0" i="0" u="none" strike="noStrike" dirty="0">
                <a:solidFill>
                  <a:srgbClr val="000000"/>
                </a:solidFill>
                <a:effectLst/>
                <a:latin typeface="Arial" panose="020B0604020202020204" pitchFamily="34" charset="0"/>
              </a:rPr>
              <a:t>.</a:t>
            </a:r>
          </a:p>
          <a:p>
            <a:pPr rtl="0" fontAlgn="base">
              <a:buFont typeface="+mj-lt"/>
              <a:buAutoNum type="arabicPeriod"/>
            </a:pPr>
            <a:r>
              <a:rPr lang="en-ID" sz="1800" b="0" i="0" u="none" strike="noStrike" dirty="0" err="1">
                <a:solidFill>
                  <a:srgbClr val="000000"/>
                </a:solidFill>
                <a:effectLst/>
                <a:latin typeface="Arial" panose="020B0604020202020204" pitchFamily="34" charset="0"/>
              </a:rPr>
              <a:t>Mahasiswa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dapat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memetakan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kendala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praktis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serta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menawarkan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solusi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syar‘i‑sosiologis</a:t>
            </a:r>
            <a:r>
              <a:rPr lang="en-ID" sz="1800" b="0" i="0" u="none" strike="noStrike" dirty="0">
                <a:solidFill>
                  <a:srgbClr val="000000"/>
                </a:solidFill>
                <a:effectLst/>
                <a:latin typeface="Arial" panose="020B0604020202020204" pitchFamily="34" charset="0"/>
              </a:rPr>
              <a:t>.</a:t>
            </a:r>
          </a:p>
          <a:p>
            <a:pPr rtl="0" fontAlgn="base">
              <a:buFont typeface="+mj-lt"/>
              <a:buAutoNum type="arabicPeriod"/>
            </a:pPr>
            <a:r>
              <a:rPr lang="en-ID" sz="1800" b="0" i="0" u="none" strike="noStrike" dirty="0" err="1">
                <a:solidFill>
                  <a:srgbClr val="000000"/>
                </a:solidFill>
                <a:effectLst/>
                <a:latin typeface="Arial" panose="020B0604020202020204" pitchFamily="34" charset="0"/>
              </a:rPr>
              <a:t>Mahasiswa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mengidentifikasi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kriteria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jodoh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utama</a:t>
            </a:r>
            <a:r>
              <a:rPr lang="en-ID" sz="1800" b="0" i="0" u="none" strike="noStrike" dirty="0">
                <a:solidFill>
                  <a:srgbClr val="000000"/>
                </a:solidFill>
                <a:effectLst/>
                <a:latin typeface="Arial" panose="020B0604020202020204" pitchFamily="34" charset="0"/>
              </a:rPr>
              <a:t> &amp; batas </a:t>
            </a:r>
            <a:r>
              <a:rPr lang="en-ID" sz="1800" b="0" i="0" u="none" strike="noStrike" dirty="0" err="1">
                <a:solidFill>
                  <a:srgbClr val="000000"/>
                </a:solidFill>
                <a:effectLst/>
                <a:latin typeface="Arial" panose="020B0604020202020204" pitchFamily="34" charset="0"/>
              </a:rPr>
              <a:t>interaksi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pra</a:t>
            </a:r>
            <a:r>
              <a:rPr lang="en-ID" sz="1800" b="0" i="0" u="none" strike="noStrike" dirty="0">
                <a:solidFill>
                  <a:srgbClr val="000000"/>
                </a:solidFill>
                <a:effectLst/>
                <a:latin typeface="Arial" panose="020B0604020202020204" pitchFamily="34" charset="0"/>
              </a:rPr>
              <a:t>‑nikah </a:t>
            </a:r>
            <a:r>
              <a:rPr lang="en-ID" sz="1800" b="0" i="0" u="none" strike="noStrike" dirty="0" err="1">
                <a:solidFill>
                  <a:srgbClr val="000000"/>
                </a:solidFill>
                <a:effectLst/>
                <a:latin typeface="Arial" panose="020B0604020202020204" pitchFamily="34" charset="0"/>
              </a:rPr>
              <a:t>sesuai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fikih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Ja‘farî</a:t>
            </a:r>
            <a:r>
              <a:rPr lang="en-ID" sz="1800" b="0" i="0" u="none" strike="noStrike" dirty="0">
                <a:solidFill>
                  <a:srgbClr val="000000"/>
                </a:solidFill>
                <a:effectLst/>
                <a:latin typeface="Arial" panose="020B0604020202020204" pitchFamily="34" charset="0"/>
              </a:rPr>
              <a:t>.</a:t>
            </a:r>
          </a:p>
          <a:p>
            <a:pPr rtl="0" fontAlgn="base">
              <a:spcAft>
                <a:spcPts val="1200"/>
              </a:spcAft>
              <a:buFont typeface="+mj-lt"/>
              <a:buAutoNum type="arabicPeriod"/>
            </a:pPr>
            <a:r>
              <a:rPr lang="en-ID" sz="1800" b="0" i="0" u="none" strike="noStrike" dirty="0" err="1">
                <a:solidFill>
                  <a:srgbClr val="000000"/>
                </a:solidFill>
                <a:effectLst/>
                <a:latin typeface="Arial" panose="020B0604020202020204" pitchFamily="34" charset="0"/>
              </a:rPr>
              <a:t>Mahasiswa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mempraktikkan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prosedur</a:t>
            </a:r>
            <a:r>
              <a:rPr lang="en-ID" sz="1800" b="0"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musyawarah</a:t>
            </a:r>
            <a:r>
              <a:rPr lang="en-ID" sz="1800" b="0" i="0" u="none" strike="noStrike" dirty="0">
                <a:solidFill>
                  <a:srgbClr val="000000"/>
                </a:solidFill>
                <a:effectLst/>
                <a:latin typeface="Arial" panose="020B0604020202020204" pitchFamily="34" charset="0"/>
              </a:rPr>
              <a:t> &amp; </a:t>
            </a:r>
            <a:r>
              <a:rPr lang="en-ID" sz="1800" b="1" i="0" u="none" strike="noStrike" dirty="0" err="1">
                <a:solidFill>
                  <a:srgbClr val="000000"/>
                </a:solidFill>
                <a:effectLst/>
                <a:latin typeface="Arial" panose="020B0604020202020204" pitchFamily="34" charset="0"/>
              </a:rPr>
              <a:t>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ikhtiar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rasional</a:t>
            </a:r>
            <a:r>
              <a:rPr lang="en-ID" sz="1800" b="0" i="0" u="none" strike="noStrike" dirty="0">
                <a:solidFill>
                  <a:srgbClr val="000000"/>
                </a:solidFill>
                <a:effectLst/>
                <a:latin typeface="Arial" panose="020B0604020202020204" pitchFamily="34" charset="0"/>
              </a:rPr>
              <a:t>‑spiritual.</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DD2BB-4023-6F7F-2C58-52D1B4AE23F3}"/>
              </a:ext>
            </a:extLst>
          </p:cNvPr>
          <p:cNvSpPr>
            <a:spLocks noGrp="1"/>
          </p:cNvSpPr>
          <p:nvPr>
            <p:ph type="title"/>
          </p:nvPr>
        </p:nvSpPr>
        <p:spPr/>
        <p:txBody>
          <a:bodyPr>
            <a:normAutofit/>
          </a:bodyPr>
          <a:lstStyle/>
          <a:p>
            <a:r>
              <a:rPr lang="en-ID" sz="1800" b="1" i="0" u="none" strike="noStrike" dirty="0" err="1">
                <a:solidFill>
                  <a:srgbClr val="000000"/>
                </a:solidFill>
                <a:effectLst/>
                <a:latin typeface="Arial" panose="020B0604020202020204" pitchFamily="34" charset="0"/>
              </a:rPr>
              <a:t>Setiap</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pekerjaan</a:t>
            </a:r>
            <a:r>
              <a:rPr lang="en-ID" sz="1800" b="1" i="0" u="none" strike="noStrike" dirty="0">
                <a:solidFill>
                  <a:srgbClr val="000000"/>
                </a:solidFill>
                <a:effectLst/>
                <a:latin typeface="Arial" panose="020B0604020202020204" pitchFamily="34" charset="0"/>
              </a:rPr>
              <a:t> halal </a:t>
            </a:r>
            <a:r>
              <a:rPr lang="en-ID" sz="1800" b="1" i="0" u="none" strike="noStrike" dirty="0" err="1">
                <a:solidFill>
                  <a:srgbClr val="000000"/>
                </a:solidFill>
                <a:effectLst/>
                <a:latin typeface="Arial" panose="020B0604020202020204" pitchFamily="34" charset="0"/>
              </a:rPr>
              <a:t>adalah</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mulia</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khususnya</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pekerjaan</a:t>
            </a:r>
            <a:r>
              <a:rPr lang="en-ID" sz="1800" b="1" i="0" u="none" strike="noStrike" dirty="0">
                <a:solidFill>
                  <a:srgbClr val="000000"/>
                </a:solidFill>
                <a:effectLst/>
                <a:latin typeface="Arial" panose="020B0604020202020204" pitchFamily="34" charset="0"/>
              </a:rPr>
              <a:t> yang </a:t>
            </a:r>
            <a:r>
              <a:rPr lang="en-ID" sz="1800" b="1" i="0" u="none" strike="noStrike" dirty="0" err="1">
                <a:solidFill>
                  <a:srgbClr val="000000"/>
                </a:solidFill>
                <a:effectLst/>
                <a:latin typeface="Arial" panose="020B0604020202020204" pitchFamily="34" charset="0"/>
              </a:rPr>
              <a:t>berkontribusi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sosial</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seperti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pertanian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produksi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makanan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industri</a:t>
            </a:r>
            <a:r>
              <a:rPr lang="en-ID" sz="1800" b="1" i="0" u="none" strike="noStrike" dirty="0">
                <a:solidFill>
                  <a:srgbClr val="000000"/>
                </a:solidFill>
                <a:effectLst/>
                <a:latin typeface="Arial" panose="020B0604020202020204" pitchFamily="34" charset="0"/>
              </a:rPr>
              <a:t>, dan </a:t>
            </a:r>
            <a:r>
              <a:rPr lang="en-ID" sz="1800" b="1" i="0" u="none" strike="noStrike" dirty="0" err="1">
                <a:solidFill>
                  <a:srgbClr val="000000"/>
                </a:solidFill>
                <a:effectLst/>
                <a:latin typeface="Arial" panose="020B0604020202020204" pitchFamily="34" charset="0"/>
              </a:rPr>
              <a:t>jasa</a:t>
            </a:r>
            <a:r>
              <a:rPr lang="en-ID" sz="1800" b="1" i="0" u="none" strike="noStrike" dirty="0">
                <a:solidFill>
                  <a:srgbClr val="000000"/>
                </a:solidFill>
                <a:effectLst/>
                <a:latin typeface="Arial" panose="020B0604020202020204" pitchFamily="34" charset="0"/>
              </a:rPr>
              <a:t>.</a:t>
            </a:r>
            <a:endParaRPr lang="en-ID" dirty="0"/>
          </a:p>
        </p:txBody>
      </p:sp>
      <p:sp>
        <p:nvSpPr>
          <p:cNvPr id="3" name="Content Placeholder 2">
            <a:extLst>
              <a:ext uri="{FF2B5EF4-FFF2-40B4-BE49-F238E27FC236}">
                <a16:creationId xmlns:a16="http://schemas.microsoft.com/office/drawing/2014/main" id="{72907C4D-38FB-4E3D-8C2B-A65ACA3FA8FC}"/>
              </a:ext>
            </a:extLst>
          </p:cNvPr>
          <p:cNvSpPr>
            <a:spLocks noGrp="1"/>
          </p:cNvSpPr>
          <p:nvPr>
            <p:ph idx="1"/>
          </p:nvPr>
        </p:nvSpPr>
        <p:spPr/>
        <p:txBody>
          <a:bodyPr/>
          <a:lstStyle/>
          <a:p>
            <a:pPr marL="381000" marR="381000" rtl="0">
              <a:spcBef>
                <a:spcPts val="1200"/>
              </a:spcBef>
              <a:spcAft>
                <a:spcPts val="1200"/>
              </a:spcAft>
              <a:buNone/>
            </a:pPr>
            <a:r>
              <a:rPr lang="en-ID" sz="1800" b="0" i="0" u="none" strike="noStrike" dirty="0">
                <a:solidFill>
                  <a:srgbClr val="000000"/>
                </a:solidFill>
                <a:effectLst/>
                <a:latin typeface="Arial" panose="020B0604020202020204" pitchFamily="34" charset="0"/>
              </a:rPr>
              <a:t>Imam al-</a:t>
            </a:r>
            <a:r>
              <a:rPr lang="en-ID" sz="1800" b="0" i="0" u="none" strike="noStrike" dirty="0" err="1">
                <a:solidFill>
                  <a:srgbClr val="000000"/>
                </a:solidFill>
                <a:effectLst/>
                <a:latin typeface="Arial" panose="020B0604020202020204" pitchFamily="34" charset="0"/>
              </a:rPr>
              <a:t>Shādiq</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a.s.</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خَيْرُ الْأَعْمَالِ الْحَرْثُ..."</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err="1">
                <a:solidFill>
                  <a:srgbClr val="000000"/>
                </a:solidFill>
                <a:effectLst/>
                <a:latin typeface="Arial" panose="020B0604020202020204" pitchFamily="34" charset="0"/>
              </a:rPr>
              <a:t>Pekerjaan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terbaik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bertani</a:t>
            </a:r>
            <a:r>
              <a:rPr lang="en-ID" sz="1800" b="0" i="0" u="none" strike="noStrike" dirty="0">
                <a:solidFill>
                  <a:srgbClr val="000000"/>
                </a:solidFill>
                <a:effectLst/>
                <a:latin typeface="Arial" panose="020B0604020202020204" pitchFamily="34" charset="0"/>
              </a:rPr>
              <a:t>.” ([Ibid., h. 260])</a:t>
            </a:r>
            <a:endParaRPr lang="en-ID" b="1" dirty="0">
              <a:effectLst/>
            </a:endParaRPr>
          </a:p>
          <a:p>
            <a:pPr marL="381000" marR="381000" rtl="0">
              <a:spcBef>
                <a:spcPts val="1200"/>
              </a:spcBef>
              <a:spcAft>
                <a:spcPts val="1200"/>
              </a:spcAft>
            </a:pPr>
            <a:r>
              <a:rPr lang="en-ID" sz="1800" b="0" i="0" u="none" strike="noStrike" dirty="0">
                <a:solidFill>
                  <a:srgbClr val="000000"/>
                </a:solidFill>
                <a:effectLst/>
                <a:latin typeface="Arial" panose="020B0604020202020204" pitchFamily="34" charset="0"/>
              </a:rPr>
              <a:t>Nabi (saw) </a:t>
            </a:r>
            <a:r>
              <a:rPr lang="en-ID" sz="1800" b="0" i="0" u="none" strike="noStrike" dirty="0" err="1">
                <a:solidFill>
                  <a:srgbClr val="000000"/>
                </a:solidFill>
                <a:effectLst/>
                <a:latin typeface="Arial" panose="020B0604020202020204" pitchFamily="34" charset="0"/>
              </a:rPr>
              <a:t>bersabda</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1" i="0" u="none" strike="noStrike" dirty="0">
                <a:solidFill>
                  <a:srgbClr val="000000"/>
                </a:solidFill>
                <a:effectLst/>
                <a:latin typeface="Arial" panose="020B0604020202020204" pitchFamily="34" charset="0"/>
              </a:rPr>
              <a:t>"</a:t>
            </a:r>
            <a:r>
              <a:rPr lang="fa-IR" sz="1800" b="1" i="0" u="none" strike="noStrike" dirty="0">
                <a:solidFill>
                  <a:srgbClr val="000000"/>
                </a:solidFill>
                <a:effectLst/>
                <a:latin typeface="Arial" panose="020B0604020202020204" pitchFamily="34" charset="0"/>
              </a:rPr>
              <a:t>مَا مِنْ رَجُلٍ يَغْرِسُ غَرْسًا..."</a:t>
            </a:r>
            <a:br>
              <a:rPr lang="fa-IR" sz="1800" b="1" i="0" u="none" strike="noStrike" dirty="0">
                <a:solidFill>
                  <a:srgbClr val="000000"/>
                </a:solidFill>
                <a:effectLst/>
                <a:latin typeface="Arial" panose="020B0604020202020204" pitchFamily="34" charset="0"/>
              </a:rPr>
            </a:b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Tiada </a:t>
            </a:r>
            <a:r>
              <a:rPr lang="en-ID" sz="1800" b="0" i="0" u="none" strike="noStrike" dirty="0" err="1">
                <a:solidFill>
                  <a:srgbClr val="000000"/>
                </a:solidFill>
                <a:effectLst/>
                <a:latin typeface="Arial" panose="020B0604020202020204" pitchFamily="34" charset="0"/>
              </a:rPr>
              <a:t>seorang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laki-laki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menanam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pohon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kecuali</a:t>
            </a:r>
            <a:r>
              <a:rPr lang="en-ID" sz="1800" b="0" i="0" u="none" strike="noStrike" dirty="0">
                <a:solidFill>
                  <a:srgbClr val="000000"/>
                </a:solidFill>
                <a:effectLst/>
                <a:latin typeface="Arial" panose="020B0604020202020204" pitchFamily="34" charset="0"/>
              </a:rPr>
              <a:t> Allah </a:t>
            </a:r>
            <a:r>
              <a:rPr lang="en-ID" sz="1800" b="0" i="0" u="none" strike="noStrike" dirty="0" err="1">
                <a:solidFill>
                  <a:srgbClr val="000000"/>
                </a:solidFill>
                <a:effectLst/>
                <a:latin typeface="Arial" panose="020B0604020202020204" pitchFamily="34" charset="0"/>
              </a:rPr>
              <a:t>mencatat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pahala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sebesar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buahnya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Nahj</a:t>
            </a:r>
            <a:r>
              <a:rPr lang="en-ID" sz="1800" b="0" i="0" u="none" strike="noStrike" dirty="0">
                <a:solidFill>
                  <a:srgbClr val="000000"/>
                </a:solidFill>
                <a:effectLst/>
                <a:latin typeface="Arial" panose="020B0604020202020204" pitchFamily="34" charset="0"/>
              </a:rPr>
              <a:t> al-</a:t>
            </a:r>
            <a:r>
              <a:rPr lang="en-ID" sz="1800" b="0" i="0" u="none" strike="noStrike" dirty="0" err="1">
                <a:solidFill>
                  <a:srgbClr val="000000"/>
                </a:solidFill>
                <a:effectLst/>
                <a:latin typeface="Arial" panose="020B0604020202020204" pitchFamily="34" charset="0"/>
              </a:rPr>
              <a:t>Fasāhah</a:t>
            </a:r>
            <a:r>
              <a:rPr lang="en-ID" sz="1800" b="0" i="0" u="none" strike="noStrike" dirty="0">
                <a:solidFill>
                  <a:srgbClr val="000000"/>
                </a:solidFill>
                <a:effectLst/>
                <a:latin typeface="Arial" panose="020B0604020202020204" pitchFamily="34" charset="0"/>
              </a:rPr>
              <a:t>, h. 553])</a:t>
            </a:r>
            <a:endParaRPr lang="en-ID" b="1" dirty="0">
              <a:effectLst/>
            </a:endParaRPr>
          </a:p>
          <a:p>
            <a:endParaRPr lang="en-ID" dirty="0"/>
          </a:p>
        </p:txBody>
      </p:sp>
    </p:spTree>
    <p:extLst>
      <p:ext uri="{BB962C8B-B14F-4D97-AF65-F5344CB8AC3E}">
        <p14:creationId xmlns:p14="http://schemas.microsoft.com/office/powerpoint/2010/main" val="1727669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07120-35B9-75AF-2D4E-B8566D04A80E}"/>
              </a:ext>
            </a:extLst>
          </p:cNvPr>
          <p:cNvSpPr>
            <a:spLocks noGrp="1"/>
          </p:cNvSpPr>
          <p:nvPr>
            <p:ph type="title"/>
          </p:nvPr>
        </p:nvSpPr>
        <p:spPr>
          <a:xfrm>
            <a:off x="1047343" y="-307075"/>
            <a:ext cx="10972800" cy="1143000"/>
          </a:xfrm>
        </p:spPr>
        <p:txBody>
          <a:bodyPr>
            <a:normAutofit fontScale="90000"/>
          </a:bodyPr>
          <a:lstStyle/>
          <a:p>
            <a:r>
              <a:rPr lang="sv-SE" b="1" dirty="0"/>
              <a:t>Kriteria Utama Memilih Pasangan dalam Islam</a:t>
            </a:r>
            <a:endParaRPr lang="en-ID" dirty="0"/>
          </a:p>
        </p:txBody>
      </p:sp>
      <p:graphicFrame>
        <p:nvGraphicFramePr>
          <p:cNvPr id="8" name="Content Placeholder 7">
            <a:extLst>
              <a:ext uri="{FF2B5EF4-FFF2-40B4-BE49-F238E27FC236}">
                <a16:creationId xmlns:a16="http://schemas.microsoft.com/office/drawing/2014/main" id="{B0D57B9C-A146-57D7-F311-90463C5D0B7A}"/>
              </a:ext>
            </a:extLst>
          </p:cNvPr>
          <p:cNvGraphicFramePr>
            <a:graphicFrameLocks noGrp="1"/>
          </p:cNvGraphicFramePr>
          <p:nvPr>
            <p:ph idx="1"/>
            <p:extLst>
              <p:ext uri="{D42A27DB-BD31-4B8C-83A1-F6EECF244321}">
                <p14:modId xmlns:p14="http://schemas.microsoft.com/office/powerpoint/2010/main" val="2476201802"/>
              </p:ext>
            </p:extLst>
          </p:nvPr>
        </p:nvGraphicFramePr>
        <p:xfrm>
          <a:off x="1442720" y="561653"/>
          <a:ext cx="10312401" cy="6212532"/>
        </p:xfrm>
        <a:graphic>
          <a:graphicData uri="http://schemas.openxmlformats.org/drawingml/2006/table">
            <a:tbl>
              <a:tblPr/>
              <a:tblGrid>
                <a:gridCol w="3437467">
                  <a:extLst>
                    <a:ext uri="{9D8B030D-6E8A-4147-A177-3AD203B41FA5}">
                      <a16:colId xmlns:a16="http://schemas.microsoft.com/office/drawing/2014/main" val="65631769"/>
                    </a:ext>
                  </a:extLst>
                </a:gridCol>
                <a:gridCol w="3437467">
                  <a:extLst>
                    <a:ext uri="{9D8B030D-6E8A-4147-A177-3AD203B41FA5}">
                      <a16:colId xmlns:a16="http://schemas.microsoft.com/office/drawing/2014/main" val="4085989018"/>
                    </a:ext>
                  </a:extLst>
                </a:gridCol>
                <a:gridCol w="3437467">
                  <a:extLst>
                    <a:ext uri="{9D8B030D-6E8A-4147-A177-3AD203B41FA5}">
                      <a16:colId xmlns:a16="http://schemas.microsoft.com/office/drawing/2014/main" val="2995474170"/>
                    </a:ext>
                  </a:extLst>
                </a:gridCol>
              </a:tblGrid>
              <a:tr h="118326">
                <a:tc>
                  <a:txBody>
                    <a:bodyPr/>
                    <a:lstStyle/>
                    <a:p>
                      <a:r>
                        <a:rPr lang="en-ID" sz="1200" b="1"/>
                        <a:t>Kriteria</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b="1"/>
                        <a:t>Penjelasan</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b="1"/>
                        <a:t>Dalil &amp; Referensi</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10319593"/>
                  </a:ext>
                </a:extLst>
              </a:tr>
              <a:tr h="1183258">
                <a:tc>
                  <a:txBody>
                    <a:bodyPr/>
                    <a:lstStyle/>
                    <a:p>
                      <a:r>
                        <a:rPr lang="en-ID" sz="1200" b="1" dirty="0"/>
                        <a:t>A. </a:t>
                      </a:r>
                      <a:r>
                        <a:rPr lang="en-ID" sz="1200" b="1" dirty="0" err="1"/>
                        <a:t>Keimanan</a:t>
                      </a:r>
                      <a:r>
                        <a:rPr lang="en-ID" sz="1200" b="1" dirty="0"/>
                        <a:t> &amp; </a:t>
                      </a:r>
                      <a:r>
                        <a:rPr lang="en-ID" sz="1200" b="1" dirty="0" err="1"/>
                        <a:t>Ketakwaan</a:t>
                      </a:r>
                      <a:endParaRPr lang="en-ID" sz="1200" dirty="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Fondasi pernikahan sakinah, prioritas utama di atas kecantikan/kekayaan.</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 </a:t>
                      </a:r>
                      <a:r>
                        <a:rPr lang="en-ID" sz="1200" i="1"/>
                        <a:t>Rasulullah SAW</a:t>
                      </a:r>
                      <a:r>
                        <a:rPr lang="en-ID" sz="1200"/>
                        <a:t> (Bihar al-Anwar, Jilid 103, hlm. 238): </a:t>
                      </a:r>
                      <a:r>
                        <a:rPr lang="en-ID" sz="1200" i="1"/>
                        <a:t>"Pilihlah wanita karena agamanya, maka kamu akan beruntung."</a:t>
                      </a:r>
                      <a:r>
                        <a:rPr lang="en-ID" sz="1200"/>
                        <a:t> </a:t>
                      </a:r>
                      <a:br>
                        <a:rPr lang="en-ID" sz="1200"/>
                      </a:br>
                      <a:r>
                        <a:rPr lang="en-ID" sz="1200"/>
                        <a:t>- </a:t>
                      </a:r>
                      <a:r>
                        <a:rPr lang="en-ID" sz="1200" i="1"/>
                        <a:t>Imam Ja‘far ash-Shadiq (a.s.)</a:t>
                      </a:r>
                      <a:r>
                        <a:rPr lang="en-ID" sz="1200"/>
                        <a:t> (Wasa’il al-Shi’ah, XIV:30): </a:t>
                      </a:r>
                      <a:r>
                        <a:rPr lang="en-ID" sz="1200" i="1"/>
                        <a:t>"Barangsiapa menikah karena agama wanita, maka Allah akan memberikan padanya harta dan kecantikan juga."</a:t>
                      </a:r>
                      <a:r>
                        <a:rPr lang="en-ID" sz="1200"/>
                        <a:t> </a:t>
                      </a:r>
                      <a:br>
                        <a:rPr lang="en-ID" sz="1200"/>
                      </a:br>
                      <a:r>
                        <a:rPr lang="en-ID" sz="1200"/>
                        <a:t>- </a:t>
                      </a:r>
                      <a:r>
                        <a:rPr lang="en-ID" sz="1200" i="1"/>
                        <a:t>Ayatollah Khamenei</a:t>
                      </a:r>
                      <a:r>
                        <a:rPr lang="en-ID" sz="1200"/>
                        <a:t> (Al-Islam.org): Keimanan dan akhlak harus menjadi prioritas utama.</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9504254"/>
                  </a:ext>
                </a:extLst>
              </a:tr>
              <a:tr h="1094514">
                <a:tc>
                  <a:txBody>
                    <a:bodyPr/>
                    <a:lstStyle/>
                    <a:p>
                      <a:r>
                        <a:rPr lang="en-ID" sz="1200" b="1"/>
                        <a:t>B. Akhlak Mulia</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dirty="0" err="1"/>
                        <a:t>Menjamin</a:t>
                      </a:r>
                      <a:r>
                        <a:rPr lang="en-ID" sz="1200" dirty="0"/>
                        <a:t> </a:t>
                      </a:r>
                      <a:r>
                        <a:rPr lang="en-ID" sz="1200" dirty="0" err="1"/>
                        <a:t>harmoni</a:t>
                      </a:r>
                      <a:r>
                        <a:rPr lang="en-ID" sz="1200" dirty="0"/>
                        <a:t>, </a:t>
                      </a:r>
                      <a:r>
                        <a:rPr lang="en-ID" sz="1200" dirty="0" err="1"/>
                        <a:t>kemuliaan</a:t>
                      </a:r>
                      <a:r>
                        <a:rPr lang="en-ID" sz="1200" dirty="0"/>
                        <a:t>, dan </a:t>
                      </a:r>
                      <a:r>
                        <a:rPr lang="en-ID" sz="1200" dirty="0" err="1"/>
                        <a:t>keadilan</a:t>
                      </a:r>
                      <a:r>
                        <a:rPr lang="en-ID" sz="1200" dirty="0"/>
                        <a:t> </a:t>
                      </a:r>
                      <a:r>
                        <a:rPr lang="en-ID" sz="1200" dirty="0" err="1"/>
                        <a:t>dalam</a:t>
                      </a:r>
                      <a:r>
                        <a:rPr lang="en-ID" sz="1200" dirty="0"/>
                        <a:t> </a:t>
                      </a:r>
                      <a:r>
                        <a:rPr lang="en-ID" sz="1200" dirty="0" err="1"/>
                        <a:t>rumah</a:t>
                      </a:r>
                      <a:r>
                        <a:rPr lang="en-ID" sz="1200" dirty="0"/>
                        <a:t> </a:t>
                      </a:r>
                      <a:r>
                        <a:rPr lang="en-ID" sz="1200" dirty="0" err="1"/>
                        <a:t>tangga</a:t>
                      </a:r>
                      <a:r>
                        <a:rPr lang="en-ID" sz="1200" dirty="0"/>
                        <a:t>.</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 </a:t>
                      </a:r>
                      <a:r>
                        <a:rPr lang="en-ID" sz="1200" i="1"/>
                        <a:t>Rasulullah SAW</a:t>
                      </a:r>
                      <a:r>
                        <a:rPr lang="en-ID" sz="1200"/>
                        <a:t> (Wasa’il al-Shi’ah, XIV:54): </a:t>
                      </a:r>
                      <a:r>
                        <a:rPr lang="en-ID" sz="1200" i="1"/>
                        <a:t>"Jika datang kepada kalian orang yang kalian sukai agamanya dan akhlaknya, maka nikahkanlah dia."</a:t>
                      </a:r>
                      <a:r>
                        <a:rPr lang="en-ID" sz="1200"/>
                        <a:t> </a:t>
                      </a:r>
                      <a:br>
                        <a:rPr lang="en-ID" sz="1200"/>
                      </a:br>
                      <a:r>
                        <a:rPr lang="en-ID" sz="1200"/>
                        <a:t>- </a:t>
                      </a:r>
                      <a:r>
                        <a:rPr lang="en-ID" sz="1200" i="1"/>
                        <a:t>Imam Hasan al-Mujtaba (a.s.)</a:t>
                      </a:r>
                      <a:r>
                        <a:rPr lang="en-ID" sz="1200"/>
                        <a:t> (Makārim al-Akhlāq, hlm. 233): </a:t>
                      </a:r>
                      <a:r>
                        <a:rPr lang="en-ID" sz="1200" i="1"/>
                        <a:t>"Kawinkan ia (putrimu) dengan laki-laki yang bertakwa. Jika mencintainya, ia akan memuliakan; jika membencinya, ia tidak akan menganiaya."</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1763061"/>
                  </a:ext>
                </a:extLst>
              </a:tr>
              <a:tr h="828281">
                <a:tc>
                  <a:txBody>
                    <a:bodyPr/>
                    <a:lstStyle/>
                    <a:p>
                      <a:r>
                        <a:rPr lang="en-ID" sz="1200" b="1"/>
                        <a:t>C. Kecerdasan &amp; Kepandaian</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Penting untuk pengasuhan anak dan penyelesaian masalah rumah tangga.</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 </a:t>
                      </a:r>
                      <a:r>
                        <a:rPr lang="en-ID" sz="1200" i="1"/>
                        <a:t>Imam Shadiq (a.s.)</a:t>
                      </a:r>
                      <a:r>
                        <a:rPr lang="en-ID" sz="1200"/>
                        <a:t> (Wasa’il al-Shi’ah, XIV:56): </a:t>
                      </a:r>
                      <a:r>
                        <a:rPr lang="en-ID" sz="1200" i="1"/>
                        <a:t>"Jangan menikahkan orang bodoh, karena hidup bersamanya adalah bencana dan anaknya sia-sia."</a:t>
                      </a:r>
                      <a:r>
                        <a:rPr lang="en-ID" sz="1200"/>
                        <a:t> </a:t>
                      </a:r>
                      <a:br>
                        <a:rPr lang="en-ID" sz="1200"/>
                      </a:br>
                      <a:r>
                        <a:rPr lang="en-ID" sz="1200"/>
                        <a:t>- </a:t>
                      </a:r>
                      <a:r>
                        <a:rPr lang="en-ID" sz="1200" i="1"/>
                        <a:t>Hadis</a:t>
                      </a:r>
                      <a:r>
                        <a:rPr lang="en-ID" sz="1200"/>
                        <a:t> (Al-Kāfī, I:11): </a:t>
                      </a:r>
                      <a:r>
                        <a:rPr lang="en-ID" sz="1200" i="1"/>
                        <a:t>"Barangsiapa cerdas maka ia punya agama, dan barangsiapa beragama maka ia masuk surga."</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9974285"/>
                  </a:ext>
                </a:extLst>
              </a:tr>
              <a:tr h="828281">
                <a:tc>
                  <a:txBody>
                    <a:bodyPr/>
                    <a:lstStyle/>
                    <a:p>
                      <a:r>
                        <a:rPr lang="en-ID" sz="1200" b="1"/>
                        <a:t>D. Kesucian (Iffah)</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i-FI" sz="1200"/>
                        <a:t>Menjaga kemuliaan diri dari perbuatan zina dan maksiat.</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 </a:t>
                      </a:r>
                      <a:r>
                        <a:rPr lang="en-ID" sz="1200" i="1"/>
                        <a:t>Rasulullah SAW</a:t>
                      </a:r>
                      <a:r>
                        <a:rPr lang="en-ID" sz="1200"/>
                        <a:t> (Wasa’il al-Shi’ah, XIV:17): </a:t>
                      </a:r>
                      <a:r>
                        <a:rPr lang="en-ID" sz="1200" i="1"/>
                        <a:t>"Pasangan yang serasi adalah yang menjaga kesuciannya."</a:t>
                      </a:r>
                      <a:r>
                        <a:rPr lang="en-ID" sz="1200"/>
                        <a:t> </a:t>
                      </a:r>
                      <a:br>
                        <a:rPr lang="en-ID" sz="1200"/>
                      </a:br>
                      <a:r>
                        <a:rPr lang="en-ID" sz="1200"/>
                        <a:t>- </a:t>
                      </a:r>
                      <a:r>
                        <a:rPr lang="en-ID" sz="1200" i="1"/>
                        <a:t>QS. Al-Isra: 32</a:t>
                      </a:r>
                      <a:r>
                        <a:rPr lang="en-ID" sz="1200"/>
                        <a:t>: </a:t>
                      </a:r>
                      <a:r>
                        <a:rPr lang="en-ID" sz="1200" i="1"/>
                        <a:t>"</a:t>
                      </a:r>
                      <a:r>
                        <a:rPr lang="fa-IR" sz="1200" i="1"/>
                        <a:t>وَلَا تَقْرَبُوا الزِّنَىٰ ۖ إِنَّهُ كَانَ فَاحِشَةً وَسَاءَ سَبِيلًا"</a:t>
                      </a:r>
                      <a:r>
                        <a:rPr lang="fa-IR" sz="1200"/>
                        <a:t> </a:t>
                      </a:r>
                      <a:r>
                        <a:rPr lang="fa-IR" sz="1200" i="1"/>
                        <a:t>"</a:t>
                      </a:r>
                      <a:r>
                        <a:rPr lang="en-ID" sz="1200" i="1"/>
                        <a:t>Janganlah kamu mendekati zina; sesungguhnya zina itu suatu perbuatan keji dan jalan yang buruk."</a:t>
                      </a:r>
                      <a:endParaRPr lang="en-ID" sz="120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19628222"/>
                  </a:ext>
                </a:extLst>
              </a:tr>
              <a:tr h="473303">
                <a:tc>
                  <a:txBody>
                    <a:bodyPr/>
                    <a:lstStyle/>
                    <a:p>
                      <a:r>
                        <a:rPr lang="en-ID" sz="1200" b="1" dirty="0"/>
                        <a:t>E. </a:t>
                      </a:r>
                      <a:r>
                        <a:rPr lang="en-ID" sz="1200" b="1" dirty="0" err="1"/>
                        <a:t>Kemuliaan</a:t>
                      </a:r>
                      <a:r>
                        <a:rPr lang="en-ID" sz="1200" b="1" dirty="0"/>
                        <a:t> </a:t>
                      </a:r>
                      <a:r>
                        <a:rPr lang="en-ID" sz="1200" b="1" dirty="0" err="1"/>
                        <a:t>Keluarga</a:t>
                      </a:r>
                      <a:r>
                        <a:rPr lang="en-ID" sz="1200" b="1" dirty="0"/>
                        <a:t>/Nasab</a:t>
                      </a:r>
                      <a:endParaRPr lang="en-ID" sz="1200" dirty="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a:t>Asal keturunan memengaruhi karakter dan kebaikan keturunan.</a:t>
                      </a:r>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D" sz="1200" dirty="0"/>
                        <a:t>- </a:t>
                      </a:r>
                      <a:r>
                        <a:rPr lang="en-ID" sz="1200" i="1" dirty="0"/>
                        <a:t>Rasulullah SAW</a:t>
                      </a:r>
                      <a:r>
                        <a:rPr lang="en-ID" sz="1200" dirty="0"/>
                        <a:t> (</a:t>
                      </a:r>
                      <a:r>
                        <a:rPr lang="en-ID" sz="1200" dirty="0" err="1"/>
                        <a:t>Wasa’il</a:t>
                      </a:r>
                      <a:r>
                        <a:rPr lang="en-ID" sz="1200" dirty="0"/>
                        <a:t> al-</a:t>
                      </a:r>
                      <a:r>
                        <a:rPr lang="en-ID" sz="1200" dirty="0" err="1"/>
                        <a:t>Shi’ah</a:t>
                      </a:r>
                      <a:r>
                        <a:rPr lang="en-ID" sz="1200" dirty="0"/>
                        <a:t>, XIV): </a:t>
                      </a:r>
                      <a:r>
                        <a:rPr lang="en-ID" sz="1200" i="1" dirty="0"/>
                        <a:t>"</a:t>
                      </a:r>
                      <a:r>
                        <a:rPr lang="en-ID" sz="1200" i="1" dirty="0" err="1"/>
                        <a:t>Pilihlah</a:t>
                      </a:r>
                      <a:r>
                        <a:rPr lang="en-ID" sz="1200" i="1" dirty="0"/>
                        <a:t> </a:t>
                      </a:r>
                      <a:r>
                        <a:rPr lang="en-ID" sz="1200" i="1" dirty="0" err="1"/>
                        <a:t>tempat</a:t>
                      </a:r>
                      <a:r>
                        <a:rPr lang="en-ID" sz="1200" i="1" dirty="0"/>
                        <a:t> yang </a:t>
                      </a:r>
                      <a:r>
                        <a:rPr lang="en-ID" sz="1200" i="1" dirty="0" err="1"/>
                        <a:t>tepat</a:t>
                      </a:r>
                      <a:r>
                        <a:rPr lang="en-ID" sz="1200" i="1" dirty="0"/>
                        <a:t> </a:t>
                      </a:r>
                      <a:r>
                        <a:rPr lang="en-ID" sz="1200" i="1" dirty="0" err="1"/>
                        <a:t>untuk</a:t>
                      </a:r>
                      <a:r>
                        <a:rPr lang="en-ID" sz="1200" i="1" dirty="0"/>
                        <a:t> </a:t>
                      </a:r>
                      <a:r>
                        <a:rPr lang="en-ID" sz="1200" i="1" dirty="0" err="1"/>
                        <a:t>benihmu</a:t>
                      </a:r>
                      <a:r>
                        <a:rPr lang="en-ID" sz="1200" i="1" dirty="0"/>
                        <a:t>, </a:t>
                      </a:r>
                      <a:r>
                        <a:rPr lang="en-ID" sz="1200" i="1" dirty="0" err="1"/>
                        <a:t>sebab</a:t>
                      </a:r>
                      <a:r>
                        <a:rPr lang="en-ID" sz="1200" i="1" dirty="0"/>
                        <a:t> </a:t>
                      </a:r>
                      <a:r>
                        <a:rPr lang="en-ID" sz="1200" i="1" dirty="0" err="1"/>
                        <a:t>asal</a:t>
                      </a:r>
                      <a:r>
                        <a:rPr lang="en-ID" sz="1200" i="1" dirty="0"/>
                        <a:t> </a:t>
                      </a:r>
                      <a:r>
                        <a:rPr lang="en-ID" sz="1200" i="1" dirty="0" err="1"/>
                        <a:t>keturunan</a:t>
                      </a:r>
                      <a:r>
                        <a:rPr lang="en-ID" sz="1200" i="1" dirty="0"/>
                        <a:t> </a:t>
                      </a:r>
                      <a:r>
                        <a:rPr lang="en-ID" sz="1200" i="1" dirty="0" err="1"/>
                        <a:t>itu</a:t>
                      </a:r>
                      <a:r>
                        <a:rPr lang="en-ID" sz="1200" i="1" dirty="0"/>
                        <a:t> </a:t>
                      </a:r>
                      <a:r>
                        <a:rPr lang="en-ID" sz="1200" i="1" dirty="0" err="1"/>
                        <a:t>membawa</a:t>
                      </a:r>
                      <a:r>
                        <a:rPr lang="en-ID" sz="1200" i="1" dirty="0"/>
                        <a:t> </a:t>
                      </a:r>
                      <a:r>
                        <a:rPr lang="en-ID" sz="1200" i="1" dirty="0" err="1"/>
                        <a:t>pengaruh</a:t>
                      </a:r>
                      <a:r>
                        <a:rPr lang="en-ID" sz="1200" i="1" dirty="0"/>
                        <a:t>."</a:t>
                      </a:r>
                      <a:endParaRPr lang="en-ID" sz="1200" dirty="0"/>
                    </a:p>
                  </a:txBody>
                  <a:tcPr marL="29581" marR="29581" marT="14791" marB="1479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04006160"/>
                  </a:ext>
                </a:extLst>
              </a:tr>
            </a:tbl>
          </a:graphicData>
        </a:graphic>
      </p:graphicFrame>
    </p:spTree>
    <p:extLst>
      <p:ext uri="{BB962C8B-B14F-4D97-AF65-F5344CB8AC3E}">
        <p14:creationId xmlns:p14="http://schemas.microsoft.com/office/powerpoint/2010/main" val="1746545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1A5CB-E205-0839-73A6-6B4DA083CEAF}"/>
              </a:ext>
            </a:extLst>
          </p:cNvPr>
          <p:cNvSpPr>
            <a:spLocks noGrp="1"/>
          </p:cNvSpPr>
          <p:nvPr>
            <p:ph type="title"/>
          </p:nvPr>
        </p:nvSpPr>
        <p:spPr/>
        <p:txBody>
          <a:bodyPr>
            <a:noAutofit/>
          </a:bodyPr>
          <a:lstStyle/>
          <a:p>
            <a:pPr marL="0" marR="0" lvl="0" indent="0" defTabSz="914400" rtl="0" eaLnBrk="0" fontAlgn="base" latinLnBrk="0" hangingPunct="0">
              <a:lnSpc>
                <a:spcPct val="100000"/>
              </a:lnSpc>
              <a:spcBef>
                <a:spcPct val="0"/>
              </a:spcBef>
              <a:spcAft>
                <a:spcPct val="0"/>
              </a:spcAft>
              <a:tabLst/>
            </a:pPr>
            <a:r>
              <a:rPr kumimoji="0" lang="en-US" altLang="en-US" sz="2400" b="1" i="0" u="none" strike="noStrike" cap="none" normalizeH="0" baseline="0" dirty="0" err="1">
                <a:ln>
                  <a:noFill/>
                </a:ln>
                <a:solidFill>
                  <a:schemeClr val="tx1"/>
                </a:solidFill>
                <a:effectLst/>
                <a:latin typeface="Arial" panose="020B0604020202020204" pitchFamily="34" charset="0"/>
              </a:rPr>
              <a:t>Kriteria</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Pendukung</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Bukan</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Prioritas</a:t>
            </a:r>
            <a:r>
              <a:rPr kumimoji="0" lang="en-US" altLang="en-US" sz="2400" b="1" i="0" u="none" strike="noStrike" cap="none" normalizeH="0" baseline="0" dirty="0">
                <a:ln>
                  <a:noFill/>
                </a:ln>
                <a:solidFill>
                  <a:schemeClr val="tx1"/>
                </a:solidFill>
                <a:effectLst/>
                <a:latin typeface="Arial" panose="020B0604020202020204" pitchFamily="34" charset="0"/>
              </a:rPr>
              <a:t>) </a:t>
            </a:r>
            <a:br>
              <a:rPr kumimoji="0" lang="en-US" altLang="en-US" sz="2400" b="1" i="0" u="none" strike="noStrike" cap="none" normalizeH="0" baseline="0" dirty="0">
                <a:ln>
                  <a:noFill/>
                </a:ln>
                <a:solidFill>
                  <a:schemeClr val="tx1"/>
                </a:solidFill>
                <a:effectLst/>
                <a:latin typeface="Arial" panose="020B0604020202020204" pitchFamily="34" charset="0"/>
              </a:rPr>
            </a:br>
            <a:r>
              <a:rPr kumimoji="0" lang="en-US" altLang="en-US" sz="2400" b="1" i="0" u="none" strike="noStrike" cap="none" normalizeH="0" baseline="0" dirty="0">
                <a:ln>
                  <a:noFill/>
                </a:ln>
                <a:solidFill>
                  <a:schemeClr val="tx1"/>
                </a:solidFill>
                <a:effectLst/>
                <a:latin typeface="Arial" panose="020B0604020202020204" pitchFamily="34" charset="0"/>
              </a:rPr>
              <a:t>dan </a:t>
            </a:r>
            <a:r>
              <a:rPr kumimoji="0" lang="en-US" altLang="en-US" sz="2400" b="1" i="0" u="none" strike="noStrike" cap="none" normalizeH="0" baseline="0" dirty="0" err="1">
                <a:ln>
                  <a:noFill/>
                </a:ln>
                <a:solidFill>
                  <a:schemeClr val="tx1"/>
                </a:solidFill>
                <a:effectLst/>
                <a:latin typeface="Arial" panose="020B0604020202020204" pitchFamily="34" charset="0"/>
              </a:rPr>
              <a:t>Kriteria</a:t>
            </a:r>
            <a:r>
              <a:rPr kumimoji="0" lang="en-US" altLang="en-US" sz="2400" b="1" i="0" u="none" strike="noStrike" cap="none" normalizeH="0" baseline="0" dirty="0">
                <a:ln>
                  <a:noFill/>
                </a:ln>
                <a:solidFill>
                  <a:schemeClr val="tx1"/>
                </a:solidFill>
                <a:effectLst/>
                <a:latin typeface="Arial" panose="020B0604020202020204" pitchFamily="34" charset="0"/>
              </a:rPr>
              <a:t> yang </a:t>
            </a:r>
            <a:r>
              <a:rPr kumimoji="0" lang="en-US" altLang="en-US" sz="2400" b="1" i="0" u="none" strike="noStrike" cap="none" normalizeH="0" baseline="0" dirty="0" err="1">
                <a:ln>
                  <a:noFill/>
                </a:ln>
                <a:solidFill>
                  <a:schemeClr val="tx1"/>
                </a:solidFill>
                <a:effectLst/>
                <a:latin typeface="Arial" panose="020B0604020202020204" pitchFamily="34" charset="0"/>
              </a:rPr>
              <a:t>Dihindari</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dalam</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Memilih</a:t>
            </a:r>
            <a:r>
              <a:rPr kumimoji="0" lang="en-US" altLang="en-US" sz="2400" b="1" i="0" u="none" strike="noStrike" cap="none" normalizeH="0" baseline="0" dirty="0">
                <a:ln>
                  <a:noFill/>
                </a:ln>
                <a:solidFill>
                  <a:schemeClr val="tx1"/>
                </a:solidFill>
                <a:effectLst/>
                <a:latin typeface="Arial" panose="020B0604020202020204" pitchFamily="34" charset="0"/>
              </a:rPr>
              <a:t> </a:t>
            </a:r>
            <a:r>
              <a:rPr kumimoji="0" lang="en-US" altLang="en-US" sz="2400" b="1" i="0" u="none" strike="noStrike" cap="none" normalizeH="0" baseline="0" dirty="0" err="1">
                <a:ln>
                  <a:noFill/>
                </a:ln>
                <a:solidFill>
                  <a:schemeClr val="tx1"/>
                </a:solidFill>
                <a:effectLst/>
                <a:latin typeface="Arial" panose="020B0604020202020204" pitchFamily="34" charset="0"/>
              </a:rPr>
              <a:t>Pasangan</a:t>
            </a:r>
            <a:br>
              <a:rPr kumimoji="0" lang="en-US" altLang="en-US" sz="2400" b="1" i="0" u="none" strike="noStrike" cap="none" normalizeH="0" baseline="0" dirty="0">
                <a:ln>
                  <a:noFill/>
                </a:ln>
                <a:solidFill>
                  <a:schemeClr val="tx1"/>
                </a:solidFill>
                <a:effectLst/>
                <a:latin typeface="Arial" panose="020B0604020202020204" pitchFamily="34" charset="0"/>
              </a:rPr>
            </a:br>
            <a:endParaRPr lang="en-ID" sz="2400" dirty="0"/>
          </a:p>
        </p:txBody>
      </p:sp>
      <p:graphicFrame>
        <p:nvGraphicFramePr>
          <p:cNvPr id="4" name="Content Placeholder 3">
            <a:extLst>
              <a:ext uri="{FF2B5EF4-FFF2-40B4-BE49-F238E27FC236}">
                <a16:creationId xmlns:a16="http://schemas.microsoft.com/office/drawing/2014/main" id="{89E05C3E-1EC9-52D8-2B29-D72C87034BF4}"/>
              </a:ext>
            </a:extLst>
          </p:cNvPr>
          <p:cNvGraphicFramePr>
            <a:graphicFrameLocks noGrp="1"/>
          </p:cNvGraphicFramePr>
          <p:nvPr>
            <p:ph idx="1"/>
            <p:extLst>
              <p:ext uri="{D42A27DB-BD31-4B8C-83A1-F6EECF244321}">
                <p14:modId xmlns:p14="http://schemas.microsoft.com/office/powerpoint/2010/main" val="2847536144"/>
              </p:ext>
            </p:extLst>
          </p:nvPr>
        </p:nvGraphicFramePr>
        <p:xfrm>
          <a:off x="1494503" y="1489921"/>
          <a:ext cx="10038736" cy="4562843"/>
        </p:xfrm>
        <a:graphic>
          <a:graphicData uri="http://schemas.openxmlformats.org/drawingml/2006/table">
            <a:tbl>
              <a:tblPr/>
              <a:tblGrid>
                <a:gridCol w="2509684">
                  <a:extLst>
                    <a:ext uri="{9D8B030D-6E8A-4147-A177-3AD203B41FA5}">
                      <a16:colId xmlns:a16="http://schemas.microsoft.com/office/drawing/2014/main" val="24768178"/>
                    </a:ext>
                  </a:extLst>
                </a:gridCol>
                <a:gridCol w="2509684">
                  <a:extLst>
                    <a:ext uri="{9D8B030D-6E8A-4147-A177-3AD203B41FA5}">
                      <a16:colId xmlns:a16="http://schemas.microsoft.com/office/drawing/2014/main" val="3622738084"/>
                    </a:ext>
                  </a:extLst>
                </a:gridCol>
                <a:gridCol w="2509684">
                  <a:extLst>
                    <a:ext uri="{9D8B030D-6E8A-4147-A177-3AD203B41FA5}">
                      <a16:colId xmlns:a16="http://schemas.microsoft.com/office/drawing/2014/main" val="962547907"/>
                    </a:ext>
                  </a:extLst>
                </a:gridCol>
                <a:gridCol w="2509684">
                  <a:extLst>
                    <a:ext uri="{9D8B030D-6E8A-4147-A177-3AD203B41FA5}">
                      <a16:colId xmlns:a16="http://schemas.microsoft.com/office/drawing/2014/main" val="3057462618"/>
                    </a:ext>
                  </a:extLst>
                </a:gridCol>
              </a:tblGrid>
              <a:tr h="194665">
                <a:tc>
                  <a:txBody>
                    <a:bodyPr/>
                    <a:lstStyle/>
                    <a:p>
                      <a:r>
                        <a:rPr lang="en-ID" sz="1200" b="1"/>
                        <a:t>Kategori</a:t>
                      </a:r>
                      <a:endParaRPr lang="en-ID" sz="1200"/>
                    </a:p>
                  </a:txBody>
                  <a:tcPr marL="48666" marR="48666" marT="24333" marB="24333" anchor="ctr">
                    <a:lnL>
                      <a:noFill/>
                    </a:lnL>
                    <a:lnR>
                      <a:noFill/>
                    </a:lnR>
                    <a:lnT>
                      <a:noFill/>
                    </a:lnT>
                    <a:lnB>
                      <a:noFill/>
                    </a:lnB>
                    <a:noFill/>
                  </a:tcPr>
                </a:tc>
                <a:tc>
                  <a:txBody>
                    <a:bodyPr/>
                    <a:lstStyle/>
                    <a:p>
                      <a:r>
                        <a:rPr lang="en-ID" sz="1200" b="1"/>
                        <a:t>Kriteria</a:t>
                      </a:r>
                      <a:endParaRPr lang="en-ID" sz="1200"/>
                    </a:p>
                  </a:txBody>
                  <a:tcPr marL="48666" marR="48666" marT="24333" marB="24333" anchor="ctr">
                    <a:lnL>
                      <a:noFill/>
                    </a:lnL>
                    <a:lnR>
                      <a:noFill/>
                    </a:lnR>
                    <a:lnT>
                      <a:noFill/>
                    </a:lnT>
                    <a:lnB>
                      <a:noFill/>
                    </a:lnB>
                    <a:noFill/>
                  </a:tcPr>
                </a:tc>
                <a:tc>
                  <a:txBody>
                    <a:bodyPr/>
                    <a:lstStyle/>
                    <a:p>
                      <a:r>
                        <a:rPr lang="en-ID" sz="1200" b="1"/>
                        <a:t>Penjelasan</a:t>
                      </a:r>
                      <a:endParaRPr lang="en-ID" sz="1200"/>
                    </a:p>
                  </a:txBody>
                  <a:tcPr marL="48666" marR="48666" marT="24333" marB="24333" anchor="ctr">
                    <a:lnL>
                      <a:noFill/>
                    </a:lnL>
                    <a:lnR>
                      <a:noFill/>
                    </a:lnR>
                    <a:lnT>
                      <a:noFill/>
                    </a:lnT>
                    <a:lnB>
                      <a:noFill/>
                    </a:lnB>
                    <a:noFill/>
                  </a:tcPr>
                </a:tc>
                <a:tc>
                  <a:txBody>
                    <a:bodyPr/>
                    <a:lstStyle/>
                    <a:p>
                      <a:r>
                        <a:rPr lang="en-ID" sz="1200" b="1"/>
                        <a:t>Dalil &amp; Referensi</a:t>
                      </a:r>
                      <a:endParaRPr lang="en-ID" sz="1200"/>
                    </a:p>
                  </a:txBody>
                  <a:tcPr marL="48666" marR="48666" marT="24333" marB="24333" anchor="ctr">
                    <a:lnL>
                      <a:noFill/>
                    </a:lnL>
                    <a:lnR>
                      <a:noFill/>
                    </a:lnR>
                    <a:lnT>
                      <a:noFill/>
                    </a:lnT>
                    <a:lnB>
                      <a:noFill/>
                    </a:lnB>
                    <a:noFill/>
                  </a:tcPr>
                </a:tc>
                <a:extLst>
                  <a:ext uri="{0D108BD9-81ED-4DB2-BD59-A6C34878D82A}">
                    <a16:rowId xmlns:a16="http://schemas.microsoft.com/office/drawing/2014/main" val="1991678560"/>
                  </a:ext>
                </a:extLst>
              </a:tr>
              <a:tr h="1070658">
                <a:tc>
                  <a:txBody>
                    <a:bodyPr/>
                    <a:lstStyle/>
                    <a:p>
                      <a:r>
                        <a:rPr lang="en-ID" sz="1200" b="1"/>
                        <a:t>🟨 Kriteria Pendukung (Dipertimbangkan, Bukan Prioritas)</a:t>
                      </a:r>
                      <a:endParaRPr lang="en-ID" sz="1200"/>
                    </a:p>
                  </a:txBody>
                  <a:tcPr marL="48666" marR="48666" marT="24333" marB="24333" anchor="ctr">
                    <a:lnL>
                      <a:noFill/>
                    </a:lnL>
                    <a:lnR>
                      <a:noFill/>
                    </a:lnR>
                    <a:lnT>
                      <a:noFill/>
                    </a:lnT>
                    <a:lnB>
                      <a:noFill/>
                    </a:lnB>
                    <a:noFill/>
                  </a:tcPr>
                </a:tc>
                <a:tc>
                  <a:txBody>
                    <a:bodyPr/>
                    <a:lstStyle/>
                    <a:p>
                      <a:r>
                        <a:rPr lang="en-ID" sz="1200" b="1"/>
                        <a:t>A. Kecantikan &amp; Ketampanan</a:t>
                      </a:r>
                      <a:endParaRPr lang="en-ID" sz="1200"/>
                    </a:p>
                  </a:txBody>
                  <a:tcPr marL="48666" marR="48666" marT="24333" marB="24333" anchor="ctr">
                    <a:lnL>
                      <a:noFill/>
                    </a:lnL>
                    <a:lnR>
                      <a:noFill/>
                    </a:lnR>
                    <a:lnT>
                      <a:noFill/>
                    </a:lnT>
                    <a:lnB>
                      <a:noFill/>
                    </a:lnB>
                    <a:noFill/>
                  </a:tcPr>
                </a:tc>
                <a:tc>
                  <a:txBody>
                    <a:bodyPr/>
                    <a:lstStyle/>
                    <a:p>
                      <a:r>
                        <a:rPr lang="en-ID" sz="1200"/>
                        <a:t>Bukan prioritas utama; pilih yang saleh meski kurang menarik secara fisik.</a:t>
                      </a:r>
                    </a:p>
                  </a:txBody>
                  <a:tcPr marL="48666" marR="48666" marT="24333" marB="24333" anchor="ctr">
                    <a:lnL>
                      <a:noFill/>
                    </a:lnL>
                    <a:lnR>
                      <a:noFill/>
                    </a:lnR>
                    <a:lnT>
                      <a:noFill/>
                    </a:lnT>
                    <a:lnB>
                      <a:noFill/>
                    </a:lnB>
                    <a:noFill/>
                  </a:tcPr>
                </a:tc>
                <a:tc>
                  <a:txBody>
                    <a:bodyPr/>
                    <a:lstStyle/>
                    <a:p>
                      <a:r>
                        <a:rPr lang="en-ID" sz="1200"/>
                        <a:t>- </a:t>
                      </a:r>
                      <a:r>
                        <a:rPr lang="en-ID" sz="1200" i="1"/>
                        <a:t>Rasulullah SAW</a:t>
                      </a:r>
                      <a:r>
                        <a:rPr lang="en-ID" sz="1200"/>
                        <a:t> (Wasa’il al-Shi’ah, XIV:30): </a:t>
                      </a:r>
                      <a:r>
                        <a:rPr lang="en-ID" sz="1200" i="1"/>
                        <a:t>"Barangsiapa menikahi wanita karena kecantikannya saja, ia takkan melihat sesuatu yang disukainya..."</a:t>
                      </a:r>
                      <a:endParaRPr lang="en-ID" sz="1200"/>
                    </a:p>
                  </a:txBody>
                  <a:tcPr marL="48666" marR="48666" marT="24333" marB="24333" anchor="ctr">
                    <a:lnL>
                      <a:noFill/>
                    </a:lnL>
                    <a:lnR>
                      <a:noFill/>
                    </a:lnR>
                    <a:lnT>
                      <a:noFill/>
                    </a:lnT>
                    <a:lnB>
                      <a:noFill/>
                    </a:lnB>
                    <a:noFill/>
                  </a:tcPr>
                </a:tc>
                <a:extLst>
                  <a:ext uri="{0D108BD9-81ED-4DB2-BD59-A6C34878D82A}">
                    <a16:rowId xmlns:a16="http://schemas.microsoft.com/office/drawing/2014/main" val="3763104374"/>
                  </a:ext>
                </a:extLst>
              </a:tr>
              <a:tr h="632661">
                <a:tc>
                  <a:txBody>
                    <a:bodyPr/>
                    <a:lstStyle/>
                    <a:p>
                      <a:endParaRPr lang="en-ID" sz="1200" dirty="0"/>
                    </a:p>
                  </a:txBody>
                  <a:tcPr marL="48666" marR="48666" marT="24333" marB="24333" anchor="ctr">
                    <a:lnL>
                      <a:noFill/>
                    </a:lnL>
                    <a:lnR>
                      <a:noFill/>
                    </a:lnR>
                    <a:lnT>
                      <a:noFill/>
                    </a:lnT>
                    <a:lnB>
                      <a:noFill/>
                    </a:lnB>
                    <a:noFill/>
                  </a:tcPr>
                </a:tc>
                <a:tc>
                  <a:txBody>
                    <a:bodyPr/>
                    <a:lstStyle/>
                    <a:p>
                      <a:r>
                        <a:rPr lang="en-ID" sz="1200" b="1"/>
                        <a:t>B. Usia yang Sesuai</a:t>
                      </a:r>
                      <a:endParaRPr lang="en-ID" sz="1200"/>
                    </a:p>
                  </a:txBody>
                  <a:tcPr marL="48666" marR="48666" marT="24333" marB="24333" anchor="ctr">
                    <a:lnL>
                      <a:noFill/>
                    </a:lnL>
                    <a:lnR>
                      <a:noFill/>
                    </a:lnR>
                    <a:lnT>
                      <a:noFill/>
                    </a:lnT>
                    <a:lnB>
                      <a:noFill/>
                    </a:lnB>
                    <a:noFill/>
                  </a:tcPr>
                </a:tc>
                <a:tc>
                  <a:txBody>
                    <a:bodyPr/>
                    <a:lstStyle/>
                    <a:p>
                      <a:r>
                        <a:rPr lang="en-ID" sz="1200"/>
                        <a:t>Kesesuaian usia relatif mendukung harmoni rumah tangga, tanpa batas pasti.</a:t>
                      </a:r>
                    </a:p>
                  </a:txBody>
                  <a:tcPr marL="48666" marR="48666" marT="24333" marB="24333" anchor="ctr">
                    <a:lnL>
                      <a:noFill/>
                    </a:lnL>
                    <a:lnR>
                      <a:noFill/>
                    </a:lnR>
                    <a:lnT>
                      <a:noFill/>
                    </a:lnT>
                    <a:lnB>
                      <a:noFill/>
                    </a:lnB>
                    <a:noFill/>
                  </a:tcPr>
                </a:tc>
                <a:tc>
                  <a:txBody>
                    <a:bodyPr/>
                    <a:lstStyle/>
                    <a:p>
                      <a:r>
                        <a:rPr lang="en-ID" sz="1200"/>
                        <a:t>- Tidak ada dalil spesifik; berdasarkan praktik umum dalam tradisi Islam.</a:t>
                      </a:r>
                    </a:p>
                  </a:txBody>
                  <a:tcPr marL="48666" marR="48666" marT="24333" marB="24333" anchor="ctr">
                    <a:lnL>
                      <a:noFill/>
                    </a:lnL>
                    <a:lnR>
                      <a:noFill/>
                    </a:lnR>
                    <a:lnT>
                      <a:noFill/>
                    </a:lnT>
                    <a:lnB>
                      <a:noFill/>
                    </a:lnB>
                    <a:noFill/>
                  </a:tcPr>
                </a:tc>
                <a:extLst>
                  <a:ext uri="{0D108BD9-81ED-4DB2-BD59-A6C34878D82A}">
                    <a16:rowId xmlns:a16="http://schemas.microsoft.com/office/drawing/2014/main" val="256319560"/>
                  </a:ext>
                </a:extLst>
              </a:tr>
              <a:tr h="924659">
                <a:tc>
                  <a:txBody>
                    <a:bodyPr/>
                    <a:lstStyle/>
                    <a:p>
                      <a:endParaRPr lang="en-ID" sz="1200"/>
                    </a:p>
                  </a:txBody>
                  <a:tcPr marL="48666" marR="48666" marT="24333" marB="24333" anchor="ctr">
                    <a:lnL>
                      <a:noFill/>
                    </a:lnL>
                    <a:lnR>
                      <a:noFill/>
                    </a:lnR>
                    <a:lnT>
                      <a:noFill/>
                    </a:lnT>
                    <a:lnB>
                      <a:noFill/>
                    </a:lnB>
                    <a:noFill/>
                  </a:tcPr>
                </a:tc>
                <a:tc>
                  <a:txBody>
                    <a:bodyPr/>
                    <a:lstStyle/>
                    <a:p>
                      <a:r>
                        <a:rPr lang="en-ID" sz="1200" b="1"/>
                        <a:t>C. Stabilitas Finansial</a:t>
                      </a:r>
                      <a:endParaRPr lang="en-ID" sz="1200"/>
                    </a:p>
                  </a:txBody>
                  <a:tcPr marL="48666" marR="48666" marT="24333" marB="24333" anchor="ctr">
                    <a:lnL>
                      <a:noFill/>
                    </a:lnL>
                    <a:lnR>
                      <a:noFill/>
                    </a:lnR>
                    <a:lnT>
                      <a:noFill/>
                    </a:lnT>
                    <a:lnB>
                      <a:noFill/>
                    </a:lnB>
                    <a:noFill/>
                  </a:tcPr>
                </a:tc>
                <a:tc>
                  <a:txBody>
                    <a:bodyPr/>
                    <a:lstStyle/>
                    <a:p>
                      <a:r>
                        <a:rPr lang="en-ID" sz="1200"/>
                        <a:t>Faktor sekunder; Allah menjanjikan kecukupan bagi yang menikah.</a:t>
                      </a:r>
                    </a:p>
                  </a:txBody>
                  <a:tcPr marL="48666" marR="48666" marT="24333" marB="24333" anchor="ctr">
                    <a:lnL>
                      <a:noFill/>
                    </a:lnL>
                    <a:lnR>
                      <a:noFill/>
                    </a:lnR>
                    <a:lnT>
                      <a:noFill/>
                    </a:lnT>
                    <a:lnB>
                      <a:noFill/>
                    </a:lnB>
                    <a:noFill/>
                  </a:tcPr>
                </a:tc>
                <a:tc>
                  <a:txBody>
                    <a:bodyPr/>
                    <a:lstStyle/>
                    <a:p>
                      <a:r>
                        <a:rPr lang="en-ID" sz="1200"/>
                        <a:t>- </a:t>
                      </a:r>
                      <a:r>
                        <a:rPr lang="en-ID" sz="1200" i="1"/>
                        <a:t>Islamic Marriage Handbook</a:t>
                      </a:r>
                      <a:r>
                        <a:rPr lang="en-ID" sz="1200"/>
                        <a:t> (Ayatollah Khamenei): Finansial bukan tolok ukur utama, melainkan pendukung stabilitas pernikahan.</a:t>
                      </a:r>
                    </a:p>
                  </a:txBody>
                  <a:tcPr marL="48666" marR="48666" marT="24333" marB="24333" anchor="ctr">
                    <a:lnL>
                      <a:noFill/>
                    </a:lnL>
                    <a:lnR>
                      <a:noFill/>
                    </a:lnR>
                    <a:lnT>
                      <a:noFill/>
                    </a:lnT>
                    <a:lnB>
                      <a:noFill/>
                    </a:lnB>
                    <a:noFill/>
                  </a:tcPr>
                </a:tc>
                <a:extLst>
                  <a:ext uri="{0D108BD9-81ED-4DB2-BD59-A6C34878D82A}">
                    <a16:rowId xmlns:a16="http://schemas.microsoft.com/office/drawing/2014/main" val="924773887"/>
                  </a:ext>
                </a:extLst>
              </a:tr>
              <a:tr h="632661">
                <a:tc>
                  <a:txBody>
                    <a:bodyPr/>
                    <a:lstStyle/>
                    <a:p>
                      <a:r>
                        <a:rPr lang="sv-SE" sz="1200" b="1"/>
                        <a:t>🟥 Kriteria yang Harus Dihindari</a:t>
                      </a:r>
                      <a:endParaRPr lang="sv-SE" sz="1200"/>
                    </a:p>
                  </a:txBody>
                  <a:tcPr marL="48666" marR="48666" marT="24333" marB="24333" anchor="ctr">
                    <a:lnL>
                      <a:noFill/>
                    </a:lnL>
                    <a:lnR>
                      <a:noFill/>
                    </a:lnR>
                    <a:lnT>
                      <a:noFill/>
                    </a:lnT>
                    <a:lnB>
                      <a:noFill/>
                    </a:lnB>
                    <a:noFill/>
                  </a:tcPr>
                </a:tc>
                <a:tc>
                  <a:txBody>
                    <a:bodyPr/>
                    <a:lstStyle/>
                    <a:p>
                      <a:r>
                        <a:rPr lang="en-ID" sz="1200" b="1"/>
                        <a:t>A. Orang Fasiq &amp; Pemabuk</a:t>
                      </a:r>
                      <a:endParaRPr lang="en-ID" sz="1200"/>
                    </a:p>
                  </a:txBody>
                  <a:tcPr marL="48666" marR="48666" marT="24333" marB="24333" anchor="ctr">
                    <a:lnL>
                      <a:noFill/>
                    </a:lnL>
                    <a:lnR>
                      <a:noFill/>
                    </a:lnR>
                    <a:lnT>
                      <a:noFill/>
                    </a:lnT>
                    <a:lnB>
                      <a:noFill/>
                    </a:lnB>
                    <a:noFill/>
                  </a:tcPr>
                </a:tc>
                <a:tc>
                  <a:txBody>
                    <a:bodyPr/>
                    <a:lstStyle/>
                    <a:p>
                      <a:r>
                        <a:rPr lang="en-ID" sz="1200"/>
                        <a:t>Peminum khamar (arak) tidak layak sebagai pasangan.</a:t>
                      </a:r>
                    </a:p>
                  </a:txBody>
                  <a:tcPr marL="48666" marR="48666" marT="24333" marB="24333" anchor="ctr">
                    <a:lnL>
                      <a:noFill/>
                    </a:lnL>
                    <a:lnR>
                      <a:noFill/>
                    </a:lnR>
                    <a:lnT>
                      <a:noFill/>
                    </a:lnT>
                    <a:lnB>
                      <a:noFill/>
                    </a:lnB>
                    <a:noFill/>
                  </a:tcPr>
                </a:tc>
                <a:tc>
                  <a:txBody>
                    <a:bodyPr/>
                    <a:lstStyle/>
                    <a:p>
                      <a:r>
                        <a:rPr lang="en-ID" sz="1200"/>
                        <a:t>- </a:t>
                      </a:r>
                      <a:r>
                        <a:rPr lang="en-ID" sz="1200" i="1"/>
                        <a:t>Hadis</a:t>
                      </a:r>
                      <a:r>
                        <a:rPr lang="en-ID" sz="1200"/>
                        <a:t> (Wasa’il al-Shi’ah, XIV:53): </a:t>
                      </a:r>
                      <a:r>
                        <a:rPr lang="en-ID" sz="1200" i="1"/>
                        <a:t>"Jangan terima pinangan peminum khamar (arak)."</a:t>
                      </a:r>
                      <a:endParaRPr lang="en-ID" sz="1200"/>
                    </a:p>
                  </a:txBody>
                  <a:tcPr marL="48666" marR="48666" marT="24333" marB="24333" anchor="ctr">
                    <a:lnL>
                      <a:noFill/>
                    </a:lnL>
                    <a:lnR>
                      <a:noFill/>
                    </a:lnR>
                    <a:lnT>
                      <a:noFill/>
                    </a:lnT>
                    <a:lnB>
                      <a:noFill/>
                    </a:lnB>
                    <a:noFill/>
                  </a:tcPr>
                </a:tc>
                <a:extLst>
                  <a:ext uri="{0D108BD9-81ED-4DB2-BD59-A6C34878D82A}">
                    <a16:rowId xmlns:a16="http://schemas.microsoft.com/office/drawing/2014/main" val="541543170"/>
                  </a:ext>
                </a:extLst>
              </a:tr>
              <a:tr h="1070658">
                <a:tc>
                  <a:txBody>
                    <a:bodyPr/>
                    <a:lstStyle/>
                    <a:p>
                      <a:endParaRPr lang="en-ID" sz="1200"/>
                    </a:p>
                  </a:txBody>
                  <a:tcPr marL="48666" marR="48666" marT="24333" marB="24333" anchor="ctr">
                    <a:lnL>
                      <a:noFill/>
                    </a:lnL>
                    <a:lnR>
                      <a:noFill/>
                    </a:lnR>
                    <a:lnT>
                      <a:noFill/>
                    </a:lnT>
                    <a:lnB>
                      <a:noFill/>
                    </a:lnB>
                    <a:noFill/>
                  </a:tcPr>
                </a:tc>
                <a:tc>
                  <a:txBody>
                    <a:bodyPr/>
                    <a:lstStyle/>
                    <a:p>
                      <a:r>
                        <a:rPr lang="fi-FI" sz="1200" b="1"/>
                        <a:t>B. Meninggalkan Salat/Puasa, Pengkhianat, Pecandu Narkoba</a:t>
                      </a:r>
                      <a:endParaRPr lang="fi-FI" sz="1200"/>
                    </a:p>
                  </a:txBody>
                  <a:tcPr marL="48666" marR="48666" marT="24333" marB="24333" anchor="ctr">
                    <a:lnL>
                      <a:noFill/>
                    </a:lnL>
                    <a:lnR>
                      <a:noFill/>
                    </a:lnR>
                    <a:lnT>
                      <a:noFill/>
                    </a:lnT>
                    <a:lnB>
                      <a:noFill/>
                    </a:lnB>
                    <a:noFill/>
                  </a:tcPr>
                </a:tc>
                <a:tc>
                  <a:txBody>
                    <a:bodyPr/>
                    <a:lstStyle/>
                    <a:p>
                      <a:r>
                        <a:rPr lang="fi-FI" sz="1200"/>
                        <a:t>Perilaku ini memutus rahmat dan merusak keharmonisan keluarga.</a:t>
                      </a:r>
                    </a:p>
                  </a:txBody>
                  <a:tcPr marL="48666" marR="48666" marT="24333" marB="24333" anchor="ctr">
                    <a:lnL>
                      <a:noFill/>
                    </a:lnL>
                    <a:lnR>
                      <a:noFill/>
                    </a:lnR>
                    <a:lnT>
                      <a:noFill/>
                    </a:lnT>
                    <a:lnB>
                      <a:noFill/>
                    </a:lnB>
                    <a:noFill/>
                  </a:tcPr>
                </a:tc>
                <a:tc>
                  <a:txBody>
                    <a:bodyPr/>
                    <a:lstStyle/>
                    <a:p>
                      <a:r>
                        <a:rPr lang="en-ID" sz="1200" dirty="0"/>
                        <a:t>- </a:t>
                      </a:r>
                      <a:r>
                        <a:rPr lang="en-ID" sz="1200" i="1" dirty="0"/>
                        <a:t>Imam Shadiq (</a:t>
                      </a:r>
                      <a:r>
                        <a:rPr lang="en-ID" sz="1200" i="1" dirty="0" err="1"/>
                        <a:t>a.s.</a:t>
                      </a:r>
                      <a:r>
                        <a:rPr lang="en-ID" sz="1200" i="1" dirty="0"/>
                        <a:t>)</a:t>
                      </a:r>
                      <a:r>
                        <a:rPr lang="en-ID" sz="1200" dirty="0"/>
                        <a:t> (</a:t>
                      </a:r>
                      <a:r>
                        <a:rPr lang="en-ID" sz="1200" dirty="0" err="1"/>
                        <a:t>Wasa’il</a:t>
                      </a:r>
                      <a:r>
                        <a:rPr lang="en-ID" sz="1200" dirty="0"/>
                        <a:t> al-</a:t>
                      </a:r>
                      <a:r>
                        <a:rPr lang="en-ID" sz="1200" dirty="0" err="1"/>
                        <a:t>Shi’ah</a:t>
                      </a:r>
                      <a:r>
                        <a:rPr lang="en-ID" sz="1200" dirty="0"/>
                        <a:t>, XIV): </a:t>
                      </a:r>
                      <a:r>
                        <a:rPr lang="en-ID" sz="1200" i="1" dirty="0"/>
                        <a:t>"</a:t>
                      </a:r>
                      <a:r>
                        <a:rPr lang="en-ID" sz="1200" i="1" dirty="0" err="1"/>
                        <a:t>Barangsiapa</a:t>
                      </a:r>
                      <a:r>
                        <a:rPr lang="en-ID" sz="1200" i="1" dirty="0"/>
                        <a:t> </a:t>
                      </a:r>
                      <a:r>
                        <a:rPr lang="en-ID" sz="1200" i="1" dirty="0" err="1"/>
                        <a:t>menikahkan</a:t>
                      </a:r>
                      <a:r>
                        <a:rPr lang="en-ID" sz="1200" i="1" dirty="0"/>
                        <a:t> </a:t>
                      </a:r>
                      <a:r>
                        <a:rPr lang="en-ID" sz="1200" i="1" dirty="0" err="1"/>
                        <a:t>anaknya</a:t>
                      </a:r>
                      <a:r>
                        <a:rPr lang="en-ID" sz="1200" i="1" dirty="0"/>
                        <a:t> </a:t>
                      </a:r>
                      <a:r>
                        <a:rPr lang="en-ID" sz="1200" i="1" dirty="0" err="1"/>
                        <a:t>dengan</a:t>
                      </a:r>
                      <a:r>
                        <a:rPr lang="en-ID" sz="1200" i="1" dirty="0"/>
                        <a:t> </a:t>
                      </a:r>
                      <a:r>
                        <a:rPr lang="en-ID" sz="1200" i="1" dirty="0" err="1"/>
                        <a:t>peminum</a:t>
                      </a:r>
                      <a:r>
                        <a:rPr lang="en-ID" sz="1200" i="1" dirty="0"/>
                        <a:t> arak, </a:t>
                      </a:r>
                      <a:r>
                        <a:rPr lang="en-ID" sz="1200" i="1" dirty="0" err="1"/>
                        <a:t>maka</a:t>
                      </a:r>
                      <a:r>
                        <a:rPr lang="en-ID" sz="1200" i="1" dirty="0"/>
                        <a:t> </a:t>
                      </a:r>
                      <a:r>
                        <a:rPr lang="en-ID" sz="1200" i="1" dirty="0" err="1"/>
                        <a:t>ia</a:t>
                      </a:r>
                      <a:r>
                        <a:rPr lang="en-ID" sz="1200" i="1" dirty="0"/>
                        <a:t> </a:t>
                      </a:r>
                      <a:r>
                        <a:rPr lang="en-ID" sz="1200" i="1" dirty="0" err="1"/>
                        <a:t>telah</a:t>
                      </a:r>
                      <a:r>
                        <a:rPr lang="en-ID" sz="1200" i="1" dirty="0"/>
                        <a:t> </a:t>
                      </a:r>
                      <a:r>
                        <a:rPr lang="en-ID" sz="1200" i="1" dirty="0" err="1"/>
                        <a:t>memutus</a:t>
                      </a:r>
                      <a:r>
                        <a:rPr lang="en-ID" sz="1200" i="1" dirty="0"/>
                        <a:t> </a:t>
                      </a:r>
                      <a:r>
                        <a:rPr lang="en-ID" sz="1200" i="1" dirty="0" err="1"/>
                        <a:t>rahmat</a:t>
                      </a:r>
                      <a:r>
                        <a:rPr lang="en-ID" sz="1200" i="1" dirty="0"/>
                        <a:t>."</a:t>
                      </a:r>
                      <a:endParaRPr lang="en-ID" sz="1200" dirty="0"/>
                    </a:p>
                  </a:txBody>
                  <a:tcPr marL="48666" marR="48666" marT="24333" marB="24333" anchor="ctr">
                    <a:lnL>
                      <a:noFill/>
                    </a:lnL>
                    <a:lnR>
                      <a:noFill/>
                    </a:lnR>
                    <a:lnT>
                      <a:noFill/>
                    </a:lnT>
                    <a:lnB>
                      <a:noFill/>
                    </a:lnB>
                    <a:noFill/>
                  </a:tcPr>
                </a:tc>
                <a:extLst>
                  <a:ext uri="{0D108BD9-81ED-4DB2-BD59-A6C34878D82A}">
                    <a16:rowId xmlns:a16="http://schemas.microsoft.com/office/drawing/2014/main" val="3091656891"/>
                  </a:ext>
                </a:extLst>
              </a:tr>
            </a:tbl>
          </a:graphicData>
        </a:graphic>
      </p:graphicFrame>
    </p:spTree>
    <p:extLst>
      <p:ext uri="{BB962C8B-B14F-4D97-AF65-F5344CB8AC3E}">
        <p14:creationId xmlns:p14="http://schemas.microsoft.com/office/powerpoint/2010/main" val="989472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F960EA-4667-338A-274E-CEBAC099036B}"/>
              </a:ext>
            </a:extLst>
          </p:cNvPr>
          <p:cNvSpPr>
            <a:spLocks noGrp="1"/>
          </p:cNvSpPr>
          <p:nvPr>
            <p:ph type="title"/>
          </p:nvPr>
        </p:nvSpPr>
        <p:spPr>
          <a:xfrm>
            <a:off x="1047343" y="106862"/>
            <a:ext cx="10972800" cy="1143000"/>
          </a:xfrm>
        </p:spPr>
        <p:txBody>
          <a:bodyPr/>
          <a:lstStyle/>
          <a:p>
            <a:r>
              <a:rPr lang="en-US" dirty="0" err="1"/>
              <a:t>Beberapa</a:t>
            </a:r>
            <a:r>
              <a:rPr lang="en-US" dirty="0"/>
              <a:t> </a:t>
            </a:r>
            <a:r>
              <a:rPr lang="en-US" dirty="0" err="1"/>
              <a:t>catatan</a:t>
            </a:r>
            <a:endParaRPr lang="en-ID" dirty="0"/>
          </a:p>
        </p:txBody>
      </p:sp>
      <p:sp>
        <p:nvSpPr>
          <p:cNvPr id="3" name="Content Placeholder 2">
            <a:extLst>
              <a:ext uri="{FF2B5EF4-FFF2-40B4-BE49-F238E27FC236}">
                <a16:creationId xmlns:a16="http://schemas.microsoft.com/office/drawing/2014/main" id="{A7E8F3DD-350E-22E4-F865-87D4BFDD7B13}"/>
              </a:ext>
            </a:extLst>
          </p:cNvPr>
          <p:cNvSpPr>
            <a:spLocks noGrp="1"/>
          </p:cNvSpPr>
          <p:nvPr>
            <p:ph idx="1"/>
          </p:nvPr>
        </p:nvSpPr>
        <p:spPr>
          <a:xfrm>
            <a:off x="1047343" y="1206284"/>
            <a:ext cx="10972800" cy="4525963"/>
          </a:xfrm>
        </p:spPr>
        <p:txBody>
          <a:bodyPr>
            <a:normAutofit fontScale="92500" lnSpcReduction="10000"/>
          </a:bodyPr>
          <a:lstStyle/>
          <a:p>
            <a:r>
              <a:rPr lang="en-US" dirty="0"/>
              <a:t>“</a:t>
            </a:r>
            <a:r>
              <a:rPr lang="en-US" dirty="0" err="1"/>
              <a:t>Barangsiapa</a:t>
            </a:r>
            <a:r>
              <a:rPr lang="en-US" dirty="0"/>
              <a:t> </a:t>
            </a:r>
            <a:r>
              <a:rPr lang="en-US" dirty="0" err="1"/>
              <a:t>mengawini</a:t>
            </a:r>
            <a:r>
              <a:rPr lang="en-US" dirty="0"/>
              <a:t> </a:t>
            </a:r>
            <a:r>
              <a:rPr lang="en-US" dirty="0" err="1"/>
              <a:t>seorang</a:t>
            </a:r>
            <a:r>
              <a:rPr lang="en-US" dirty="0"/>
              <a:t> Wanita </a:t>
            </a:r>
            <a:r>
              <a:rPr lang="en-US" dirty="0" err="1"/>
              <a:t>karena</a:t>
            </a:r>
            <a:r>
              <a:rPr lang="en-US" dirty="0"/>
              <a:t> </a:t>
            </a:r>
            <a:r>
              <a:rPr lang="en-US" dirty="0" err="1"/>
              <a:t>hartanya</a:t>
            </a:r>
            <a:r>
              <a:rPr lang="en-US" dirty="0"/>
              <a:t>, </a:t>
            </a:r>
            <a:r>
              <a:rPr lang="en-US" dirty="0" err="1"/>
              <a:t>niscaya</a:t>
            </a:r>
            <a:r>
              <a:rPr lang="en-US" dirty="0"/>
              <a:t> Allah </a:t>
            </a:r>
            <a:r>
              <a:rPr lang="en-US" dirty="0" err="1"/>
              <a:t>akan</a:t>
            </a:r>
            <a:r>
              <a:rPr lang="en-US" dirty="0"/>
              <a:t> </a:t>
            </a:r>
            <a:r>
              <a:rPr lang="en-US" dirty="0" err="1"/>
              <a:t>memberinya</a:t>
            </a:r>
            <a:r>
              <a:rPr lang="en-US" dirty="0"/>
              <a:t> </a:t>
            </a:r>
            <a:r>
              <a:rPr lang="en-US" dirty="0" err="1"/>
              <a:t>harta</a:t>
            </a:r>
            <a:r>
              <a:rPr lang="en-US" dirty="0"/>
              <a:t> </a:t>
            </a:r>
            <a:r>
              <a:rPr lang="en-US" dirty="0" err="1"/>
              <a:t>itu</a:t>
            </a:r>
            <a:r>
              <a:rPr lang="en-US" dirty="0"/>
              <a:t>; </a:t>
            </a:r>
            <a:r>
              <a:rPr lang="en-US" dirty="0" err="1"/>
              <a:t>barangsiapa</a:t>
            </a:r>
            <a:r>
              <a:rPr lang="en-US" dirty="0"/>
              <a:t> </a:t>
            </a:r>
            <a:r>
              <a:rPr lang="en-US" dirty="0" err="1"/>
              <a:t>mengawininya</a:t>
            </a:r>
            <a:r>
              <a:rPr lang="en-US" dirty="0"/>
              <a:t> </a:t>
            </a:r>
            <a:r>
              <a:rPr lang="en-US" dirty="0" err="1"/>
              <a:t>karena</a:t>
            </a:r>
            <a:r>
              <a:rPr lang="en-US" dirty="0"/>
              <a:t> </a:t>
            </a:r>
            <a:r>
              <a:rPr lang="en-US" dirty="0" err="1"/>
              <a:t>kecantikannya</a:t>
            </a:r>
            <a:r>
              <a:rPr lang="en-US" dirty="0"/>
              <a:t>, </a:t>
            </a:r>
            <a:r>
              <a:rPr lang="en-US" dirty="0" err="1"/>
              <a:t>niscaya</a:t>
            </a:r>
            <a:r>
              <a:rPr lang="en-US" dirty="0"/>
              <a:t> </a:t>
            </a:r>
            <a:r>
              <a:rPr lang="en-US" dirty="0" err="1"/>
              <a:t>ia</a:t>
            </a:r>
            <a:r>
              <a:rPr lang="en-US" dirty="0"/>
              <a:t> </a:t>
            </a:r>
            <a:r>
              <a:rPr lang="en-US" dirty="0" err="1"/>
              <a:t>akan</a:t>
            </a:r>
            <a:r>
              <a:rPr lang="en-US" dirty="0"/>
              <a:t> </a:t>
            </a:r>
            <a:r>
              <a:rPr lang="en-US" dirty="0" err="1"/>
              <a:t>melihat</a:t>
            </a:r>
            <a:r>
              <a:rPr lang="en-US" dirty="0"/>
              <a:t> </a:t>
            </a:r>
            <a:r>
              <a:rPr lang="en-US" dirty="0" err="1"/>
              <a:t>padanya</a:t>
            </a:r>
            <a:r>
              <a:rPr lang="en-US" dirty="0"/>
              <a:t> </a:t>
            </a:r>
            <a:r>
              <a:rPr lang="en-US" dirty="0" err="1"/>
              <a:t>sesuatu</a:t>
            </a:r>
            <a:r>
              <a:rPr lang="en-US" dirty="0"/>
              <a:t> yang </a:t>
            </a:r>
            <a:r>
              <a:rPr lang="en-US" dirty="0" err="1"/>
              <a:t>dibencinya</a:t>
            </a:r>
            <a:r>
              <a:rPr lang="en-US" dirty="0"/>
              <a:t>; </a:t>
            </a:r>
            <a:r>
              <a:rPr lang="en-US" dirty="0" err="1"/>
              <a:t>barangsiapa</a:t>
            </a:r>
            <a:r>
              <a:rPr lang="en-US" dirty="0"/>
              <a:t> </a:t>
            </a:r>
            <a:r>
              <a:rPr lang="en-US" dirty="0" err="1"/>
              <a:t>mengawininya</a:t>
            </a:r>
            <a:r>
              <a:rPr lang="en-US" dirty="0"/>
              <a:t> </a:t>
            </a:r>
            <a:r>
              <a:rPr lang="en-US" dirty="0" err="1"/>
              <a:t>karena</a:t>
            </a:r>
            <a:r>
              <a:rPr lang="en-US" dirty="0"/>
              <a:t> </a:t>
            </a:r>
            <a:r>
              <a:rPr lang="en-US" dirty="0" err="1"/>
              <a:t>agamanya</a:t>
            </a:r>
            <a:r>
              <a:rPr lang="en-US" dirty="0"/>
              <a:t>, </a:t>
            </a:r>
            <a:r>
              <a:rPr lang="en-US" dirty="0" err="1"/>
              <a:t>niscaya</a:t>
            </a:r>
            <a:r>
              <a:rPr lang="en-US" dirty="0"/>
              <a:t> Allah </a:t>
            </a:r>
            <a:r>
              <a:rPr lang="en-US" dirty="0" err="1"/>
              <a:t>menghimpunkan</a:t>
            </a:r>
            <a:r>
              <a:rPr lang="en-US" dirty="0"/>
              <a:t> </a:t>
            </a:r>
            <a:r>
              <a:rPr lang="en-US" dirty="0" err="1"/>
              <a:t>semua</a:t>
            </a:r>
            <a:r>
              <a:rPr lang="en-US" dirty="0"/>
              <a:t> </a:t>
            </a:r>
            <a:r>
              <a:rPr lang="en-US" dirty="0" err="1"/>
              <a:t>itu</a:t>
            </a:r>
            <a:r>
              <a:rPr lang="en-US" dirty="0"/>
              <a:t> </a:t>
            </a:r>
            <a:r>
              <a:rPr lang="en-US" dirty="0" err="1"/>
              <a:t>padanya</a:t>
            </a:r>
            <a:r>
              <a:rPr lang="en-US" dirty="0"/>
              <a:t>” (</a:t>
            </a:r>
            <a:r>
              <a:rPr lang="en-US" dirty="0" err="1"/>
              <a:t>Wasa’il</a:t>
            </a:r>
            <a:r>
              <a:rPr lang="en-US" dirty="0"/>
              <a:t>, </a:t>
            </a:r>
            <a:r>
              <a:rPr lang="en-US" dirty="0" err="1"/>
              <a:t>XiV</a:t>
            </a:r>
            <a:r>
              <a:rPr lang="en-US" dirty="0"/>
              <a:t>, h. 31)</a:t>
            </a:r>
          </a:p>
          <a:p>
            <a:r>
              <a:rPr lang="en-US" dirty="0" err="1"/>
              <a:t>Seorang</a:t>
            </a:r>
            <a:r>
              <a:rPr lang="en-US" dirty="0"/>
              <a:t> </a:t>
            </a:r>
            <a:r>
              <a:rPr lang="en-US" dirty="0" err="1"/>
              <a:t>laki-laki</a:t>
            </a:r>
            <a:r>
              <a:rPr lang="en-US" dirty="0"/>
              <a:t> </a:t>
            </a:r>
            <a:r>
              <a:rPr lang="en-US" dirty="0" err="1"/>
              <a:t>mendatangi</a:t>
            </a:r>
            <a:r>
              <a:rPr lang="en-US" dirty="0"/>
              <a:t> Nabi (saw) , </a:t>
            </a:r>
            <a:r>
              <a:rPr lang="en-US" dirty="0" err="1"/>
              <a:t>meminta</a:t>
            </a:r>
            <a:r>
              <a:rPr lang="en-US" dirty="0"/>
              <a:t> </a:t>
            </a:r>
            <a:r>
              <a:rPr lang="en-US" dirty="0" err="1"/>
              <a:t>pandangan</a:t>
            </a:r>
            <a:r>
              <a:rPr lang="en-US" dirty="0"/>
              <a:t> </a:t>
            </a:r>
            <a:r>
              <a:rPr lang="en-US" dirty="0" err="1"/>
              <a:t>beliau</a:t>
            </a:r>
            <a:r>
              <a:rPr lang="en-US" dirty="0"/>
              <a:t> </a:t>
            </a:r>
            <a:r>
              <a:rPr lang="en-US" dirty="0" err="1"/>
              <a:t>mengenai</a:t>
            </a:r>
            <a:r>
              <a:rPr lang="en-US" dirty="0"/>
              <a:t> </a:t>
            </a:r>
            <a:r>
              <a:rPr lang="en-US" dirty="0" err="1"/>
              <a:t>perkawinan</a:t>
            </a:r>
            <a:r>
              <a:rPr lang="en-US" dirty="0"/>
              <a:t>. </a:t>
            </a:r>
            <a:r>
              <a:rPr lang="en-US" dirty="0" err="1"/>
              <a:t>Beliau</a:t>
            </a:r>
            <a:r>
              <a:rPr lang="en-US" dirty="0"/>
              <a:t> </a:t>
            </a:r>
            <a:r>
              <a:rPr lang="en-US" dirty="0" err="1"/>
              <a:t>menjawab</a:t>
            </a:r>
            <a:r>
              <a:rPr lang="en-US" dirty="0"/>
              <a:t>, “</a:t>
            </a:r>
            <a:r>
              <a:rPr lang="en-US" dirty="0" err="1"/>
              <a:t>Kawinlah</a:t>
            </a:r>
            <a:r>
              <a:rPr lang="en-US" dirty="0"/>
              <a:t> </a:t>
            </a:r>
            <a:r>
              <a:rPr lang="en-US" dirty="0" err="1"/>
              <a:t>dengan</a:t>
            </a:r>
            <a:r>
              <a:rPr lang="en-US" dirty="0"/>
              <a:t> Wanita yang </a:t>
            </a:r>
            <a:r>
              <a:rPr lang="en-US" dirty="0" err="1"/>
              <a:t>memiliki</a:t>
            </a:r>
            <a:r>
              <a:rPr lang="en-US" dirty="0"/>
              <a:t> agama, </a:t>
            </a:r>
            <a:r>
              <a:rPr lang="en-US" dirty="0" err="1"/>
              <a:t>niscaya</a:t>
            </a:r>
            <a:r>
              <a:rPr lang="en-US" dirty="0"/>
              <a:t> </a:t>
            </a:r>
            <a:r>
              <a:rPr lang="en-US" dirty="0" err="1"/>
              <a:t>kamu</a:t>
            </a:r>
            <a:r>
              <a:rPr lang="en-US" dirty="0"/>
              <a:t> </a:t>
            </a:r>
            <a:r>
              <a:rPr lang="en-US" dirty="0" err="1"/>
              <a:t>terlepas</a:t>
            </a:r>
            <a:r>
              <a:rPr lang="en-US" dirty="0"/>
              <a:t> </a:t>
            </a:r>
            <a:r>
              <a:rPr lang="en-US" dirty="0" err="1"/>
              <a:t>dari</a:t>
            </a:r>
            <a:r>
              <a:rPr lang="en-US" dirty="0"/>
              <a:t> </a:t>
            </a:r>
            <a:r>
              <a:rPr lang="en-US" dirty="0" err="1"/>
              <a:t>kemiskinan</a:t>
            </a:r>
            <a:r>
              <a:rPr lang="en-US" dirty="0"/>
              <a:t>.” (</a:t>
            </a:r>
            <a:r>
              <a:rPr lang="en-US" dirty="0" err="1"/>
              <a:t>Wasa’il</a:t>
            </a:r>
            <a:r>
              <a:rPr lang="en-US" dirty="0"/>
              <a:t>, XIV, h. 30)</a:t>
            </a:r>
          </a:p>
          <a:p>
            <a:pPr marL="0" indent="0">
              <a:buNone/>
            </a:pPr>
            <a:endParaRPr lang="en-ID" dirty="0"/>
          </a:p>
        </p:txBody>
      </p:sp>
    </p:spTree>
    <p:extLst>
      <p:ext uri="{BB962C8B-B14F-4D97-AF65-F5344CB8AC3E}">
        <p14:creationId xmlns:p14="http://schemas.microsoft.com/office/powerpoint/2010/main" val="21535878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34246-F2A6-9FA9-F8BA-350F8E3AD9E5}"/>
              </a:ext>
            </a:extLst>
          </p:cNvPr>
          <p:cNvSpPr>
            <a:spLocks noGrp="1"/>
          </p:cNvSpPr>
          <p:nvPr>
            <p:ph type="title"/>
          </p:nvPr>
        </p:nvSpPr>
        <p:spPr/>
        <p:txBody>
          <a:bodyPr/>
          <a:lstStyle/>
          <a:p>
            <a:r>
              <a:rPr lang="en-US" dirty="0" err="1"/>
              <a:t>Beberapa</a:t>
            </a:r>
            <a:r>
              <a:rPr lang="en-US" dirty="0"/>
              <a:t> </a:t>
            </a:r>
            <a:r>
              <a:rPr lang="en-US" dirty="0" err="1"/>
              <a:t>catatan</a:t>
            </a:r>
            <a:endParaRPr lang="en-ID" dirty="0"/>
          </a:p>
        </p:txBody>
      </p:sp>
      <p:sp>
        <p:nvSpPr>
          <p:cNvPr id="3" name="Content Placeholder 2">
            <a:extLst>
              <a:ext uri="{FF2B5EF4-FFF2-40B4-BE49-F238E27FC236}">
                <a16:creationId xmlns:a16="http://schemas.microsoft.com/office/drawing/2014/main" id="{7E495ABB-5B8F-B780-8E3E-E30C30361FDD}"/>
              </a:ext>
            </a:extLst>
          </p:cNvPr>
          <p:cNvSpPr>
            <a:spLocks noGrp="1"/>
          </p:cNvSpPr>
          <p:nvPr>
            <p:ph idx="1"/>
          </p:nvPr>
        </p:nvSpPr>
        <p:spPr/>
        <p:txBody>
          <a:bodyPr>
            <a:normAutofit fontScale="92500" lnSpcReduction="20000"/>
          </a:bodyPr>
          <a:lstStyle/>
          <a:p>
            <a:r>
              <a:rPr lang="en-US" dirty="0"/>
              <a:t>Agama dan </a:t>
            </a:r>
            <a:r>
              <a:rPr lang="en-US" dirty="0" err="1"/>
              <a:t>iman</a:t>
            </a:r>
            <a:r>
              <a:rPr lang="en-US" dirty="0"/>
              <a:t> </a:t>
            </a:r>
            <a:r>
              <a:rPr lang="en-US" dirty="0" err="1"/>
              <a:t>adalah</a:t>
            </a:r>
            <a:r>
              <a:rPr lang="en-US" dirty="0"/>
              <a:t> </a:t>
            </a:r>
            <a:r>
              <a:rPr lang="en-US" i="1" dirty="0"/>
              <a:t>Aqidah </a:t>
            </a:r>
            <a:r>
              <a:rPr lang="en-US" i="1" dirty="0" err="1"/>
              <a:t>qalbiyah</a:t>
            </a:r>
            <a:r>
              <a:rPr lang="en-US" i="1" dirty="0"/>
              <a:t> </a:t>
            </a:r>
            <a:r>
              <a:rPr lang="en-US" dirty="0"/>
              <a:t>(yang </a:t>
            </a:r>
            <a:r>
              <a:rPr lang="en-US" dirty="0" err="1"/>
              <a:t>ada</a:t>
            </a:r>
            <a:r>
              <a:rPr lang="en-US" dirty="0"/>
              <a:t> di </a:t>
            </a:r>
            <a:r>
              <a:rPr lang="en-US" dirty="0" err="1"/>
              <a:t>dalam</a:t>
            </a:r>
            <a:r>
              <a:rPr lang="en-US" dirty="0"/>
              <a:t> </a:t>
            </a:r>
            <a:r>
              <a:rPr lang="en-US" dirty="0" err="1"/>
              <a:t>hati</a:t>
            </a:r>
            <a:r>
              <a:rPr lang="en-US" dirty="0"/>
              <a:t>): </a:t>
            </a:r>
            <a:r>
              <a:rPr lang="en-US" dirty="0" err="1"/>
              <a:t>asal</a:t>
            </a:r>
            <a:r>
              <a:rPr lang="en-US" dirty="0"/>
              <a:t> </a:t>
            </a:r>
            <a:r>
              <a:rPr lang="en-US" dirty="0" err="1"/>
              <a:t>wujud</a:t>
            </a:r>
            <a:r>
              <a:rPr lang="en-US" dirty="0"/>
              <a:t> dan </a:t>
            </a:r>
            <a:r>
              <a:rPr lang="en-US" dirty="0" err="1"/>
              <a:t>derajatnya</a:t>
            </a:r>
            <a:r>
              <a:rPr lang="en-US" dirty="0"/>
              <a:t> </a:t>
            </a:r>
            <a:r>
              <a:rPr lang="en-US" dirty="0" err="1"/>
              <a:t>bisa</a:t>
            </a:r>
            <a:r>
              <a:rPr lang="en-US" dirty="0"/>
              <a:t> </a:t>
            </a:r>
            <a:r>
              <a:rPr lang="en-US" dirty="0" err="1"/>
              <a:t>dilihat</a:t>
            </a:r>
            <a:r>
              <a:rPr lang="en-US" dirty="0"/>
              <a:t> </a:t>
            </a:r>
            <a:r>
              <a:rPr lang="en-US" dirty="0" err="1"/>
              <a:t>dari</a:t>
            </a:r>
            <a:r>
              <a:rPr lang="en-US" dirty="0"/>
              <a:t> </a:t>
            </a:r>
            <a:r>
              <a:rPr lang="en-US" dirty="0" err="1"/>
              <a:t>amal</a:t>
            </a:r>
            <a:r>
              <a:rPr lang="en-US" dirty="0"/>
              <a:t> </a:t>
            </a:r>
            <a:r>
              <a:rPr lang="en-US" dirty="0" err="1"/>
              <a:t>perbuatan</a:t>
            </a:r>
            <a:r>
              <a:rPr lang="en-US" dirty="0"/>
              <a:t>. Bila </a:t>
            </a:r>
            <a:r>
              <a:rPr lang="en-US" dirty="0" err="1"/>
              <a:t>iman</a:t>
            </a:r>
            <a:r>
              <a:rPr lang="en-US" dirty="0"/>
              <a:t> </a:t>
            </a:r>
            <a:r>
              <a:rPr lang="en-US" dirty="0" err="1"/>
              <a:t>bertambah</a:t>
            </a:r>
            <a:r>
              <a:rPr lang="en-US" dirty="0"/>
              <a:t> </a:t>
            </a:r>
            <a:r>
              <a:rPr lang="en-US" dirty="0" err="1"/>
              <a:t>kuat</a:t>
            </a:r>
            <a:r>
              <a:rPr lang="en-US" dirty="0"/>
              <a:t>, </a:t>
            </a:r>
            <a:r>
              <a:rPr lang="en-US" dirty="0" err="1"/>
              <a:t>amal</a:t>
            </a:r>
            <a:r>
              <a:rPr lang="en-US" dirty="0"/>
              <a:t> </a:t>
            </a:r>
            <a:r>
              <a:rPr lang="en-US" dirty="0" err="1"/>
              <a:t>perbuatan</a:t>
            </a:r>
            <a:r>
              <a:rPr lang="en-US" dirty="0"/>
              <a:t> pun </a:t>
            </a:r>
            <a:r>
              <a:rPr lang="en-US" dirty="0" err="1"/>
              <a:t>bertambah</a:t>
            </a:r>
            <a:r>
              <a:rPr lang="en-US" dirty="0"/>
              <a:t> </a:t>
            </a:r>
            <a:r>
              <a:rPr lang="en-US" dirty="0" err="1"/>
              <a:t>baik</a:t>
            </a:r>
            <a:r>
              <a:rPr lang="en-US" dirty="0"/>
              <a:t> dan </a:t>
            </a:r>
            <a:r>
              <a:rPr lang="en-US" dirty="0" err="1"/>
              <a:t>banyak</a:t>
            </a:r>
            <a:r>
              <a:rPr lang="en-US" dirty="0"/>
              <a:t>. </a:t>
            </a:r>
            <a:r>
              <a:rPr lang="en-US" dirty="0" err="1"/>
              <a:t>Kelemahan</a:t>
            </a:r>
            <a:r>
              <a:rPr lang="en-US" dirty="0"/>
              <a:t> </a:t>
            </a:r>
            <a:r>
              <a:rPr lang="en-US" dirty="0" err="1"/>
              <a:t>iman</a:t>
            </a:r>
            <a:r>
              <a:rPr lang="en-US" dirty="0"/>
              <a:t> </a:t>
            </a:r>
            <a:r>
              <a:rPr lang="en-US" dirty="0" err="1"/>
              <a:t>dapat</a:t>
            </a:r>
            <a:r>
              <a:rPr lang="en-US" dirty="0"/>
              <a:t> </a:t>
            </a:r>
            <a:r>
              <a:rPr lang="en-US" dirty="0" err="1"/>
              <a:t>diketahui</a:t>
            </a:r>
            <a:r>
              <a:rPr lang="en-US" dirty="0"/>
              <a:t> </a:t>
            </a:r>
            <a:r>
              <a:rPr lang="en-US" dirty="0" err="1"/>
              <a:t>dari</a:t>
            </a:r>
            <a:r>
              <a:rPr lang="en-US" dirty="0"/>
              <a:t> </a:t>
            </a:r>
            <a:r>
              <a:rPr lang="en-US" dirty="0" err="1"/>
              <a:t>tiadanya</a:t>
            </a:r>
            <a:r>
              <a:rPr lang="en-US" dirty="0"/>
              <a:t> </a:t>
            </a:r>
            <a:r>
              <a:rPr lang="en-US" dirty="0" err="1"/>
              <a:t>ketakwaan</a:t>
            </a:r>
            <a:r>
              <a:rPr lang="en-US" dirty="0"/>
              <a:t>, </a:t>
            </a:r>
            <a:r>
              <a:rPr lang="en-US" dirty="0" err="1"/>
              <a:t>kewara’an</a:t>
            </a:r>
            <a:r>
              <a:rPr lang="en-US" dirty="0"/>
              <a:t>, dan </a:t>
            </a:r>
            <a:r>
              <a:rPr lang="en-US" dirty="0" err="1"/>
              <a:t>kepedulian</a:t>
            </a:r>
            <a:r>
              <a:rPr lang="en-US" dirty="0"/>
              <a:t> </a:t>
            </a:r>
            <a:r>
              <a:rPr lang="en-US" dirty="0" err="1"/>
              <a:t>kepada</a:t>
            </a:r>
            <a:r>
              <a:rPr lang="en-US" dirty="0"/>
              <a:t> </a:t>
            </a:r>
            <a:r>
              <a:rPr lang="en-US" dirty="0" err="1"/>
              <a:t>kewajiban</a:t>
            </a:r>
            <a:r>
              <a:rPr lang="en-US" dirty="0"/>
              <a:t> dan </a:t>
            </a:r>
            <a:r>
              <a:rPr lang="en-US" dirty="0" err="1"/>
              <a:t>aturan</a:t>
            </a:r>
            <a:r>
              <a:rPr lang="en-US" dirty="0"/>
              <a:t> agama. Oleh </a:t>
            </a:r>
            <a:r>
              <a:rPr lang="en-US" dirty="0" err="1"/>
              <a:t>karena</a:t>
            </a:r>
            <a:r>
              <a:rPr lang="en-US" dirty="0"/>
              <a:t> </a:t>
            </a:r>
            <a:r>
              <a:rPr lang="en-US" dirty="0" err="1"/>
              <a:t>itu</a:t>
            </a:r>
            <a:r>
              <a:rPr lang="en-US" dirty="0"/>
              <a:t>, </a:t>
            </a:r>
            <a:r>
              <a:rPr lang="en-US" dirty="0" err="1"/>
              <a:t>mukmin</a:t>
            </a:r>
            <a:r>
              <a:rPr lang="en-US" dirty="0"/>
              <a:t> yang </a:t>
            </a:r>
            <a:r>
              <a:rPr lang="en-US" dirty="0" err="1"/>
              <a:t>benar-benar</a:t>
            </a:r>
            <a:r>
              <a:rPr lang="en-US" dirty="0"/>
              <a:t> agama </a:t>
            </a:r>
            <a:r>
              <a:rPr lang="en-US" dirty="0" err="1"/>
              <a:t>adalah</a:t>
            </a:r>
            <a:r>
              <a:rPr lang="en-US" dirty="0"/>
              <a:t> yang </a:t>
            </a:r>
            <a:r>
              <a:rPr lang="en-US" dirty="0" err="1"/>
              <a:t>konsekuen</a:t>
            </a:r>
            <a:r>
              <a:rPr lang="en-US" dirty="0"/>
              <a:t> </a:t>
            </a:r>
            <a:r>
              <a:rPr lang="en-US" dirty="0" err="1"/>
              <a:t>dengan</a:t>
            </a:r>
            <a:r>
              <a:rPr lang="en-US" dirty="0"/>
              <a:t> </a:t>
            </a:r>
            <a:r>
              <a:rPr lang="en-US" dirty="0" err="1"/>
              <a:t>seluruh</a:t>
            </a:r>
            <a:r>
              <a:rPr lang="en-US" dirty="0"/>
              <a:t> </a:t>
            </a:r>
            <a:r>
              <a:rPr lang="en-US" dirty="0" err="1"/>
              <a:t>aturan</a:t>
            </a:r>
            <a:r>
              <a:rPr lang="en-US" dirty="0"/>
              <a:t> dan </a:t>
            </a:r>
            <a:r>
              <a:rPr lang="en-US" dirty="0" err="1"/>
              <a:t>perintah</a:t>
            </a:r>
            <a:r>
              <a:rPr lang="en-US" dirty="0"/>
              <a:t> agama. </a:t>
            </a:r>
          </a:p>
          <a:p>
            <a:r>
              <a:rPr lang="en-US" dirty="0"/>
              <a:t>Orang yang </a:t>
            </a:r>
            <a:r>
              <a:rPr lang="en-US" dirty="0" err="1"/>
              <a:t>melaksanakan</a:t>
            </a:r>
            <a:r>
              <a:rPr lang="en-US" dirty="0"/>
              <a:t> salat dan </a:t>
            </a:r>
            <a:r>
              <a:rPr lang="en-US" dirty="0" err="1"/>
              <a:t>puasa</a:t>
            </a:r>
            <a:r>
              <a:rPr lang="en-US" dirty="0"/>
              <a:t> </a:t>
            </a:r>
            <a:r>
              <a:rPr lang="en-US" dirty="0" err="1"/>
              <a:t>tapi</a:t>
            </a:r>
            <a:r>
              <a:rPr lang="en-US" dirty="0"/>
              <a:t> </a:t>
            </a:r>
            <a:r>
              <a:rPr lang="en-US" dirty="0" err="1"/>
              <a:t>tidak</a:t>
            </a:r>
            <a:r>
              <a:rPr lang="en-US" dirty="0"/>
              <a:t> </a:t>
            </a:r>
            <a:r>
              <a:rPr lang="en-US" dirty="0" err="1"/>
              <a:t>mempraktikkan</a:t>
            </a:r>
            <a:r>
              <a:rPr lang="en-US" dirty="0"/>
              <a:t> </a:t>
            </a:r>
            <a:r>
              <a:rPr lang="en-US" dirty="0" err="1"/>
              <a:t>akhlak</a:t>
            </a:r>
            <a:r>
              <a:rPr lang="en-US" dirty="0"/>
              <a:t> </a:t>
            </a:r>
            <a:r>
              <a:rPr lang="en-US" dirty="0" err="1"/>
              <a:t>baik</a:t>
            </a:r>
            <a:r>
              <a:rPr lang="en-US" dirty="0"/>
              <a:t> </a:t>
            </a:r>
            <a:r>
              <a:rPr lang="en-US" dirty="0" err="1"/>
              <a:t>kepada</a:t>
            </a:r>
            <a:r>
              <a:rPr lang="en-US" dirty="0"/>
              <a:t> </a:t>
            </a:r>
            <a:r>
              <a:rPr lang="en-US" dirty="0" err="1"/>
              <a:t>keluarganya</a:t>
            </a:r>
            <a:r>
              <a:rPr lang="en-US" dirty="0"/>
              <a:t> </a:t>
            </a:r>
            <a:r>
              <a:rPr lang="en-US" dirty="0" err="1"/>
              <a:t>bukanlah</a:t>
            </a:r>
            <a:r>
              <a:rPr lang="en-US" dirty="0"/>
              <a:t> orang yang </a:t>
            </a:r>
            <a:r>
              <a:rPr lang="en-US" dirty="0" err="1"/>
              <a:t>beragama</a:t>
            </a:r>
            <a:r>
              <a:rPr lang="en-US" dirty="0"/>
              <a:t> </a:t>
            </a:r>
            <a:r>
              <a:rPr lang="en-US" dirty="0" err="1"/>
              <a:t>dari</a:t>
            </a:r>
            <a:r>
              <a:rPr lang="en-US" dirty="0"/>
              <a:t> </a:t>
            </a:r>
            <a:r>
              <a:rPr lang="en-US" dirty="0" err="1"/>
              <a:t>sisi</a:t>
            </a:r>
            <a:r>
              <a:rPr lang="en-US" dirty="0"/>
              <a:t> </a:t>
            </a:r>
            <a:r>
              <a:rPr lang="en-US" dirty="0" err="1"/>
              <a:t>akhlak</a:t>
            </a:r>
            <a:r>
              <a:rPr lang="en-US" dirty="0"/>
              <a:t>.</a:t>
            </a:r>
            <a:endParaRPr lang="en-ID" dirty="0"/>
          </a:p>
        </p:txBody>
      </p:sp>
    </p:spTree>
    <p:extLst>
      <p:ext uri="{BB962C8B-B14F-4D97-AF65-F5344CB8AC3E}">
        <p14:creationId xmlns:p14="http://schemas.microsoft.com/office/powerpoint/2010/main" val="24483911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4538C-8105-FDCF-E1F6-DAEA4A5AF86F}"/>
              </a:ext>
            </a:extLst>
          </p:cNvPr>
          <p:cNvSpPr>
            <a:spLocks noGrp="1"/>
          </p:cNvSpPr>
          <p:nvPr>
            <p:ph type="title"/>
          </p:nvPr>
        </p:nvSpPr>
        <p:spPr/>
        <p:txBody>
          <a:bodyPr/>
          <a:lstStyle/>
          <a:p>
            <a:r>
              <a:rPr lang="en-US" dirty="0" err="1"/>
              <a:t>Beberapa</a:t>
            </a:r>
            <a:r>
              <a:rPr lang="en-US" dirty="0"/>
              <a:t> </a:t>
            </a:r>
            <a:r>
              <a:rPr lang="en-US" dirty="0" err="1"/>
              <a:t>Catatan</a:t>
            </a:r>
            <a:endParaRPr lang="en-ID" dirty="0"/>
          </a:p>
        </p:txBody>
      </p:sp>
      <p:sp>
        <p:nvSpPr>
          <p:cNvPr id="3" name="Content Placeholder 2">
            <a:extLst>
              <a:ext uri="{FF2B5EF4-FFF2-40B4-BE49-F238E27FC236}">
                <a16:creationId xmlns:a16="http://schemas.microsoft.com/office/drawing/2014/main" id="{C1873020-5D2B-CA1D-BE39-F061D489A71B}"/>
              </a:ext>
            </a:extLst>
          </p:cNvPr>
          <p:cNvSpPr>
            <a:spLocks noGrp="1"/>
          </p:cNvSpPr>
          <p:nvPr>
            <p:ph idx="1"/>
          </p:nvPr>
        </p:nvSpPr>
        <p:spPr/>
        <p:txBody>
          <a:bodyPr>
            <a:normAutofit fontScale="85000" lnSpcReduction="20000"/>
          </a:bodyPr>
          <a:lstStyle/>
          <a:p>
            <a:r>
              <a:rPr lang="en-US" dirty="0"/>
              <a:t>Tidak </a:t>
            </a:r>
            <a:r>
              <a:rPr lang="en-US" dirty="0" err="1"/>
              <a:t>mungkin</a:t>
            </a:r>
            <a:r>
              <a:rPr lang="en-US" dirty="0"/>
              <a:t> </a:t>
            </a:r>
            <a:r>
              <a:rPr lang="en-US" dirty="0" err="1"/>
              <a:t>bisa</a:t>
            </a:r>
            <a:r>
              <a:rPr lang="en-US" dirty="0"/>
              <a:t> </a:t>
            </a:r>
            <a:r>
              <a:rPr lang="en-US" dirty="0" err="1"/>
              <a:t>mengetahui</a:t>
            </a:r>
            <a:r>
              <a:rPr lang="en-US" dirty="0"/>
              <a:t> </a:t>
            </a:r>
            <a:r>
              <a:rPr lang="en-US" dirty="0" err="1"/>
              <a:t>keberagamaan</a:t>
            </a:r>
            <a:r>
              <a:rPr lang="en-US" dirty="0"/>
              <a:t> </a:t>
            </a:r>
            <a:r>
              <a:rPr lang="en-US" dirty="0" err="1"/>
              <a:t>seseorang</a:t>
            </a:r>
            <a:r>
              <a:rPr lang="en-US" dirty="0"/>
              <a:t> </a:t>
            </a:r>
            <a:r>
              <a:rPr lang="en-US" dirty="0" err="1"/>
              <a:t>melalui</a:t>
            </a:r>
            <a:r>
              <a:rPr lang="en-US" dirty="0"/>
              <a:t> </a:t>
            </a:r>
            <a:r>
              <a:rPr lang="en-US" dirty="0" err="1"/>
              <a:t>hanya</a:t>
            </a:r>
            <a:r>
              <a:rPr lang="en-US" dirty="0"/>
              <a:t> </a:t>
            </a:r>
            <a:r>
              <a:rPr lang="en-US" dirty="0" err="1"/>
              <a:t>shalat</a:t>
            </a:r>
            <a:r>
              <a:rPr lang="en-US" dirty="0"/>
              <a:t> dan </a:t>
            </a:r>
            <a:r>
              <a:rPr lang="en-US" dirty="0" err="1"/>
              <a:t>puasa</a:t>
            </a:r>
            <a:r>
              <a:rPr lang="en-US" dirty="0"/>
              <a:t> dan Sebagian ritual agama </a:t>
            </a:r>
            <a:r>
              <a:rPr lang="en-US" dirty="0" err="1"/>
              <a:t>saja</a:t>
            </a:r>
            <a:r>
              <a:rPr lang="en-US" dirty="0"/>
              <a:t>. Iman dan agama </a:t>
            </a:r>
            <a:r>
              <a:rPr lang="en-US" dirty="0" err="1"/>
              <a:t>dapat</a:t>
            </a:r>
            <a:r>
              <a:rPr lang="en-US" dirty="0"/>
              <a:t> </a:t>
            </a:r>
            <a:r>
              <a:rPr lang="en-US" dirty="0" err="1"/>
              <a:t>diketahui</a:t>
            </a:r>
            <a:r>
              <a:rPr lang="en-US" dirty="0"/>
              <a:t> </a:t>
            </a:r>
            <a:r>
              <a:rPr lang="en-US" dirty="0" err="1"/>
              <a:t>dari</a:t>
            </a:r>
            <a:r>
              <a:rPr lang="en-US" dirty="0"/>
              <a:t> </a:t>
            </a:r>
            <a:r>
              <a:rPr lang="en-US" dirty="0" err="1"/>
              <a:t>penunaian</a:t>
            </a:r>
            <a:r>
              <a:rPr lang="en-US" dirty="0"/>
              <a:t> </a:t>
            </a:r>
            <a:r>
              <a:rPr lang="en-US" dirty="0" err="1"/>
              <a:t>amanat</a:t>
            </a:r>
            <a:r>
              <a:rPr lang="en-US" dirty="0"/>
              <a:t>, </a:t>
            </a:r>
            <a:r>
              <a:rPr lang="en-US" dirty="0" err="1"/>
              <a:t>penepatan</a:t>
            </a:r>
            <a:r>
              <a:rPr lang="en-US" dirty="0"/>
              <a:t> </a:t>
            </a:r>
            <a:r>
              <a:rPr lang="en-US" dirty="0" err="1"/>
              <a:t>janji</a:t>
            </a:r>
            <a:r>
              <a:rPr lang="en-US" dirty="0"/>
              <a:t>, </a:t>
            </a:r>
            <a:r>
              <a:rPr lang="en-US" dirty="0" err="1"/>
              <a:t>loyalitas</a:t>
            </a:r>
            <a:r>
              <a:rPr lang="en-US" dirty="0"/>
              <a:t>, </a:t>
            </a:r>
            <a:r>
              <a:rPr lang="en-US" dirty="0" err="1"/>
              <a:t>menjauhkan</a:t>
            </a:r>
            <a:r>
              <a:rPr lang="en-US" dirty="0"/>
              <a:t> </a:t>
            </a:r>
            <a:r>
              <a:rPr lang="en-US" dirty="0" err="1"/>
              <a:t>diri</a:t>
            </a:r>
            <a:r>
              <a:rPr lang="en-US" dirty="0"/>
              <a:t> </a:t>
            </a:r>
            <a:r>
              <a:rPr lang="en-US" dirty="0" err="1"/>
              <a:t>dari</a:t>
            </a:r>
            <a:r>
              <a:rPr lang="en-US" dirty="0"/>
              <a:t> </a:t>
            </a:r>
            <a:r>
              <a:rPr lang="en-US" dirty="0" err="1"/>
              <a:t>harta</a:t>
            </a:r>
            <a:r>
              <a:rPr lang="en-US" dirty="0"/>
              <a:t> haram, </a:t>
            </a:r>
            <a:r>
              <a:rPr lang="en-US" dirty="0" err="1"/>
              <a:t>menjaga</a:t>
            </a:r>
            <a:r>
              <a:rPr lang="en-US" dirty="0"/>
              <a:t> </a:t>
            </a:r>
            <a:r>
              <a:rPr lang="en-US" dirty="0" err="1"/>
              <a:t>hak</a:t>
            </a:r>
            <a:r>
              <a:rPr lang="en-US" dirty="0"/>
              <a:t> orang lain, </a:t>
            </a:r>
            <a:r>
              <a:rPr lang="en-US" dirty="0" err="1"/>
              <a:t>menghindarkan</a:t>
            </a:r>
            <a:r>
              <a:rPr lang="en-US" dirty="0"/>
              <a:t> </a:t>
            </a:r>
            <a:r>
              <a:rPr lang="en-US" dirty="0" err="1"/>
              <a:t>diri</a:t>
            </a:r>
            <a:r>
              <a:rPr lang="en-US" dirty="0"/>
              <a:t> </a:t>
            </a:r>
            <a:r>
              <a:rPr lang="en-US" dirty="0" err="1"/>
              <a:t>dari</a:t>
            </a:r>
            <a:r>
              <a:rPr lang="en-US" dirty="0"/>
              <a:t> </a:t>
            </a:r>
            <a:r>
              <a:rPr lang="en-US" dirty="0" err="1"/>
              <a:t>kezaliman</a:t>
            </a:r>
            <a:r>
              <a:rPr lang="en-US" dirty="0"/>
              <a:t> dan </a:t>
            </a:r>
            <a:r>
              <a:rPr lang="en-US" dirty="0" err="1"/>
              <a:t>pendindasan</a:t>
            </a:r>
            <a:r>
              <a:rPr lang="en-US" dirty="0"/>
              <a:t>. </a:t>
            </a:r>
          </a:p>
          <a:p>
            <a:pPr marL="0" indent="0">
              <a:buNone/>
            </a:pPr>
            <a:r>
              <a:rPr lang="en-US" dirty="0"/>
              <a:t>“</a:t>
            </a:r>
            <a:r>
              <a:rPr lang="en-US" dirty="0" err="1"/>
              <a:t>Janganlah</a:t>
            </a:r>
            <a:r>
              <a:rPr lang="en-US" dirty="0"/>
              <a:t> kalian </a:t>
            </a:r>
            <a:r>
              <a:rPr lang="en-US" dirty="0" err="1"/>
              <a:t>tertipu</a:t>
            </a:r>
            <a:r>
              <a:rPr lang="en-US" dirty="0"/>
              <a:t> </a:t>
            </a:r>
            <a:r>
              <a:rPr lang="en-US" dirty="0" err="1"/>
              <a:t>dengan</a:t>
            </a:r>
            <a:r>
              <a:rPr lang="en-US" dirty="0"/>
              <a:t> </a:t>
            </a:r>
            <a:r>
              <a:rPr lang="en-US" dirty="0" err="1"/>
              <a:t>shalat</a:t>
            </a:r>
            <a:r>
              <a:rPr lang="en-US" dirty="0"/>
              <a:t> </a:t>
            </a:r>
            <a:r>
              <a:rPr lang="en-US" dirty="0" err="1"/>
              <a:t>mereka</a:t>
            </a:r>
            <a:r>
              <a:rPr lang="en-US" dirty="0"/>
              <a:t> dan </a:t>
            </a:r>
            <a:r>
              <a:rPr lang="en-US" dirty="0" err="1"/>
              <a:t>puasa</a:t>
            </a:r>
            <a:r>
              <a:rPr lang="en-US" dirty="0"/>
              <a:t> </a:t>
            </a:r>
            <a:r>
              <a:rPr lang="en-US" dirty="0" err="1"/>
              <a:t>mereka</a:t>
            </a:r>
            <a:r>
              <a:rPr lang="en-US" dirty="0"/>
              <a:t>. </a:t>
            </a:r>
            <a:r>
              <a:rPr lang="en-US" dirty="0" err="1"/>
              <a:t>Sesungguhnya</a:t>
            </a:r>
            <a:r>
              <a:rPr lang="en-US" dirty="0"/>
              <a:t> </a:t>
            </a:r>
            <a:r>
              <a:rPr lang="en-US" dirty="0" err="1"/>
              <a:t>mungkin</a:t>
            </a:r>
            <a:r>
              <a:rPr lang="en-US" dirty="0"/>
              <a:t> </a:t>
            </a:r>
            <a:r>
              <a:rPr lang="en-US" dirty="0" err="1"/>
              <a:t>ada</a:t>
            </a:r>
            <a:r>
              <a:rPr lang="en-US" dirty="0"/>
              <a:t> </a:t>
            </a:r>
            <a:r>
              <a:rPr lang="en-US" dirty="0" err="1"/>
              <a:t>seseroang</a:t>
            </a:r>
            <a:r>
              <a:rPr lang="en-US" dirty="0"/>
              <a:t> yang </a:t>
            </a:r>
            <a:r>
              <a:rPr lang="en-US" dirty="0" err="1"/>
              <a:t>mengerjakan</a:t>
            </a:r>
            <a:r>
              <a:rPr lang="en-US" dirty="0"/>
              <a:t> </a:t>
            </a:r>
            <a:r>
              <a:rPr lang="en-US" dirty="0" err="1"/>
              <a:t>shalat</a:t>
            </a:r>
            <a:r>
              <a:rPr lang="en-US" dirty="0"/>
              <a:t> dan </a:t>
            </a:r>
            <a:r>
              <a:rPr lang="en-US" dirty="0" err="1"/>
              <a:t>puasa</a:t>
            </a:r>
            <a:r>
              <a:rPr lang="en-US" dirty="0"/>
              <a:t> </a:t>
            </a:r>
            <a:r>
              <a:rPr lang="en-US" dirty="0" err="1"/>
              <a:t>sampai-sampai</a:t>
            </a:r>
            <a:r>
              <a:rPr lang="en-US" dirty="0"/>
              <a:t> </a:t>
            </a:r>
            <a:r>
              <a:rPr lang="en-US" dirty="0" err="1"/>
              <a:t>seandainya</a:t>
            </a:r>
            <a:r>
              <a:rPr lang="en-US" dirty="0"/>
              <a:t> </a:t>
            </a:r>
            <a:r>
              <a:rPr lang="en-US" dirty="0" err="1"/>
              <a:t>ia</a:t>
            </a:r>
            <a:r>
              <a:rPr lang="en-US" dirty="0"/>
              <a:t> </a:t>
            </a:r>
            <a:r>
              <a:rPr lang="en-US" dirty="0" err="1"/>
              <a:t>meninggalkannya</a:t>
            </a:r>
            <a:r>
              <a:rPr lang="en-US" dirty="0"/>
              <a:t>, </a:t>
            </a:r>
            <a:r>
              <a:rPr lang="en-US" dirty="0" err="1"/>
              <a:t>ia</a:t>
            </a:r>
            <a:r>
              <a:rPr lang="en-US" dirty="0"/>
              <a:t> </a:t>
            </a:r>
            <a:r>
              <a:rPr lang="en-US" dirty="0" err="1"/>
              <a:t>merasa</a:t>
            </a:r>
            <a:r>
              <a:rPr lang="en-US" dirty="0"/>
              <a:t> </a:t>
            </a:r>
            <a:r>
              <a:rPr lang="en-US" dirty="0" err="1"/>
              <a:t>takut</a:t>
            </a:r>
            <a:r>
              <a:rPr lang="en-US" dirty="0"/>
              <a:t>. </a:t>
            </a:r>
            <a:r>
              <a:rPr lang="en-US" dirty="0" err="1"/>
              <a:t>Tetapi</a:t>
            </a:r>
            <a:r>
              <a:rPr lang="en-US" dirty="0"/>
              <a:t>, </a:t>
            </a:r>
            <a:r>
              <a:rPr lang="en-US" dirty="0" err="1"/>
              <a:t>amatilah</a:t>
            </a:r>
            <a:r>
              <a:rPr lang="en-US" dirty="0"/>
              <a:t> </a:t>
            </a:r>
            <a:r>
              <a:rPr lang="en-US" dirty="0" err="1"/>
              <a:t>mereka</a:t>
            </a:r>
            <a:r>
              <a:rPr lang="en-US" dirty="0"/>
              <a:t> </a:t>
            </a:r>
            <a:r>
              <a:rPr lang="en-US" dirty="0" err="1"/>
              <a:t>dalam</a:t>
            </a:r>
            <a:r>
              <a:rPr lang="en-US" dirty="0"/>
              <a:t> </a:t>
            </a:r>
            <a:r>
              <a:rPr lang="en-US" dirty="0" err="1"/>
              <a:t>kebenaran</a:t>
            </a:r>
            <a:r>
              <a:rPr lang="en-US" dirty="0"/>
              <a:t> </a:t>
            </a:r>
            <a:r>
              <a:rPr lang="en-US" dirty="0" err="1"/>
              <a:t>bicara</a:t>
            </a:r>
            <a:r>
              <a:rPr lang="en-US" dirty="0"/>
              <a:t> dan </a:t>
            </a:r>
            <a:r>
              <a:rPr lang="en-US" dirty="0" err="1"/>
              <a:t>penunaian</a:t>
            </a:r>
            <a:r>
              <a:rPr lang="en-US" dirty="0"/>
              <a:t> </a:t>
            </a:r>
            <a:r>
              <a:rPr lang="en-US" dirty="0" err="1"/>
              <a:t>amanat</a:t>
            </a:r>
            <a:r>
              <a:rPr lang="en-US" dirty="0"/>
              <a:t>.” (</a:t>
            </a:r>
            <a:r>
              <a:rPr lang="en-US" i="1" dirty="0"/>
              <a:t>al </a:t>
            </a:r>
            <a:r>
              <a:rPr lang="en-US" i="1" dirty="0" err="1"/>
              <a:t>kafi</a:t>
            </a:r>
            <a:r>
              <a:rPr lang="en-US" i="1" dirty="0"/>
              <a:t>, I, h.104)</a:t>
            </a:r>
            <a:endParaRPr lang="en-US" dirty="0"/>
          </a:p>
          <a:p>
            <a:r>
              <a:rPr lang="en-US" dirty="0" err="1"/>
              <a:t>Sebaik-baik</a:t>
            </a:r>
            <a:r>
              <a:rPr lang="en-US" dirty="0"/>
              <a:t> </a:t>
            </a:r>
            <a:r>
              <a:rPr lang="en-US" dirty="0" err="1"/>
              <a:t>sarana</a:t>
            </a:r>
            <a:r>
              <a:rPr lang="en-US" dirty="0"/>
              <a:t> </a:t>
            </a:r>
            <a:r>
              <a:rPr lang="en-US" dirty="0" err="1"/>
              <a:t>mengetahui</a:t>
            </a:r>
            <a:r>
              <a:rPr lang="en-US" dirty="0"/>
              <a:t> </a:t>
            </a:r>
            <a:r>
              <a:rPr lang="en-US" dirty="0" err="1"/>
              <a:t>iman</a:t>
            </a:r>
            <a:r>
              <a:rPr lang="en-US" dirty="0"/>
              <a:t> </a:t>
            </a:r>
            <a:r>
              <a:rPr lang="en-US" dirty="0" err="1"/>
              <a:t>seseorang</a:t>
            </a:r>
            <a:r>
              <a:rPr lang="en-US" dirty="0"/>
              <a:t> </a:t>
            </a:r>
            <a:r>
              <a:rPr lang="en-US" dirty="0" err="1"/>
              <a:t>adalah</a:t>
            </a:r>
            <a:r>
              <a:rPr lang="en-US" dirty="0"/>
              <a:t> </a:t>
            </a:r>
            <a:r>
              <a:rPr lang="en-US" dirty="0" err="1"/>
              <a:t>pergaulannya</a:t>
            </a:r>
            <a:r>
              <a:rPr lang="en-US" dirty="0"/>
              <a:t>. </a:t>
            </a:r>
            <a:r>
              <a:rPr lang="en-US" dirty="0" err="1"/>
              <a:t>Lihatlah</a:t>
            </a:r>
            <a:r>
              <a:rPr lang="en-US" dirty="0"/>
              <a:t> </a:t>
            </a:r>
            <a:r>
              <a:rPr lang="en-US" dirty="0" err="1"/>
              <a:t>sahabat</a:t>
            </a:r>
            <a:r>
              <a:rPr lang="en-US" dirty="0"/>
              <a:t>, </a:t>
            </a:r>
            <a:r>
              <a:rPr lang="en-US" dirty="0" err="1"/>
              <a:t>saudara</a:t>
            </a:r>
            <a:r>
              <a:rPr lang="en-US" dirty="0"/>
              <a:t>, dan orang yang </a:t>
            </a:r>
            <a:r>
              <a:rPr lang="en-US" dirty="0" err="1"/>
              <a:t>bergaul</a:t>
            </a:r>
            <a:r>
              <a:rPr lang="en-US" dirty="0"/>
              <a:t> </a:t>
            </a:r>
            <a:r>
              <a:rPr lang="en-US" dirty="0" err="1"/>
              <a:t>dengannya</a:t>
            </a:r>
            <a:r>
              <a:rPr lang="en-US" dirty="0"/>
              <a:t>. </a:t>
            </a:r>
            <a:endParaRPr lang="en-ID" dirty="0"/>
          </a:p>
        </p:txBody>
      </p:sp>
    </p:spTree>
    <p:extLst>
      <p:ext uri="{BB962C8B-B14F-4D97-AF65-F5344CB8AC3E}">
        <p14:creationId xmlns:p14="http://schemas.microsoft.com/office/powerpoint/2010/main" val="209817187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2E04D-373E-A614-051B-66359E11A101}"/>
              </a:ext>
            </a:extLst>
          </p:cNvPr>
          <p:cNvSpPr>
            <a:spLocks noGrp="1"/>
          </p:cNvSpPr>
          <p:nvPr>
            <p:ph type="title"/>
          </p:nvPr>
        </p:nvSpPr>
        <p:spPr/>
        <p:txBody>
          <a:bodyPr/>
          <a:lstStyle/>
          <a:p>
            <a:pPr>
              <a:buNone/>
            </a:pPr>
            <a:r>
              <a:rPr lang="en-ID" dirty="0"/>
              <a:t>Self-awareness </a:t>
            </a:r>
            <a:r>
              <a:rPr lang="en-ID" dirty="0" err="1"/>
              <a:t>sebagai</a:t>
            </a:r>
            <a:r>
              <a:rPr lang="en-ID" dirty="0"/>
              <a:t> </a:t>
            </a:r>
            <a:r>
              <a:rPr lang="en-ID" dirty="0" err="1"/>
              <a:t>Syarat</a:t>
            </a:r>
            <a:r>
              <a:rPr lang="en-ID" dirty="0"/>
              <a:t> </a:t>
            </a:r>
            <a:r>
              <a:rPr lang="en-ID" dirty="0" err="1"/>
              <a:t>Pra</a:t>
            </a:r>
            <a:r>
              <a:rPr lang="en-ID" dirty="0"/>
              <a:t>-Nikah</a:t>
            </a:r>
          </a:p>
        </p:txBody>
      </p:sp>
      <p:sp>
        <p:nvSpPr>
          <p:cNvPr id="3" name="Content Placeholder 2">
            <a:extLst>
              <a:ext uri="{FF2B5EF4-FFF2-40B4-BE49-F238E27FC236}">
                <a16:creationId xmlns:a16="http://schemas.microsoft.com/office/drawing/2014/main" id="{07DB1059-C5F2-B333-D624-9A682E24936D}"/>
              </a:ext>
            </a:extLst>
          </p:cNvPr>
          <p:cNvSpPr>
            <a:spLocks noGrp="1"/>
          </p:cNvSpPr>
          <p:nvPr>
            <p:ph idx="1"/>
          </p:nvPr>
        </p:nvSpPr>
        <p:spPr/>
        <p:txBody>
          <a:bodyPr>
            <a:normAutofit/>
          </a:bodyPr>
          <a:lstStyle/>
          <a:p>
            <a:pPr>
              <a:buNone/>
            </a:pPr>
            <a:r>
              <a:rPr lang="en-ID" dirty="0" err="1"/>
              <a:t>Sebelum</a:t>
            </a:r>
            <a:r>
              <a:rPr lang="en-ID" dirty="0"/>
              <a:t> </a:t>
            </a:r>
            <a:r>
              <a:rPr lang="en-ID" dirty="0" err="1"/>
              <a:t>memilih</a:t>
            </a:r>
            <a:r>
              <a:rPr lang="en-ID" dirty="0"/>
              <a:t> </a:t>
            </a:r>
            <a:r>
              <a:rPr lang="en-ID" dirty="0" err="1"/>
              <a:t>pasangan</a:t>
            </a:r>
            <a:r>
              <a:rPr lang="en-ID" dirty="0"/>
              <a:t>, </a:t>
            </a:r>
            <a:r>
              <a:rPr lang="en-ID" dirty="0" err="1"/>
              <a:t>seseorang</a:t>
            </a:r>
            <a:r>
              <a:rPr lang="en-ID" dirty="0"/>
              <a:t> </a:t>
            </a:r>
            <a:r>
              <a:rPr lang="en-ID" dirty="0" err="1"/>
              <a:t>harus</a:t>
            </a:r>
            <a:r>
              <a:rPr lang="en-ID" dirty="0"/>
              <a:t> </a:t>
            </a:r>
            <a:r>
              <a:rPr lang="en-ID" dirty="0" err="1"/>
              <a:t>mengenal</a:t>
            </a:r>
            <a:r>
              <a:rPr lang="en-ID" dirty="0"/>
              <a:t> </a:t>
            </a:r>
            <a:r>
              <a:rPr lang="en-ID" dirty="0" err="1"/>
              <a:t>dirinya</a:t>
            </a:r>
            <a:r>
              <a:rPr lang="en-ID" dirty="0"/>
              <a:t>: </a:t>
            </a:r>
            <a:r>
              <a:rPr lang="en-ID" dirty="0" err="1"/>
              <a:t>nilai</a:t>
            </a:r>
            <a:r>
              <a:rPr lang="en-ID" dirty="0"/>
              <a:t> </a:t>
            </a:r>
            <a:r>
              <a:rPr lang="en-ID" dirty="0" err="1"/>
              <a:t>hidupnya</a:t>
            </a:r>
            <a:r>
              <a:rPr lang="en-ID" dirty="0"/>
              <a:t>, </a:t>
            </a:r>
            <a:r>
              <a:rPr lang="en-ID" dirty="0" err="1"/>
              <a:t>prinsip</a:t>
            </a:r>
            <a:r>
              <a:rPr lang="en-ID" dirty="0"/>
              <a:t> agama, </a:t>
            </a:r>
            <a:r>
              <a:rPr lang="en-ID" dirty="0" err="1"/>
              <a:t>kelemahan</a:t>
            </a:r>
            <a:r>
              <a:rPr lang="en-ID" dirty="0"/>
              <a:t>, dan </a:t>
            </a:r>
            <a:r>
              <a:rPr lang="en-ID" dirty="0" err="1"/>
              <a:t>kekuatan</a:t>
            </a:r>
            <a:r>
              <a:rPr lang="en-ID" dirty="0"/>
              <a:t> </a:t>
            </a:r>
            <a:r>
              <a:rPr lang="en-ID" dirty="0" err="1"/>
              <a:t>pribadinya</a:t>
            </a:r>
            <a:r>
              <a:rPr lang="en-ID" dirty="0"/>
              <a:t>.</a:t>
            </a:r>
          </a:p>
          <a:p>
            <a:pPr>
              <a:buNone/>
            </a:pPr>
            <a:endParaRPr lang="en-ID" dirty="0"/>
          </a:p>
          <a:p>
            <a:pPr>
              <a:buNone/>
            </a:pPr>
            <a:r>
              <a:rPr lang="en-ID" dirty="0"/>
              <a:t>Solusi </a:t>
            </a:r>
            <a:r>
              <a:rPr lang="en-ID" dirty="0" err="1"/>
              <a:t>Praktis</a:t>
            </a:r>
            <a:r>
              <a:rPr lang="en-ID" dirty="0"/>
              <a:t>:</a:t>
            </a:r>
          </a:p>
          <a:p>
            <a:pPr>
              <a:buNone/>
            </a:pPr>
            <a:r>
              <a:rPr lang="en-ID" dirty="0"/>
              <a:t>Latihan </a:t>
            </a:r>
            <a:r>
              <a:rPr lang="en-ID" dirty="0" err="1"/>
              <a:t>refleksi</a:t>
            </a:r>
            <a:r>
              <a:rPr lang="en-ID" dirty="0"/>
              <a:t> </a:t>
            </a:r>
            <a:r>
              <a:rPr lang="en-ID" dirty="0" err="1"/>
              <a:t>diri</a:t>
            </a:r>
            <a:r>
              <a:rPr lang="en-ID" dirty="0"/>
              <a:t>, </a:t>
            </a:r>
            <a:r>
              <a:rPr lang="en-ID" dirty="0" err="1"/>
              <a:t>tes</a:t>
            </a:r>
            <a:r>
              <a:rPr lang="en-ID" dirty="0"/>
              <a:t> </a:t>
            </a:r>
            <a:r>
              <a:rPr lang="en-ID" dirty="0" err="1"/>
              <a:t>kepribadian</a:t>
            </a:r>
            <a:r>
              <a:rPr lang="en-ID" dirty="0"/>
              <a:t>, </a:t>
            </a:r>
            <a:r>
              <a:rPr lang="en-ID" dirty="0" err="1"/>
              <a:t>diskusi</a:t>
            </a:r>
            <a:r>
              <a:rPr lang="en-ID" dirty="0"/>
              <a:t> </a:t>
            </a:r>
            <a:r>
              <a:rPr lang="en-ID" dirty="0" err="1"/>
              <a:t>nilai</a:t>
            </a:r>
            <a:r>
              <a:rPr lang="en-ID" dirty="0"/>
              <a:t> </a:t>
            </a:r>
            <a:r>
              <a:rPr lang="en-ID" dirty="0" err="1"/>
              <a:t>hidup</a:t>
            </a:r>
            <a:r>
              <a:rPr lang="en-ID" dirty="0"/>
              <a:t>.</a:t>
            </a:r>
          </a:p>
          <a:p>
            <a:r>
              <a:rPr lang="en-ID" dirty="0" err="1"/>
              <a:t>Kegiatan</a:t>
            </a:r>
            <a:r>
              <a:rPr lang="en-ID" dirty="0"/>
              <a:t> </a:t>
            </a:r>
            <a:r>
              <a:rPr lang="en-ID" dirty="0" err="1"/>
              <a:t>pranikah</a:t>
            </a:r>
            <a:r>
              <a:rPr lang="en-ID" dirty="0"/>
              <a:t> </a:t>
            </a:r>
            <a:r>
              <a:rPr lang="en-ID" dirty="0" err="1"/>
              <a:t>mencakup</a:t>
            </a:r>
            <a:r>
              <a:rPr lang="en-ID" dirty="0"/>
              <a:t> </a:t>
            </a:r>
            <a:r>
              <a:rPr lang="en-ID" dirty="0" err="1"/>
              <a:t>counseling</a:t>
            </a:r>
            <a:r>
              <a:rPr lang="en-ID" dirty="0"/>
              <a:t> </a:t>
            </a:r>
            <a:r>
              <a:rPr lang="en-ID" dirty="0" err="1"/>
              <a:t>untuk</a:t>
            </a:r>
            <a:r>
              <a:rPr lang="en-ID" dirty="0"/>
              <a:t> </a:t>
            </a:r>
            <a:r>
              <a:rPr lang="en-ID" dirty="0" err="1"/>
              <a:t>membantu</a:t>
            </a:r>
            <a:r>
              <a:rPr lang="en-ID" dirty="0"/>
              <a:t> pemuda </a:t>
            </a:r>
            <a:r>
              <a:rPr lang="en-ID" dirty="0" err="1"/>
              <a:t>memahami</a:t>
            </a:r>
            <a:r>
              <a:rPr lang="en-ID" dirty="0"/>
              <a:t> </a:t>
            </a:r>
            <a:r>
              <a:rPr lang="en-ID" dirty="0" err="1"/>
              <a:t>keunikan</a:t>
            </a:r>
            <a:r>
              <a:rPr lang="en-ID" dirty="0"/>
              <a:t> </a:t>
            </a:r>
            <a:r>
              <a:rPr lang="en-ID" dirty="0" err="1"/>
              <a:t>dirinya</a:t>
            </a:r>
            <a:r>
              <a:rPr lang="en-ID" dirty="0"/>
              <a:t>.</a:t>
            </a:r>
          </a:p>
          <a:p>
            <a:endParaRPr lang="en-ID" dirty="0"/>
          </a:p>
        </p:txBody>
      </p:sp>
    </p:spTree>
    <p:extLst>
      <p:ext uri="{BB962C8B-B14F-4D97-AF65-F5344CB8AC3E}">
        <p14:creationId xmlns:p14="http://schemas.microsoft.com/office/powerpoint/2010/main" val="19532345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AE307-5D79-30AC-8A93-1A0D5F1A5D4E}"/>
              </a:ext>
            </a:extLst>
          </p:cNvPr>
          <p:cNvSpPr>
            <a:spLocks noGrp="1"/>
          </p:cNvSpPr>
          <p:nvPr>
            <p:ph type="title"/>
          </p:nvPr>
        </p:nvSpPr>
        <p:spPr/>
        <p:txBody>
          <a:bodyPr/>
          <a:lstStyle/>
          <a:p>
            <a:r>
              <a:rPr lang="en-US" dirty="0" err="1"/>
              <a:t>Kriteria</a:t>
            </a:r>
            <a:r>
              <a:rPr lang="en-US" dirty="0"/>
              <a:t> </a:t>
            </a:r>
            <a:r>
              <a:rPr lang="en-US" dirty="0" err="1"/>
              <a:t>akhlaki</a:t>
            </a:r>
            <a:r>
              <a:rPr lang="en-US" dirty="0"/>
              <a:t> </a:t>
            </a:r>
            <a:r>
              <a:rPr lang="en-US" dirty="0" err="1"/>
              <a:t>lainnya</a:t>
            </a:r>
            <a:endParaRPr lang="en-ID" dirty="0"/>
          </a:p>
        </p:txBody>
      </p:sp>
      <p:graphicFrame>
        <p:nvGraphicFramePr>
          <p:cNvPr id="6" name="Content Placeholder 5">
            <a:extLst>
              <a:ext uri="{FF2B5EF4-FFF2-40B4-BE49-F238E27FC236}">
                <a16:creationId xmlns:a16="http://schemas.microsoft.com/office/drawing/2014/main" id="{B6E2B15F-13AD-2CCB-EBC7-CB60959585B4}"/>
              </a:ext>
            </a:extLst>
          </p:cNvPr>
          <p:cNvGraphicFramePr>
            <a:graphicFrameLocks noGrp="1"/>
          </p:cNvGraphicFramePr>
          <p:nvPr>
            <p:ph idx="1"/>
            <p:extLst>
              <p:ext uri="{D42A27DB-BD31-4B8C-83A1-F6EECF244321}">
                <p14:modId xmlns:p14="http://schemas.microsoft.com/office/powerpoint/2010/main" val="1657460585"/>
              </p:ext>
            </p:extLst>
          </p:nvPr>
        </p:nvGraphicFramePr>
        <p:xfrm>
          <a:off x="1178560" y="1658938"/>
          <a:ext cx="10464800" cy="4890949"/>
        </p:xfrm>
        <a:graphic>
          <a:graphicData uri="http://schemas.openxmlformats.org/drawingml/2006/table">
            <a:tbl>
              <a:tblPr/>
              <a:tblGrid>
                <a:gridCol w="2616200">
                  <a:extLst>
                    <a:ext uri="{9D8B030D-6E8A-4147-A177-3AD203B41FA5}">
                      <a16:colId xmlns:a16="http://schemas.microsoft.com/office/drawing/2014/main" val="2283406763"/>
                    </a:ext>
                  </a:extLst>
                </a:gridCol>
                <a:gridCol w="2616200">
                  <a:extLst>
                    <a:ext uri="{9D8B030D-6E8A-4147-A177-3AD203B41FA5}">
                      <a16:colId xmlns:a16="http://schemas.microsoft.com/office/drawing/2014/main" val="2414701440"/>
                    </a:ext>
                  </a:extLst>
                </a:gridCol>
                <a:gridCol w="2616200">
                  <a:extLst>
                    <a:ext uri="{9D8B030D-6E8A-4147-A177-3AD203B41FA5}">
                      <a16:colId xmlns:a16="http://schemas.microsoft.com/office/drawing/2014/main" val="3939586724"/>
                    </a:ext>
                  </a:extLst>
                </a:gridCol>
                <a:gridCol w="2616200">
                  <a:extLst>
                    <a:ext uri="{9D8B030D-6E8A-4147-A177-3AD203B41FA5}">
                      <a16:colId xmlns:a16="http://schemas.microsoft.com/office/drawing/2014/main" val="2473299932"/>
                    </a:ext>
                  </a:extLst>
                </a:gridCol>
              </a:tblGrid>
              <a:tr h="170791">
                <a:tc>
                  <a:txBody>
                    <a:bodyPr/>
                    <a:lstStyle/>
                    <a:p>
                      <a:r>
                        <a:rPr lang="en-ID" sz="1200" b="1"/>
                        <a:t>Kriteria</a:t>
                      </a:r>
                      <a:endParaRPr lang="en-ID" sz="1200"/>
                    </a:p>
                  </a:txBody>
                  <a:tcPr marL="42698" marR="42698" marT="21349" marB="21349" anchor="ctr">
                    <a:lnL>
                      <a:noFill/>
                    </a:lnL>
                    <a:lnR>
                      <a:noFill/>
                    </a:lnR>
                    <a:lnT>
                      <a:noFill/>
                    </a:lnT>
                    <a:lnB>
                      <a:noFill/>
                    </a:lnB>
                    <a:noFill/>
                  </a:tcPr>
                </a:tc>
                <a:tc>
                  <a:txBody>
                    <a:bodyPr/>
                    <a:lstStyle/>
                    <a:p>
                      <a:r>
                        <a:rPr lang="en-ID" sz="1200" b="1"/>
                        <a:t>Penjelasan</a:t>
                      </a:r>
                      <a:endParaRPr lang="en-ID" sz="1200"/>
                    </a:p>
                  </a:txBody>
                  <a:tcPr marL="42698" marR="42698" marT="21349" marB="21349" anchor="ctr">
                    <a:lnL>
                      <a:noFill/>
                    </a:lnL>
                    <a:lnR>
                      <a:noFill/>
                    </a:lnR>
                    <a:lnT>
                      <a:noFill/>
                    </a:lnT>
                    <a:lnB>
                      <a:noFill/>
                    </a:lnB>
                    <a:noFill/>
                  </a:tcPr>
                </a:tc>
                <a:tc>
                  <a:txBody>
                    <a:bodyPr/>
                    <a:lstStyle/>
                    <a:p>
                      <a:r>
                        <a:rPr lang="en-ID" sz="1200" b="1"/>
                        <a:t>Dalil</a:t>
                      </a:r>
                      <a:endParaRPr lang="en-ID" sz="1200"/>
                    </a:p>
                  </a:txBody>
                  <a:tcPr marL="42698" marR="42698" marT="21349" marB="21349" anchor="ctr">
                    <a:lnL>
                      <a:noFill/>
                    </a:lnL>
                    <a:lnR>
                      <a:noFill/>
                    </a:lnR>
                    <a:lnT>
                      <a:noFill/>
                    </a:lnT>
                    <a:lnB>
                      <a:noFill/>
                    </a:lnB>
                    <a:noFill/>
                  </a:tcPr>
                </a:tc>
                <a:tc>
                  <a:txBody>
                    <a:bodyPr/>
                    <a:lstStyle/>
                    <a:p>
                      <a:r>
                        <a:rPr lang="en-ID" sz="1200" b="1"/>
                        <a:t>Solusi Praktis</a:t>
                      </a:r>
                      <a:endParaRPr lang="en-ID" sz="1200"/>
                    </a:p>
                  </a:txBody>
                  <a:tcPr marL="42698" marR="42698" marT="21349" marB="21349" anchor="ctr">
                    <a:lnL>
                      <a:noFill/>
                    </a:lnL>
                    <a:lnR>
                      <a:noFill/>
                    </a:lnR>
                    <a:lnT>
                      <a:noFill/>
                    </a:lnT>
                    <a:lnB>
                      <a:noFill/>
                    </a:lnB>
                    <a:noFill/>
                  </a:tcPr>
                </a:tc>
                <a:extLst>
                  <a:ext uri="{0D108BD9-81ED-4DB2-BD59-A6C34878D82A}">
                    <a16:rowId xmlns:a16="http://schemas.microsoft.com/office/drawing/2014/main" val="3553959926"/>
                  </a:ext>
                </a:extLst>
              </a:tr>
              <a:tr h="811257">
                <a:tc>
                  <a:txBody>
                    <a:bodyPr/>
                    <a:lstStyle/>
                    <a:p>
                      <a:r>
                        <a:rPr lang="en-ID" sz="1200" b="1"/>
                        <a:t>1. Kesesuaian Iman &amp; Akhlak</a:t>
                      </a:r>
                      <a:endParaRPr lang="en-ID" sz="1200"/>
                    </a:p>
                  </a:txBody>
                  <a:tcPr marL="42698" marR="42698" marT="21349" marB="21349" anchor="ctr">
                    <a:lnL>
                      <a:noFill/>
                    </a:lnL>
                    <a:lnR>
                      <a:noFill/>
                    </a:lnR>
                    <a:lnT>
                      <a:noFill/>
                    </a:lnT>
                    <a:lnB>
                      <a:noFill/>
                    </a:lnB>
                    <a:noFill/>
                  </a:tcPr>
                </a:tc>
                <a:tc>
                  <a:txBody>
                    <a:bodyPr/>
                    <a:lstStyle/>
                    <a:p>
                      <a:r>
                        <a:rPr lang="en-ID" sz="1200" dirty="0" err="1"/>
                        <a:t>Kesepadanan</a:t>
                      </a:r>
                      <a:r>
                        <a:rPr lang="en-ID" sz="1200" dirty="0"/>
                        <a:t> </a:t>
                      </a:r>
                      <a:r>
                        <a:rPr lang="en-ID" sz="1200" dirty="0" err="1"/>
                        <a:t>utama</a:t>
                      </a:r>
                      <a:r>
                        <a:rPr lang="en-ID" sz="1200" dirty="0"/>
                        <a:t> pada </a:t>
                      </a:r>
                      <a:r>
                        <a:rPr lang="en-ID" sz="1200" dirty="0" err="1"/>
                        <a:t>iman</a:t>
                      </a:r>
                      <a:r>
                        <a:rPr lang="en-ID" sz="1200" dirty="0"/>
                        <a:t>, </a:t>
                      </a:r>
                      <a:r>
                        <a:rPr lang="en-ID" sz="1200" dirty="0" err="1"/>
                        <a:t>akhlak</a:t>
                      </a:r>
                      <a:r>
                        <a:rPr lang="en-ID" sz="1200" dirty="0"/>
                        <a:t>, dan </a:t>
                      </a:r>
                      <a:r>
                        <a:rPr lang="en-ID" sz="1200" dirty="0" err="1"/>
                        <a:t>tujuan</a:t>
                      </a:r>
                      <a:r>
                        <a:rPr lang="en-ID" sz="1200" dirty="0"/>
                        <a:t> </a:t>
                      </a:r>
                      <a:r>
                        <a:rPr lang="en-ID" sz="1200" dirty="0" err="1"/>
                        <a:t>hidup</a:t>
                      </a:r>
                      <a:r>
                        <a:rPr lang="en-ID" sz="1200" dirty="0"/>
                        <a:t>; </a:t>
                      </a:r>
                      <a:r>
                        <a:rPr lang="en-ID" sz="1200" dirty="0" err="1"/>
                        <a:t>ekonomi</a:t>
                      </a:r>
                      <a:r>
                        <a:rPr lang="en-ID" sz="1200" dirty="0"/>
                        <a:t>/status </a:t>
                      </a:r>
                      <a:r>
                        <a:rPr lang="en-ID" sz="1200" dirty="0" err="1"/>
                        <a:t>sekunder</a:t>
                      </a:r>
                      <a:r>
                        <a:rPr lang="en-ID" sz="1200" dirty="0"/>
                        <a:t>.</a:t>
                      </a:r>
                    </a:p>
                  </a:txBody>
                  <a:tcPr marL="42698" marR="42698" marT="21349" marB="21349" anchor="ctr">
                    <a:lnL>
                      <a:noFill/>
                    </a:lnL>
                    <a:lnR>
                      <a:noFill/>
                    </a:lnR>
                    <a:lnT>
                      <a:noFill/>
                    </a:lnT>
                    <a:lnB>
                      <a:noFill/>
                    </a:lnB>
                    <a:noFill/>
                  </a:tcPr>
                </a:tc>
                <a:tc>
                  <a:txBody>
                    <a:bodyPr/>
                    <a:lstStyle/>
                    <a:p>
                      <a:r>
                        <a:rPr lang="en-ID" sz="1200" i="1"/>
                        <a:t>Rasulullah SAW</a:t>
                      </a:r>
                      <a:r>
                        <a:rPr lang="en-ID" sz="1200"/>
                        <a:t> (Wasa’il, XIV, h. 51): </a:t>
                      </a:r>
                      <a:r>
                        <a:rPr lang="en-ID" sz="1200" i="1"/>
                        <a:t>"Jika datang kepada kalian seorang yang kalian ridhai agama dan akhlaknya, maka nikahkanlah dia."</a:t>
                      </a:r>
                      <a:endParaRPr lang="en-ID" sz="1200"/>
                    </a:p>
                  </a:txBody>
                  <a:tcPr marL="42698" marR="42698" marT="21349" marB="21349" anchor="ctr">
                    <a:lnL>
                      <a:noFill/>
                    </a:lnL>
                    <a:lnR>
                      <a:noFill/>
                    </a:lnR>
                    <a:lnT>
                      <a:noFill/>
                    </a:lnT>
                    <a:lnB>
                      <a:noFill/>
                    </a:lnB>
                    <a:noFill/>
                  </a:tcPr>
                </a:tc>
                <a:tc>
                  <a:txBody>
                    <a:bodyPr/>
                    <a:lstStyle/>
                    <a:p>
                      <a:r>
                        <a:rPr lang="en-ID" sz="1200"/>
                        <a:t>- Evaluasi nilai hidup &amp; visi keluarga. </a:t>
                      </a:r>
                      <a:br>
                        <a:rPr lang="en-ID" sz="1200"/>
                      </a:br>
                      <a:r>
                        <a:rPr lang="en-ID" sz="1200"/>
                        <a:t>- Bimbingan wali utamakan aspek ruhani.</a:t>
                      </a:r>
                    </a:p>
                  </a:txBody>
                  <a:tcPr marL="42698" marR="42698" marT="21349" marB="21349" anchor="ctr">
                    <a:lnL>
                      <a:noFill/>
                    </a:lnL>
                    <a:lnR>
                      <a:noFill/>
                    </a:lnR>
                    <a:lnT>
                      <a:noFill/>
                    </a:lnT>
                    <a:lnB>
                      <a:noFill/>
                    </a:lnB>
                    <a:noFill/>
                  </a:tcPr>
                </a:tc>
                <a:extLst>
                  <a:ext uri="{0D108BD9-81ED-4DB2-BD59-A6C34878D82A}">
                    <a16:rowId xmlns:a16="http://schemas.microsoft.com/office/drawing/2014/main" val="3667183661"/>
                  </a:ext>
                </a:extLst>
              </a:tr>
              <a:tr h="683164">
                <a:tc>
                  <a:txBody>
                    <a:bodyPr/>
                    <a:lstStyle/>
                    <a:p>
                      <a:r>
                        <a:rPr lang="en-ID" sz="1200" b="1"/>
                        <a:t>2. Komunitas Sehat</a:t>
                      </a:r>
                      <a:endParaRPr lang="en-ID" sz="1200"/>
                    </a:p>
                  </a:txBody>
                  <a:tcPr marL="42698" marR="42698" marT="21349" marB="21349" anchor="ctr">
                    <a:lnL>
                      <a:noFill/>
                    </a:lnL>
                    <a:lnR>
                      <a:noFill/>
                    </a:lnR>
                    <a:lnT>
                      <a:noFill/>
                    </a:lnT>
                    <a:lnB>
                      <a:noFill/>
                    </a:lnB>
                    <a:noFill/>
                  </a:tcPr>
                </a:tc>
                <a:tc>
                  <a:txBody>
                    <a:bodyPr/>
                    <a:lstStyle/>
                    <a:p>
                      <a:r>
                        <a:rPr lang="sv-SE" sz="1200"/>
                        <a:t>Komunitas keagamaan/sosial yang sehat adalah tempat ideal bertemu pasangan.</a:t>
                      </a:r>
                    </a:p>
                  </a:txBody>
                  <a:tcPr marL="42698" marR="42698" marT="21349" marB="21349" anchor="ctr">
                    <a:lnL>
                      <a:noFill/>
                    </a:lnL>
                    <a:lnR>
                      <a:noFill/>
                    </a:lnR>
                    <a:lnT>
                      <a:noFill/>
                    </a:lnT>
                    <a:lnB>
                      <a:noFill/>
                    </a:lnB>
                    <a:noFill/>
                  </a:tcPr>
                </a:tc>
                <a:tc>
                  <a:txBody>
                    <a:bodyPr/>
                    <a:lstStyle/>
                    <a:p>
                      <a:r>
                        <a:rPr lang="en-ID" sz="1200" i="1"/>
                        <a:t>Hadis</a:t>
                      </a:r>
                      <a:r>
                        <a:rPr lang="en-ID" sz="1200"/>
                        <a:t> (Al-Kafi, I, h. 45): </a:t>
                      </a:r>
                      <a:r>
                        <a:rPr lang="en-ID" sz="1200" i="1"/>
                        <a:t>"Seorang mukmin cerminan bagi mukmin lainnya."</a:t>
                      </a:r>
                      <a:endParaRPr lang="en-ID" sz="1200"/>
                    </a:p>
                  </a:txBody>
                  <a:tcPr marL="42698" marR="42698" marT="21349" marB="21349" anchor="ctr">
                    <a:lnL>
                      <a:noFill/>
                    </a:lnL>
                    <a:lnR>
                      <a:noFill/>
                    </a:lnR>
                    <a:lnT>
                      <a:noFill/>
                    </a:lnT>
                    <a:lnB>
                      <a:noFill/>
                    </a:lnB>
                    <a:noFill/>
                  </a:tcPr>
                </a:tc>
                <a:tc>
                  <a:txBody>
                    <a:bodyPr/>
                    <a:lstStyle/>
                    <a:p>
                      <a:r>
                        <a:rPr lang="en-ID" sz="1200"/>
                        <a:t>- Aktif di masjid, kajian, amal. </a:t>
                      </a:r>
                      <a:br>
                        <a:rPr lang="en-ID" sz="1200"/>
                      </a:br>
                      <a:r>
                        <a:rPr lang="en-ID" sz="1200"/>
                        <a:t>- Ciptakan kolaborasi pemuda saleh tanpa ikhtilath.</a:t>
                      </a:r>
                    </a:p>
                  </a:txBody>
                  <a:tcPr marL="42698" marR="42698" marT="21349" marB="21349" anchor="ctr">
                    <a:lnL>
                      <a:noFill/>
                    </a:lnL>
                    <a:lnR>
                      <a:noFill/>
                    </a:lnR>
                    <a:lnT>
                      <a:noFill/>
                    </a:lnT>
                    <a:lnB>
                      <a:noFill/>
                    </a:lnB>
                    <a:noFill/>
                  </a:tcPr>
                </a:tc>
                <a:extLst>
                  <a:ext uri="{0D108BD9-81ED-4DB2-BD59-A6C34878D82A}">
                    <a16:rowId xmlns:a16="http://schemas.microsoft.com/office/drawing/2014/main" val="1048797058"/>
                  </a:ext>
                </a:extLst>
              </a:tr>
              <a:tr h="555071">
                <a:tc>
                  <a:txBody>
                    <a:bodyPr/>
                    <a:lstStyle/>
                    <a:p>
                      <a:r>
                        <a:rPr lang="en-ID" sz="1200" b="1"/>
                        <a:t>3. Kesesuaian Emosional</a:t>
                      </a:r>
                      <a:endParaRPr lang="en-ID" sz="1200"/>
                    </a:p>
                  </a:txBody>
                  <a:tcPr marL="42698" marR="42698" marT="21349" marB="21349" anchor="ctr">
                    <a:lnL>
                      <a:noFill/>
                    </a:lnL>
                    <a:lnR>
                      <a:noFill/>
                    </a:lnR>
                    <a:lnT>
                      <a:noFill/>
                    </a:lnT>
                    <a:lnB>
                      <a:noFill/>
                    </a:lnB>
                    <a:noFill/>
                  </a:tcPr>
                </a:tc>
                <a:tc>
                  <a:txBody>
                    <a:bodyPr/>
                    <a:lstStyle/>
                    <a:p>
                      <a:r>
                        <a:rPr lang="sv-SE" sz="1200"/>
                        <a:t>Pasangan harus diterima seperti sahabat; tidak mengharapkan perubahan.</a:t>
                      </a:r>
                    </a:p>
                  </a:txBody>
                  <a:tcPr marL="42698" marR="42698" marT="21349" marB="21349" anchor="ctr">
                    <a:lnL>
                      <a:noFill/>
                    </a:lnL>
                    <a:lnR>
                      <a:noFill/>
                    </a:lnR>
                    <a:lnT>
                      <a:noFill/>
                    </a:lnT>
                    <a:lnB>
                      <a:noFill/>
                    </a:lnB>
                    <a:noFill/>
                  </a:tcPr>
                </a:tc>
                <a:tc>
                  <a:txBody>
                    <a:bodyPr/>
                    <a:lstStyle/>
                    <a:p>
                      <a:r>
                        <a:rPr lang="en-ID" sz="1200" i="1"/>
                        <a:t>Rasulullah SAW</a:t>
                      </a:r>
                      <a:r>
                        <a:rPr lang="en-ID" sz="1200"/>
                        <a:t>: </a:t>
                      </a:r>
                      <a:r>
                        <a:rPr lang="en-ID" sz="1200" i="1"/>
                        <a:t>"Mukmin sejati adalah yang bisa menjadi sahabat terbaik bagi istrinya."</a:t>
                      </a:r>
                      <a:endParaRPr lang="en-ID" sz="1200"/>
                    </a:p>
                  </a:txBody>
                  <a:tcPr marL="42698" marR="42698" marT="21349" marB="21349" anchor="ctr">
                    <a:lnL>
                      <a:noFill/>
                    </a:lnL>
                    <a:lnR>
                      <a:noFill/>
                    </a:lnR>
                    <a:lnT>
                      <a:noFill/>
                    </a:lnT>
                    <a:lnB>
                      <a:noFill/>
                    </a:lnB>
                    <a:noFill/>
                  </a:tcPr>
                </a:tc>
                <a:tc>
                  <a:txBody>
                    <a:bodyPr/>
                    <a:lstStyle/>
                    <a:p>
                      <a:r>
                        <a:rPr lang="en-ID" sz="1200"/>
                        <a:t>- Tes kesiapan emosional: nyaman, aman, jujur. </a:t>
                      </a:r>
                      <a:br>
                        <a:rPr lang="en-ID" sz="1200"/>
                      </a:br>
                      <a:r>
                        <a:rPr lang="en-ID" sz="1200"/>
                        <a:t>- Keluarga hindari fokus duniawi (gelar, gaji).</a:t>
                      </a:r>
                    </a:p>
                  </a:txBody>
                  <a:tcPr marL="42698" marR="42698" marT="21349" marB="21349" anchor="ctr">
                    <a:lnL>
                      <a:noFill/>
                    </a:lnL>
                    <a:lnR>
                      <a:noFill/>
                    </a:lnR>
                    <a:lnT>
                      <a:noFill/>
                    </a:lnT>
                    <a:lnB>
                      <a:noFill/>
                    </a:lnB>
                    <a:noFill/>
                  </a:tcPr>
                </a:tc>
                <a:extLst>
                  <a:ext uri="{0D108BD9-81ED-4DB2-BD59-A6C34878D82A}">
                    <a16:rowId xmlns:a16="http://schemas.microsoft.com/office/drawing/2014/main" val="4134789171"/>
                  </a:ext>
                </a:extLst>
              </a:tr>
              <a:tr h="811257">
                <a:tc>
                  <a:txBody>
                    <a:bodyPr/>
                    <a:lstStyle/>
                    <a:p>
                      <a:r>
                        <a:rPr lang="en-ID" sz="1200" b="1"/>
                        <a:t>4. Kedewasaan &amp; Tanggung Jawab</a:t>
                      </a:r>
                      <a:endParaRPr lang="en-ID" sz="1200"/>
                    </a:p>
                  </a:txBody>
                  <a:tcPr marL="42698" marR="42698" marT="21349" marB="21349" anchor="ctr">
                    <a:lnL>
                      <a:noFill/>
                    </a:lnL>
                    <a:lnR>
                      <a:noFill/>
                    </a:lnR>
                    <a:lnT>
                      <a:noFill/>
                    </a:lnT>
                    <a:lnB>
                      <a:noFill/>
                    </a:lnB>
                    <a:noFill/>
                  </a:tcPr>
                </a:tc>
                <a:tc>
                  <a:txBody>
                    <a:bodyPr/>
                    <a:lstStyle/>
                    <a:p>
                      <a:r>
                        <a:rPr lang="sv-SE" sz="1200"/>
                        <a:t>Menikah butuh kematangan berpikir dan tanggung jawab, bukan hanya usia.</a:t>
                      </a:r>
                    </a:p>
                  </a:txBody>
                  <a:tcPr marL="42698" marR="42698" marT="21349" marB="21349" anchor="ctr">
                    <a:lnL>
                      <a:noFill/>
                    </a:lnL>
                    <a:lnR>
                      <a:noFill/>
                    </a:lnR>
                    <a:lnT>
                      <a:noFill/>
                    </a:lnT>
                    <a:lnB>
                      <a:noFill/>
                    </a:lnB>
                    <a:noFill/>
                  </a:tcPr>
                </a:tc>
                <a:tc>
                  <a:txBody>
                    <a:bodyPr/>
                    <a:lstStyle/>
                    <a:p>
                      <a:r>
                        <a:rPr lang="en-ID" sz="1200" i="1"/>
                        <a:t>Imam Ali (a.s.)</a:t>
                      </a:r>
                      <a:r>
                        <a:rPr lang="en-ID" sz="1200"/>
                        <a:t> (Wasa’il, XIV, h. 56): </a:t>
                      </a:r>
                      <a:r>
                        <a:rPr lang="en-ID" sz="1200" i="1"/>
                        <a:t>"Tak ada kemuliaan yang lebih tinggi dari akal, dan tak ada kefakiran yang lebih besar dari kebodohan."</a:t>
                      </a:r>
                      <a:endParaRPr lang="en-ID" sz="1200"/>
                    </a:p>
                  </a:txBody>
                  <a:tcPr marL="42698" marR="42698" marT="21349" marB="21349" anchor="ctr">
                    <a:lnL>
                      <a:noFill/>
                    </a:lnL>
                    <a:lnR>
                      <a:noFill/>
                    </a:lnR>
                    <a:lnT>
                      <a:noFill/>
                    </a:lnT>
                    <a:lnB>
                      <a:noFill/>
                    </a:lnB>
                    <a:noFill/>
                  </a:tcPr>
                </a:tc>
                <a:tc>
                  <a:txBody>
                    <a:bodyPr/>
                    <a:lstStyle/>
                    <a:p>
                      <a:r>
                        <a:rPr lang="sv-SE" sz="1200"/>
                        <a:t>- Latih tanggung jawab sejak dini. </a:t>
                      </a:r>
                      <a:br>
                        <a:rPr lang="sv-SE" sz="1200"/>
                      </a:br>
                      <a:r>
                        <a:rPr lang="sv-SE" sz="1200"/>
                        <a:t>- Orang tua hindari memanjakan anak.</a:t>
                      </a:r>
                    </a:p>
                  </a:txBody>
                  <a:tcPr marL="42698" marR="42698" marT="21349" marB="21349" anchor="ctr">
                    <a:lnL>
                      <a:noFill/>
                    </a:lnL>
                    <a:lnR>
                      <a:noFill/>
                    </a:lnR>
                    <a:lnT>
                      <a:noFill/>
                    </a:lnT>
                    <a:lnB>
                      <a:noFill/>
                    </a:lnB>
                    <a:noFill/>
                  </a:tcPr>
                </a:tc>
                <a:extLst>
                  <a:ext uri="{0D108BD9-81ED-4DB2-BD59-A6C34878D82A}">
                    <a16:rowId xmlns:a16="http://schemas.microsoft.com/office/drawing/2014/main" val="2521334628"/>
                  </a:ext>
                </a:extLst>
              </a:tr>
              <a:tr h="811257">
                <a:tc>
                  <a:txBody>
                    <a:bodyPr/>
                    <a:lstStyle/>
                    <a:p>
                      <a:r>
                        <a:rPr lang="en-ID" sz="1200" b="1"/>
                        <a:t>5. Kesehatan Fisik &amp; Mental</a:t>
                      </a:r>
                      <a:endParaRPr lang="en-ID" sz="1200"/>
                    </a:p>
                  </a:txBody>
                  <a:tcPr marL="42698" marR="42698" marT="21349" marB="21349" anchor="ctr">
                    <a:lnL>
                      <a:noFill/>
                    </a:lnL>
                    <a:lnR>
                      <a:noFill/>
                    </a:lnR>
                    <a:lnT>
                      <a:noFill/>
                    </a:lnT>
                    <a:lnB>
                      <a:noFill/>
                    </a:lnB>
                    <a:noFill/>
                  </a:tcPr>
                </a:tc>
                <a:tc>
                  <a:txBody>
                    <a:bodyPr/>
                    <a:lstStyle/>
                    <a:p>
                      <a:r>
                        <a:rPr lang="en-ID" sz="1200"/>
                        <a:t>Kesehatan penting untuk kehidupan bersama; penyakit berat perlu kesiapan spiritual.</a:t>
                      </a:r>
                    </a:p>
                  </a:txBody>
                  <a:tcPr marL="42698" marR="42698" marT="21349" marB="21349" anchor="ctr">
                    <a:lnL>
                      <a:noFill/>
                    </a:lnL>
                    <a:lnR>
                      <a:noFill/>
                    </a:lnR>
                    <a:lnT>
                      <a:noFill/>
                    </a:lnT>
                    <a:lnB>
                      <a:noFill/>
                    </a:lnB>
                    <a:noFill/>
                  </a:tcPr>
                </a:tc>
                <a:tc>
                  <a:txBody>
                    <a:bodyPr/>
                    <a:lstStyle/>
                    <a:p>
                      <a:r>
                        <a:rPr lang="en-ID" sz="1200" i="1"/>
                        <a:t>QS. Al-Baqarah: 195</a:t>
                      </a:r>
                      <a:r>
                        <a:rPr lang="en-ID" sz="1200"/>
                        <a:t>: </a:t>
                      </a:r>
                      <a:r>
                        <a:rPr lang="en-ID" sz="1200" i="1"/>
                        <a:t>"</a:t>
                      </a:r>
                      <a:r>
                        <a:rPr lang="fa-IR" sz="1200" i="1"/>
                        <a:t>وَلَا تُلْقُوا بِأَيْدِيكُمْ إِلَى التَّهْلُكَةِ"</a:t>
                      </a:r>
                      <a:r>
                        <a:rPr lang="fa-IR" sz="1200"/>
                        <a:t> </a:t>
                      </a:r>
                      <a:r>
                        <a:rPr lang="fa-IR" sz="1200" i="1"/>
                        <a:t>"</a:t>
                      </a:r>
                      <a:r>
                        <a:rPr lang="en-ID" sz="1200" i="1"/>
                        <a:t>Janganlah kalian menjerumuskan diri kalian ke dalam kebinasaan."</a:t>
                      </a:r>
                      <a:endParaRPr lang="en-ID" sz="1200"/>
                    </a:p>
                  </a:txBody>
                  <a:tcPr marL="42698" marR="42698" marT="21349" marB="21349" anchor="ctr">
                    <a:lnL>
                      <a:noFill/>
                    </a:lnL>
                    <a:lnR>
                      <a:noFill/>
                    </a:lnR>
                    <a:lnT>
                      <a:noFill/>
                    </a:lnT>
                    <a:lnB>
                      <a:noFill/>
                    </a:lnB>
                    <a:noFill/>
                  </a:tcPr>
                </a:tc>
                <a:tc>
                  <a:txBody>
                    <a:bodyPr/>
                    <a:lstStyle/>
                    <a:p>
                      <a:r>
                        <a:rPr lang="en-ID" sz="1200"/>
                        <a:t>- Pemeriksaan kesehatan pranikah. </a:t>
                      </a:r>
                      <a:br>
                        <a:rPr lang="en-ID" sz="1200"/>
                      </a:br>
                      <a:r>
                        <a:rPr lang="en-ID" sz="1200"/>
                        <a:t>- Siap secara spiritual jika pasangan sakit.</a:t>
                      </a:r>
                    </a:p>
                  </a:txBody>
                  <a:tcPr marL="42698" marR="42698" marT="21349" marB="21349" anchor="ctr">
                    <a:lnL>
                      <a:noFill/>
                    </a:lnL>
                    <a:lnR>
                      <a:noFill/>
                    </a:lnR>
                    <a:lnT>
                      <a:noFill/>
                    </a:lnT>
                    <a:lnB>
                      <a:noFill/>
                    </a:lnB>
                    <a:noFill/>
                  </a:tcPr>
                </a:tc>
                <a:extLst>
                  <a:ext uri="{0D108BD9-81ED-4DB2-BD59-A6C34878D82A}">
                    <a16:rowId xmlns:a16="http://schemas.microsoft.com/office/drawing/2014/main" val="3510874719"/>
                  </a:ext>
                </a:extLst>
              </a:tr>
              <a:tr h="683164">
                <a:tc>
                  <a:txBody>
                    <a:bodyPr/>
                    <a:lstStyle/>
                    <a:p>
                      <a:r>
                        <a:rPr lang="en-ID" sz="1200" b="1"/>
                        <a:t>6. Mawaddah &amp; Rahmah</a:t>
                      </a:r>
                      <a:endParaRPr lang="en-ID" sz="1200"/>
                    </a:p>
                  </a:txBody>
                  <a:tcPr marL="42698" marR="42698" marT="21349" marB="21349" anchor="ctr">
                    <a:lnL>
                      <a:noFill/>
                    </a:lnL>
                    <a:lnR>
                      <a:noFill/>
                    </a:lnR>
                    <a:lnT>
                      <a:noFill/>
                    </a:lnT>
                    <a:lnB>
                      <a:noFill/>
                    </a:lnB>
                    <a:noFill/>
                  </a:tcPr>
                </a:tc>
                <a:tc>
                  <a:txBody>
                    <a:bodyPr/>
                    <a:lstStyle/>
                    <a:p>
                      <a:r>
                        <a:rPr lang="sv-SE" sz="1200"/>
                        <a:t>Cinta dan kasih sayang tumbuh setelah akad, bukan syarat nikah.</a:t>
                      </a:r>
                    </a:p>
                  </a:txBody>
                  <a:tcPr marL="42698" marR="42698" marT="21349" marB="21349" anchor="ctr">
                    <a:lnL>
                      <a:noFill/>
                    </a:lnL>
                    <a:lnR>
                      <a:noFill/>
                    </a:lnR>
                    <a:lnT>
                      <a:noFill/>
                    </a:lnT>
                    <a:lnB>
                      <a:noFill/>
                    </a:lnB>
                    <a:noFill/>
                  </a:tcPr>
                </a:tc>
                <a:tc>
                  <a:txBody>
                    <a:bodyPr/>
                    <a:lstStyle/>
                    <a:p>
                      <a:r>
                        <a:rPr lang="en-ID" sz="1200" i="1"/>
                        <a:t>QS. Ar-Rum: 21</a:t>
                      </a:r>
                      <a:r>
                        <a:rPr lang="en-ID" sz="1200"/>
                        <a:t>: </a:t>
                      </a:r>
                      <a:r>
                        <a:rPr lang="en-ID" sz="1200" i="1"/>
                        <a:t>"</a:t>
                      </a:r>
                      <a:r>
                        <a:rPr lang="fa-IR" sz="1200" i="1"/>
                        <a:t>وَجَعَلَ بَيْنَكُمْ مَوَدَّةً وَرَحْمَةً"</a:t>
                      </a:r>
                      <a:r>
                        <a:rPr lang="fa-IR" sz="1200"/>
                        <a:t> </a:t>
                      </a:r>
                      <a:r>
                        <a:rPr lang="fa-IR" sz="1200" i="1"/>
                        <a:t>"…</a:t>
                      </a:r>
                      <a:r>
                        <a:rPr lang="en-ID" sz="1200" i="1"/>
                        <a:t>dan dijadikan-Nya di antara kalian mawaddah dan rahmah."</a:t>
                      </a:r>
                      <a:endParaRPr lang="en-ID" sz="1200"/>
                    </a:p>
                  </a:txBody>
                  <a:tcPr marL="42698" marR="42698" marT="21349" marB="21349" anchor="ctr">
                    <a:lnL>
                      <a:noFill/>
                    </a:lnL>
                    <a:lnR>
                      <a:noFill/>
                    </a:lnR>
                    <a:lnT>
                      <a:noFill/>
                    </a:lnT>
                    <a:lnB>
                      <a:noFill/>
                    </a:lnB>
                    <a:noFill/>
                  </a:tcPr>
                </a:tc>
                <a:tc>
                  <a:txBody>
                    <a:bodyPr/>
                    <a:lstStyle/>
                    <a:p>
                      <a:r>
                        <a:rPr lang="en-ID" sz="1200" dirty="0"/>
                        <a:t>- </a:t>
                      </a:r>
                      <a:r>
                        <a:rPr lang="en-ID" sz="1200" dirty="0" err="1"/>
                        <a:t>Pilih</a:t>
                      </a:r>
                      <a:r>
                        <a:rPr lang="en-ID" sz="1200" dirty="0"/>
                        <a:t> </a:t>
                      </a:r>
                      <a:r>
                        <a:rPr lang="en-ID" sz="1200" dirty="0" err="1"/>
                        <a:t>pasangan</a:t>
                      </a:r>
                      <a:r>
                        <a:rPr lang="en-ID" sz="1200" dirty="0"/>
                        <a:t> </a:t>
                      </a:r>
                      <a:r>
                        <a:rPr lang="en-ID" sz="1200" dirty="0" err="1"/>
                        <a:t>berdasarkan</a:t>
                      </a:r>
                      <a:r>
                        <a:rPr lang="en-ID" sz="1200" dirty="0"/>
                        <a:t> </a:t>
                      </a:r>
                      <a:r>
                        <a:rPr lang="en-ID" sz="1200" dirty="0" err="1"/>
                        <a:t>iman</a:t>
                      </a:r>
                      <a:r>
                        <a:rPr lang="en-ID" sz="1200" dirty="0"/>
                        <a:t> &amp; </a:t>
                      </a:r>
                      <a:r>
                        <a:rPr lang="en-ID" sz="1200" dirty="0" err="1"/>
                        <a:t>akhlak</a:t>
                      </a:r>
                      <a:r>
                        <a:rPr lang="en-ID" sz="1200" dirty="0"/>
                        <a:t>. </a:t>
                      </a:r>
                      <a:br>
                        <a:rPr lang="en-ID" sz="1200" dirty="0"/>
                      </a:br>
                      <a:r>
                        <a:rPr lang="en-ID" sz="1200" dirty="0"/>
                        <a:t>- </a:t>
                      </a:r>
                      <a:r>
                        <a:rPr lang="en-ID" sz="1200" dirty="0" err="1"/>
                        <a:t>Bangun</a:t>
                      </a:r>
                      <a:r>
                        <a:rPr lang="en-ID" sz="1200" dirty="0"/>
                        <a:t> </a:t>
                      </a:r>
                      <a:r>
                        <a:rPr lang="en-ID" sz="1200" dirty="0" err="1"/>
                        <a:t>cinta</a:t>
                      </a:r>
                      <a:r>
                        <a:rPr lang="en-ID" sz="1200" dirty="0"/>
                        <a:t> via </a:t>
                      </a:r>
                      <a:r>
                        <a:rPr lang="en-ID" sz="1200" dirty="0" err="1"/>
                        <a:t>tolong-menolong</a:t>
                      </a:r>
                      <a:r>
                        <a:rPr lang="en-ID" sz="1200" dirty="0"/>
                        <a:t> &amp; </a:t>
                      </a:r>
                      <a:r>
                        <a:rPr lang="en-ID" sz="1200" dirty="0" err="1"/>
                        <a:t>doa</a:t>
                      </a:r>
                      <a:r>
                        <a:rPr lang="en-ID" sz="1200" dirty="0"/>
                        <a:t>.</a:t>
                      </a:r>
                    </a:p>
                  </a:txBody>
                  <a:tcPr marL="42698" marR="42698" marT="21349" marB="21349" anchor="ctr">
                    <a:lnL>
                      <a:noFill/>
                    </a:lnL>
                    <a:lnR>
                      <a:noFill/>
                    </a:lnR>
                    <a:lnT>
                      <a:noFill/>
                    </a:lnT>
                    <a:lnB>
                      <a:noFill/>
                    </a:lnB>
                    <a:noFill/>
                  </a:tcPr>
                </a:tc>
                <a:extLst>
                  <a:ext uri="{0D108BD9-81ED-4DB2-BD59-A6C34878D82A}">
                    <a16:rowId xmlns:a16="http://schemas.microsoft.com/office/drawing/2014/main" val="2219979682"/>
                  </a:ext>
                </a:extLst>
              </a:tr>
            </a:tbl>
          </a:graphicData>
        </a:graphic>
      </p:graphicFrame>
      <p:sp>
        <p:nvSpPr>
          <p:cNvPr id="7" name="Rectangle 2">
            <a:extLst>
              <a:ext uri="{FF2B5EF4-FFF2-40B4-BE49-F238E27FC236}">
                <a16:creationId xmlns:a16="http://schemas.microsoft.com/office/drawing/2014/main" id="{6D4E2688-B9BD-5E3D-301F-B00BB05A0140}"/>
              </a:ext>
            </a:extLst>
          </p:cNvPr>
          <p:cNvSpPr>
            <a:spLocks noChangeArrowheads="1"/>
          </p:cNvSpPr>
          <p:nvPr/>
        </p:nvSpPr>
        <p:spPr bwMode="auto">
          <a:xfrm>
            <a:off x="-6647711" y="-79176"/>
            <a:ext cx="24901155"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a:ln>
                  <a:noFill/>
                </a:ln>
                <a:solidFill>
                  <a:schemeClr val="tx1"/>
                </a:solidFill>
                <a:effectLst/>
                <a:latin typeface="Arial" panose="020B0604020202020204" pitchFamily="34" charset="0"/>
              </a:rPr>
              <a:t>Kriteria Tambahan Memilih Pasangan dalam Islam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15861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F3CD1-90C0-48CB-C7C1-E178319F88ED}"/>
              </a:ext>
            </a:extLst>
          </p:cNvPr>
          <p:cNvSpPr>
            <a:spLocks noGrp="1"/>
          </p:cNvSpPr>
          <p:nvPr>
            <p:ph type="title"/>
          </p:nvPr>
        </p:nvSpPr>
        <p:spPr/>
        <p:txBody>
          <a:bodyPr>
            <a:normAutofit fontScale="90000"/>
          </a:bodyPr>
          <a:lstStyle/>
          <a:p>
            <a:r>
              <a:rPr lang="en-ID" sz="4400" b="1" i="0" u="none" strike="noStrike" dirty="0">
                <a:solidFill>
                  <a:srgbClr val="000000"/>
                </a:solidFill>
                <a:effectLst/>
                <a:latin typeface="Arial" panose="020B0604020202020204" pitchFamily="34" charset="0"/>
              </a:rPr>
              <a:t>🟦 4. Adab dan Batas </a:t>
            </a:r>
            <a:r>
              <a:rPr lang="en-ID" sz="4400" b="1" i="0" u="none" strike="noStrike" dirty="0" err="1">
                <a:solidFill>
                  <a:srgbClr val="000000"/>
                </a:solidFill>
                <a:effectLst/>
                <a:latin typeface="Arial" panose="020B0604020202020204" pitchFamily="34" charset="0"/>
              </a:rPr>
              <a:t>Interaksi</a:t>
            </a:r>
            <a:r>
              <a:rPr lang="en-ID" sz="4400" b="1" i="0" u="none" strike="noStrike" dirty="0">
                <a:solidFill>
                  <a:srgbClr val="000000"/>
                </a:solidFill>
                <a:effectLst/>
                <a:latin typeface="Arial" panose="020B0604020202020204" pitchFamily="34" charset="0"/>
              </a:rPr>
              <a:t> </a:t>
            </a:r>
            <a:r>
              <a:rPr lang="en-ID" sz="4400" b="1" i="0" u="none" strike="noStrike" dirty="0" err="1">
                <a:solidFill>
                  <a:srgbClr val="000000"/>
                </a:solidFill>
                <a:effectLst/>
                <a:latin typeface="Arial" panose="020B0604020202020204" pitchFamily="34" charset="0"/>
              </a:rPr>
              <a:t>Sebelum</a:t>
            </a:r>
            <a:r>
              <a:rPr lang="en-ID" sz="4400" b="1" i="0" u="none" strike="noStrike" dirty="0">
                <a:solidFill>
                  <a:srgbClr val="000000"/>
                </a:solidFill>
                <a:effectLst/>
                <a:latin typeface="Arial" panose="020B0604020202020204" pitchFamily="34" charset="0"/>
              </a:rPr>
              <a:t> Nikah</a:t>
            </a:r>
            <a:endParaRPr lang="en-ID" dirty="0"/>
          </a:p>
        </p:txBody>
      </p:sp>
      <p:sp>
        <p:nvSpPr>
          <p:cNvPr id="3" name="Content Placeholder 2">
            <a:extLst>
              <a:ext uri="{FF2B5EF4-FFF2-40B4-BE49-F238E27FC236}">
                <a16:creationId xmlns:a16="http://schemas.microsoft.com/office/drawing/2014/main" id="{1FFB5D41-C817-D361-1672-E570045762F1}"/>
              </a:ext>
            </a:extLst>
          </p:cNvPr>
          <p:cNvSpPr>
            <a:spLocks noGrp="1"/>
          </p:cNvSpPr>
          <p:nvPr>
            <p:ph idx="1"/>
          </p:nvPr>
        </p:nvSpPr>
        <p:spPr/>
        <p:txBody>
          <a:bodyPr>
            <a:normAutofit fontScale="92500" lnSpcReduction="20000"/>
          </a:bodyPr>
          <a:lstStyle/>
          <a:p>
            <a:pPr rtl="0">
              <a:spcBef>
                <a:spcPts val="1400"/>
              </a:spcBef>
              <a:spcAft>
                <a:spcPts val="400"/>
              </a:spcAft>
              <a:buNone/>
            </a:pPr>
            <a:r>
              <a:rPr lang="en-ID" sz="1800" b="1" i="0" u="none" strike="noStrike" dirty="0">
                <a:solidFill>
                  <a:srgbClr val="000000"/>
                </a:solidFill>
                <a:effectLst/>
                <a:latin typeface="Arial" panose="020B0604020202020204" pitchFamily="34" charset="0"/>
              </a:rPr>
              <a:t>A. </a:t>
            </a:r>
            <a:r>
              <a:rPr lang="en-ID" sz="1800" b="1" i="0" u="none" strike="noStrike" dirty="0" err="1">
                <a:solidFill>
                  <a:srgbClr val="000000"/>
                </a:solidFill>
                <a:effectLst/>
                <a:latin typeface="Arial" panose="020B0604020202020204" pitchFamily="34" charset="0"/>
              </a:rPr>
              <a:t>Diperbolehkan</a:t>
            </a:r>
            <a:endParaRPr lang="en-ID" b="1" dirty="0">
              <a:effectLst/>
            </a:endParaRPr>
          </a:p>
          <a:p>
            <a:pPr rtl="0" fontAlgn="base">
              <a:spcBef>
                <a:spcPts val="1200"/>
              </a:spcBef>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Boleh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melihat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wajah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telapak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rambut</a:t>
            </a:r>
            <a:r>
              <a:rPr lang="en-ID" sz="1800" b="0"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sekali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tujuan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serius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tanpa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disertai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syahwat</a:t>
            </a:r>
            <a:r>
              <a:rPr lang="en-ID" sz="1800" b="0" i="0" u="none" strike="noStrike" dirty="0">
                <a:solidFill>
                  <a:srgbClr val="000000"/>
                </a:solidFill>
                <a:effectLst/>
                <a:latin typeface="Arial" panose="020B0604020202020204" pitchFamily="34" charset="0"/>
              </a:rPr>
              <a:t> (Sayyid Sistani, </a:t>
            </a:r>
            <a:r>
              <a:rPr lang="en-ID" sz="1800" b="0" i="1" u="none" strike="noStrike" dirty="0" err="1">
                <a:solidFill>
                  <a:srgbClr val="000000"/>
                </a:solidFill>
                <a:effectLst/>
                <a:latin typeface="Arial" panose="020B0604020202020204" pitchFamily="34" charset="0"/>
              </a:rPr>
              <a:t>Minhâj</a:t>
            </a:r>
            <a:r>
              <a:rPr lang="en-ID" sz="1800" b="0" i="0" u="none" strike="noStrike" dirty="0">
                <a:solidFill>
                  <a:srgbClr val="000000"/>
                </a:solidFill>
                <a:effectLst/>
                <a:latin typeface="Arial" panose="020B0604020202020204" pitchFamily="34" charset="0"/>
              </a:rPr>
              <a:t> Q 2414).</a:t>
            </a:r>
            <a:r>
              <a:rPr lang="en-ID" sz="1800" b="1" i="0" u="none" strike="noStrike" dirty="0">
                <a:solidFill>
                  <a:srgbClr val="000000"/>
                </a:solidFill>
                <a:effectLst/>
                <a:latin typeface="Arial" panose="020B0604020202020204" pitchFamily="34" charset="0"/>
              </a:rPr>
              <a:t> </a:t>
            </a:r>
            <a:r>
              <a:rPr lang="en-ID" sz="1800" b="0" i="0" u="none" strike="noStrike" dirty="0">
                <a:solidFill>
                  <a:srgbClr val="000000"/>
                </a:solidFill>
                <a:effectLst/>
                <a:latin typeface="Arial" panose="020B0604020202020204" pitchFamily="34" charset="0"/>
              </a:rPr>
              <a:t>→ </a:t>
            </a:r>
            <a:r>
              <a:rPr lang="en-ID" sz="1800" b="1" i="0" u="none" strike="noStrike" dirty="0">
                <a:solidFill>
                  <a:srgbClr val="000000"/>
                </a:solidFill>
                <a:effectLst/>
                <a:latin typeface="Arial" panose="020B0604020202020204" pitchFamily="34" charset="0"/>
              </a:rPr>
              <a:t>Sayyid Sistani</a:t>
            </a:r>
            <a:r>
              <a:rPr lang="en-ID" sz="1800" b="0" i="0" u="none" strike="noStrike" dirty="0">
                <a:solidFill>
                  <a:srgbClr val="000000"/>
                </a:solidFill>
                <a:effectLst/>
                <a:latin typeface="Arial" panose="020B0604020202020204" pitchFamily="34" charset="0"/>
              </a:rPr>
              <a:t>, </a:t>
            </a:r>
            <a:r>
              <a:rPr lang="en-ID" sz="1800" b="0" i="1" u="none" strike="noStrike" dirty="0">
                <a:solidFill>
                  <a:srgbClr val="000000"/>
                </a:solidFill>
                <a:effectLst/>
                <a:latin typeface="Arial" panose="020B0604020202020204" pitchFamily="34" charset="0"/>
              </a:rPr>
              <a:t>A Code of Practice for Muslims in the West</a:t>
            </a:r>
            <a:endParaRPr lang="en-ID"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Berbicara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keperluan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lamaran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menjaga</a:t>
            </a:r>
            <a:r>
              <a:rPr lang="en-ID" sz="1800" b="0" i="0" u="none" strike="noStrike" dirty="0">
                <a:solidFill>
                  <a:srgbClr val="000000"/>
                </a:solidFill>
                <a:effectLst/>
                <a:latin typeface="Arial" panose="020B0604020202020204" pitchFamily="34" charset="0"/>
              </a:rPr>
              <a:t> adab</a:t>
            </a:r>
            <a:endParaRPr lang="en-ID" sz="1800" b="1" i="0" u="none" strike="noStrike" dirty="0">
              <a:solidFill>
                <a:srgbClr val="666666"/>
              </a:solidFill>
              <a:effectLst/>
              <a:latin typeface="Arial" panose="020B0604020202020204" pitchFamily="34" charset="0"/>
            </a:endParaRPr>
          </a:p>
          <a:p>
            <a:pPr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Bertemu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beberapa</a:t>
            </a:r>
            <a:r>
              <a:rPr lang="en-ID" sz="1800" b="0" i="0" u="none" strike="noStrike" dirty="0">
                <a:solidFill>
                  <a:srgbClr val="000000"/>
                </a:solidFill>
                <a:effectLst/>
                <a:latin typeface="Arial" panose="020B0604020202020204" pitchFamily="34" charset="0"/>
              </a:rPr>
              <a:t> kali, </a:t>
            </a:r>
            <a:r>
              <a:rPr lang="en-ID" sz="1800" b="0" i="0" u="none" strike="noStrike" dirty="0" err="1">
                <a:solidFill>
                  <a:srgbClr val="000000"/>
                </a:solidFill>
                <a:effectLst/>
                <a:latin typeface="Arial" panose="020B0604020202020204" pitchFamily="34" charset="0"/>
              </a:rPr>
              <a:t>berdialog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secara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serius</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genit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saling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merayu</a:t>
            </a:r>
            <a:endParaRPr lang="en-ID" sz="1800" b="1" i="0" u="none" strike="noStrike" dirty="0">
              <a:solidFill>
                <a:srgbClr val="666666"/>
              </a:solidFill>
              <a:effectLst/>
              <a:latin typeface="Arial" panose="020B0604020202020204" pitchFamily="34" charset="0"/>
            </a:endParaRPr>
          </a:p>
          <a:p>
            <a:pPr rtl="0" fontAlgn="base">
              <a:buFont typeface="Arial" panose="020B0604020202020204" pitchFamily="34" charset="0"/>
              <a:buChar char="•"/>
            </a:pPr>
            <a:r>
              <a:rPr lang="en-ID" sz="1800" b="0" i="0" u="none" strike="noStrike" dirty="0">
                <a:solidFill>
                  <a:srgbClr val="000000"/>
                </a:solidFill>
                <a:effectLst/>
                <a:latin typeface="Arial" panose="020B0604020202020204" pitchFamily="34" charset="0"/>
              </a:rPr>
              <a:t>Tidak </a:t>
            </a:r>
            <a:r>
              <a:rPr lang="en-ID" sz="1800" b="0" i="0" u="none" strike="noStrike" dirty="0" err="1">
                <a:solidFill>
                  <a:srgbClr val="000000"/>
                </a:solidFill>
                <a:effectLst/>
                <a:latin typeface="Arial" panose="020B0604020202020204" pitchFamily="34" charset="0"/>
              </a:rPr>
              <a:t>diperbolehkan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berbincang</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bertujuan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menikmati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syahwat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chat </a:t>
            </a:r>
            <a:r>
              <a:rPr lang="en-ID" sz="1800" b="0" i="0" u="none" strike="noStrike" dirty="0" err="1">
                <a:solidFill>
                  <a:srgbClr val="000000"/>
                </a:solidFill>
                <a:effectLst/>
                <a:latin typeface="Arial" panose="020B0604020202020204" pitchFamily="34" charset="0"/>
              </a:rPr>
              <a:t>maupun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berbincang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langsung</a:t>
            </a:r>
            <a:r>
              <a:rPr lang="en-ID" sz="1800" b="0" i="0" u="none" strike="noStrike" dirty="0">
                <a:solidFill>
                  <a:srgbClr val="000000"/>
                </a:solidFill>
                <a:effectLst/>
                <a:latin typeface="Arial" panose="020B0604020202020204" pitchFamily="34" charset="0"/>
              </a:rPr>
              <a:t>.</a:t>
            </a:r>
          </a:p>
          <a:p>
            <a:pPr rtl="0" fontAlgn="base">
              <a:spcAft>
                <a:spcPts val="1200"/>
              </a:spcAft>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Pertemuan</a:t>
            </a:r>
            <a:r>
              <a:rPr lang="en-ID" sz="1800" b="0" i="0" u="none" strike="noStrike" dirty="0">
                <a:solidFill>
                  <a:srgbClr val="000000"/>
                </a:solidFill>
                <a:effectLst/>
                <a:latin typeface="Arial" panose="020B0604020202020204" pitchFamily="34" charset="0"/>
              </a:rPr>
              <a:t> di </a:t>
            </a:r>
            <a:r>
              <a:rPr lang="en-ID" sz="1800" b="0" i="0" u="none" strike="noStrike" dirty="0" err="1">
                <a:solidFill>
                  <a:srgbClr val="000000"/>
                </a:solidFill>
                <a:effectLst/>
                <a:latin typeface="Arial" panose="020B0604020202020204" pitchFamily="34" charset="0"/>
              </a:rPr>
              <a:t>tempat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publik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pengawasan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di </a:t>
            </a:r>
            <a:r>
              <a:rPr lang="en-ID" sz="1800" b="0" i="0" u="none" strike="noStrike" dirty="0" err="1">
                <a:solidFill>
                  <a:srgbClr val="000000"/>
                </a:solidFill>
                <a:effectLst/>
                <a:latin typeface="Arial" panose="020B0604020202020204" pitchFamily="34" charset="0"/>
              </a:rPr>
              <a:t>rumah</a:t>
            </a:r>
            <a:r>
              <a:rPr lang="en-ID" sz="1800" b="0" i="0" u="none" strike="noStrike" dirty="0">
                <a:solidFill>
                  <a:srgbClr val="000000"/>
                </a:solidFill>
                <a:effectLst/>
                <a:latin typeface="Arial" panose="020B0604020202020204" pitchFamily="34" charset="0"/>
              </a:rPr>
              <a:t> orang‑</a:t>
            </a:r>
            <a:r>
              <a:rPr lang="en-ID" sz="1800" b="0" i="0" u="none" strike="noStrike" dirty="0" err="1">
                <a:solidFill>
                  <a:srgbClr val="000000"/>
                </a:solidFill>
                <a:effectLst/>
                <a:latin typeface="Arial" panose="020B0604020202020204" pitchFamily="34" charset="0"/>
              </a:rPr>
              <a:t>tua</a:t>
            </a:r>
            <a:r>
              <a:rPr lang="en-ID" sz="1800" b="0" i="0" u="none" strike="noStrike" dirty="0">
                <a:solidFill>
                  <a:srgbClr val="000000"/>
                </a:solidFill>
                <a:effectLst/>
                <a:latin typeface="Arial" panose="020B0604020202020204" pitchFamily="34" charset="0"/>
              </a:rPr>
              <a:t>.</a:t>
            </a:r>
          </a:p>
          <a:p>
            <a:pPr rtl="0">
              <a:spcBef>
                <a:spcPts val="1400"/>
              </a:spcBef>
              <a:spcAft>
                <a:spcPts val="400"/>
              </a:spcAft>
              <a:buNone/>
            </a:pPr>
            <a:r>
              <a:rPr lang="en-ID" sz="1800" b="1" i="0" u="none" strike="noStrike" dirty="0">
                <a:solidFill>
                  <a:srgbClr val="000000"/>
                </a:solidFill>
                <a:effectLst/>
                <a:latin typeface="Arial" panose="020B0604020202020204" pitchFamily="34" charset="0"/>
              </a:rPr>
              <a:t>B. </a:t>
            </a:r>
            <a:r>
              <a:rPr lang="en-ID" sz="1800" b="1" i="0" u="none" strike="noStrike" dirty="0" err="1">
                <a:solidFill>
                  <a:srgbClr val="000000"/>
                </a:solidFill>
                <a:effectLst/>
                <a:latin typeface="Arial" panose="020B0604020202020204" pitchFamily="34" charset="0"/>
              </a:rPr>
              <a:t>Dilarang</a:t>
            </a:r>
            <a:endParaRPr lang="en-ID" b="1" dirty="0">
              <a:effectLst/>
            </a:endParaRPr>
          </a:p>
          <a:p>
            <a:pPr rtl="0" fontAlgn="base">
              <a:spcBef>
                <a:spcPts val="1200"/>
              </a:spcBef>
              <a:spcAft>
                <a:spcPts val="1200"/>
              </a:spcAft>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Dilarang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khalwat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berduaan</a:t>
            </a:r>
            <a:r>
              <a:rPr lang="en-ID" sz="1800" b="0" i="0" u="none" strike="noStrike" dirty="0">
                <a:solidFill>
                  <a:srgbClr val="000000"/>
                </a:solidFill>
                <a:effectLst/>
                <a:latin typeface="Arial" panose="020B0604020202020204" pitchFamily="34" charset="0"/>
              </a:rPr>
              <a:t>) &amp; </a:t>
            </a:r>
            <a:r>
              <a:rPr lang="en-ID" sz="1800" b="0" i="0" u="none" strike="noStrike" dirty="0" err="1">
                <a:solidFill>
                  <a:srgbClr val="000000"/>
                </a:solidFill>
                <a:effectLst/>
                <a:latin typeface="Arial" panose="020B0604020202020204" pitchFamily="34" charset="0"/>
              </a:rPr>
              <a:t>dilarang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bersentuhan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chat </a:t>
            </a:r>
            <a:r>
              <a:rPr lang="en-ID" sz="1800" b="0" i="0" u="none" strike="noStrike" dirty="0" err="1">
                <a:solidFill>
                  <a:srgbClr val="000000"/>
                </a:solidFill>
                <a:effectLst/>
                <a:latin typeface="Arial" panose="020B0604020202020204" pitchFamily="34" charset="0"/>
              </a:rPr>
              <a:t>dianjurkan</a:t>
            </a:r>
            <a:r>
              <a:rPr lang="en-ID" sz="1800" b="0" i="0" u="none" strike="noStrike" dirty="0">
                <a:solidFill>
                  <a:srgbClr val="000000"/>
                </a:solidFill>
                <a:effectLst/>
                <a:latin typeface="Arial" panose="020B0604020202020204" pitchFamily="34" charset="0"/>
              </a:rPr>
              <a:t> </a:t>
            </a:r>
            <a:r>
              <a:rPr lang="en-ID" sz="1800" b="0" i="1" u="none" strike="noStrike" dirty="0">
                <a:solidFill>
                  <a:srgbClr val="000000"/>
                </a:solidFill>
                <a:effectLst/>
                <a:latin typeface="Arial" panose="020B0604020202020204" pitchFamily="34" charset="0"/>
              </a:rPr>
              <a:t>group</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bersama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wali</a:t>
            </a:r>
            <a:r>
              <a:rPr lang="en-ID" sz="1800" b="0" i="0" u="none" strike="noStrike" dirty="0">
                <a:solidFill>
                  <a:srgbClr val="000000"/>
                </a:solidFill>
                <a:effectLst/>
                <a:latin typeface="Arial" panose="020B0604020202020204" pitchFamily="34" charset="0"/>
              </a:rPr>
              <a:t>.</a:t>
            </a:r>
          </a:p>
          <a:p>
            <a:pPr marL="457200" rtl="0">
              <a:spcBef>
                <a:spcPts val="1200"/>
              </a:spcBef>
              <a:spcAft>
                <a:spcPts val="1200"/>
              </a:spcAft>
              <a:buNone/>
            </a:pPr>
            <a:r>
              <a:rPr lang="en-ID" sz="1800" b="0" i="0" u="none" strike="noStrike" dirty="0">
                <a:solidFill>
                  <a:srgbClr val="000000"/>
                </a:solidFill>
                <a:effectLst/>
                <a:latin typeface="Arial" panose="020B0604020202020204" pitchFamily="34" charset="0"/>
              </a:rPr>
              <a:t> </a:t>
            </a:r>
            <a:r>
              <a:rPr lang="en-ID" sz="1800" b="0" i="1" u="none" strike="noStrike" dirty="0">
                <a:solidFill>
                  <a:srgbClr val="000000"/>
                </a:solidFill>
                <a:effectLst/>
                <a:latin typeface="Arial" panose="020B0604020202020204" pitchFamily="34" charset="0"/>
              </a:rPr>
              <a:t>“</a:t>
            </a:r>
            <a:r>
              <a:rPr lang="en-ID" sz="1800" b="0" i="1" u="none" strike="noStrike" dirty="0" err="1">
                <a:solidFill>
                  <a:srgbClr val="000000"/>
                </a:solidFill>
                <a:effectLst/>
                <a:latin typeface="Arial" panose="020B0604020202020204" pitchFamily="34" charset="0"/>
              </a:rPr>
              <a:t>Jangan</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berdua</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dengan</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wanita</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karena</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setan</a:t>
            </a:r>
            <a:r>
              <a:rPr lang="en-ID" sz="1800" b="0" i="1" u="none" strike="noStrike" dirty="0">
                <a:solidFill>
                  <a:srgbClr val="000000"/>
                </a:solidFill>
                <a:effectLst/>
                <a:latin typeface="Arial" panose="020B0604020202020204" pitchFamily="34" charset="0"/>
              </a:rPr>
              <a:t> </a:t>
            </a:r>
            <a:r>
              <a:rPr lang="en-ID" sz="1800" b="0" i="1" u="none" strike="noStrike" dirty="0" err="1">
                <a:solidFill>
                  <a:srgbClr val="000000"/>
                </a:solidFill>
                <a:effectLst/>
                <a:latin typeface="Arial" panose="020B0604020202020204" pitchFamily="34" charset="0"/>
              </a:rPr>
              <a:t>menjadi</a:t>
            </a:r>
            <a:r>
              <a:rPr lang="en-ID" sz="1800" b="0" i="1" u="none" strike="noStrike" dirty="0">
                <a:solidFill>
                  <a:srgbClr val="000000"/>
                </a:solidFill>
                <a:effectLst/>
                <a:latin typeface="Arial" panose="020B0604020202020204" pitchFamily="34" charset="0"/>
              </a:rPr>
              <a:t> yang </a:t>
            </a:r>
            <a:r>
              <a:rPr lang="en-ID" sz="1800" b="0" i="1" u="none" strike="noStrike" dirty="0" err="1">
                <a:solidFill>
                  <a:srgbClr val="000000"/>
                </a:solidFill>
                <a:effectLst/>
                <a:latin typeface="Arial" panose="020B0604020202020204" pitchFamily="34" charset="0"/>
              </a:rPr>
              <a:t>ketiga</a:t>
            </a:r>
            <a:r>
              <a:rPr lang="en-ID" sz="1800" b="0" i="1" u="none" strike="noStrike" dirty="0">
                <a:solidFill>
                  <a:srgbClr val="000000"/>
                </a:solidFill>
                <a:effectLst/>
                <a:latin typeface="Arial" panose="020B0604020202020204" pitchFamily="34" charset="0"/>
              </a:rPr>
              <a:t>.”</a:t>
            </a:r>
            <a:br>
              <a:rPr lang="en-ID" sz="1800" b="0" i="1" u="none" strike="noStrike" dirty="0">
                <a:solidFill>
                  <a:srgbClr val="000000"/>
                </a:solidFill>
                <a:effectLst/>
                <a:latin typeface="Arial" panose="020B0604020202020204" pitchFamily="34" charset="0"/>
              </a:rPr>
            </a:br>
            <a:r>
              <a:rPr lang="en-ID" sz="1800" b="0" i="0" u="none" strike="noStrike" dirty="0">
                <a:solidFill>
                  <a:srgbClr val="000000"/>
                </a:solidFill>
                <a:effectLst/>
                <a:latin typeface="Arial" panose="020B0604020202020204" pitchFamily="34" charset="0"/>
              </a:rPr>
              <a:t>→ </a:t>
            </a:r>
            <a:r>
              <a:rPr lang="en-ID" sz="1800" b="1" i="0" u="none" strike="noStrike" dirty="0">
                <a:solidFill>
                  <a:srgbClr val="000000"/>
                </a:solidFill>
                <a:effectLst/>
                <a:latin typeface="Arial" panose="020B0604020202020204" pitchFamily="34" charset="0"/>
              </a:rPr>
              <a:t>Al-</a:t>
            </a:r>
            <a:r>
              <a:rPr lang="en-ID" sz="1800" b="1" i="0" u="none" strike="noStrike" dirty="0" err="1">
                <a:solidFill>
                  <a:srgbClr val="000000"/>
                </a:solidFill>
                <a:effectLst/>
                <a:latin typeface="Arial" panose="020B0604020202020204" pitchFamily="34" charset="0"/>
              </a:rPr>
              <a:t>Kāfī</a:t>
            </a:r>
            <a:r>
              <a:rPr lang="en-ID" sz="1800" b="0" i="0" u="none" strike="noStrike" dirty="0">
                <a:solidFill>
                  <a:srgbClr val="000000"/>
                </a:solidFill>
                <a:effectLst/>
                <a:latin typeface="Arial" panose="020B0604020202020204" pitchFamily="34" charset="0"/>
              </a:rPr>
              <a:t>, V:454</a:t>
            </a:r>
            <a:endParaRPr lang="en-ID" b="1" dirty="0">
              <a:effectLst/>
            </a:endParaRPr>
          </a:p>
          <a:p>
            <a:pPr rtl="0" fontAlgn="base">
              <a:spcBef>
                <a:spcPts val="1200"/>
              </a:spcBef>
              <a:spcAft>
                <a:spcPts val="1200"/>
              </a:spcAft>
              <a:buFont typeface="Arial" panose="020B0604020202020204" pitchFamily="34" charset="0"/>
              <a:buChar char="•"/>
            </a:pPr>
            <a:r>
              <a:rPr lang="en-ID" sz="1800" b="0" i="0" u="none" strike="noStrike" dirty="0">
                <a:solidFill>
                  <a:srgbClr val="000000"/>
                </a:solidFill>
                <a:effectLst/>
                <a:latin typeface="Arial" panose="020B0604020202020204" pitchFamily="34" charset="0"/>
              </a:rPr>
              <a:t>Kontak </a:t>
            </a:r>
            <a:r>
              <a:rPr lang="en-ID" sz="1800" b="0" i="0" u="none" strike="noStrike" dirty="0" err="1">
                <a:solidFill>
                  <a:srgbClr val="000000"/>
                </a:solidFill>
                <a:effectLst/>
                <a:latin typeface="Arial" panose="020B0604020202020204" pitchFamily="34" charset="0"/>
              </a:rPr>
              <a:t>fisik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seperti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berjabat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bercanda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komunikasi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emosional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berlebih</a:t>
            </a:r>
            <a:endParaRPr lang="en-ID" sz="1800" b="1" i="0" u="none" strike="noStrike" dirty="0">
              <a:solidFill>
                <a:srgbClr val="666666"/>
              </a:solidFill>
              <a:effectLst/>
              <a:latin typeface="Arial" panose="020B0604020202020204" pitchFamily="34" charset="0"/>
            </a:endParaRPr>
          </a:p>
          <a:p>
            <a:endParaRPr lang="en-ID" dirty="0"/>
          </a:p>
        </p:txBody>
      </p:sp>
    </p:spTree>
    <p:extLst>
      <p:ext uri="{BB962C8B-B14F-4D97-AF65-F5344CB8AC3E}">
        <p14:creationId xmlns:p14="http://schemas.microsoft.com/office/powerpoint/2010/main" val="42221449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7E2F7-AC88-D2C5-D820-2D252F6A5E2D}"/>
              </a:ext>
            </a:extLst>
          </p:cNvPr>
          <p:cNvSpPr>
            <a:spLocks noGrp="1"/>
          </p:cNvSpPr>
          <p:nvPr>
            <p:ph type="title"/>
          </p:nvPr>
        </p:nvSpPr>
        <p:spPr/>
        <p:txBody>
          <a:bodyPr>
            <a:normAutofit/>
          </a:bodyPr>
          <a:lstStyle/>
          <a:p>
            <a:r>
              <a:rPr lang="en-ID" sz="4400" b="1" i="0" u="none" strike="noStrike" dirty="0">
                <a:solidFill>
                  <a:srgbClr val="000000"/>
                </a:solidFill>
                <a:effectLst/>
                <a:latin typeface="Arial" panose="020B0604020202020204" pitchFamily="34" charset="0"/>
              </a:rPr>
              <a:t>Cara </a:t>
            </a:r>
            <a:r>
              <a:rPr lang="en-ID" sz="4400" b="1" i="0" u="none" strike="noStrike" dirty="0" err="1">
                <a:solidFill>
                  <a:srgbClr val="000000"/>
                </a:solidFill>
                <a:effectLst/>
                <a:latin typeface="Arial" panose="020B0604020202020204" pitchFamily="34" charset="0"/>
              </a:rPr>
              <a:t>Mengetahui</a:t>
            </a:r>
            <a:r>
              <a:rPr lang="en-ID" sz="4400" b="1" i="0" u="none" strike="noStrike" dirty="0">
                <a:solidFill>
                  <a:srgbClr val="000000"/>
                </a:solidFill>
                <a:effectLst/>
                <a:latin typeface="Arial" panose="020B0604020202020204" pitchFamily="34" charset="0"/>
              </a:rPr>
              <a:t> Calon </a:t>
            </a:r>
            <a:r>
              <a:rPr lang="en-ID" sz="4400" b="1" i="0" u="none" strike="noStrike" dirty="0" err="1">
                <a:solidFill>
                  <a:srgbClr val="000000"/>
                </a:solidFill>
                <a:effectLst/>
                <a:latin typeface="Arial" panose="020B0604020202020204" pitchFamily="34" charset="0"/>
              </a:rPr>
              <a:t>Pasangan</a:t>
            </a:r>
            <a:endParaRPr lang="en-ID" dirty="0"/>
          </a:p>
        </p:txBody>
      </p:sp>
      <p:sp>
        <p:nvSpPr>
          <p:cNvPr id="3" name="Content Placeholder 2">
            <a:extLst>
              <a:ext uri="{FF2B5EF4-FFF2-40B4-BE49-F238E27FC236}">
                <a16:creationId xmlns:a16="http://schemas.microsoft.com/office/drawing/2014/main" id="{26505F12-6080-0F95-C1AF-DA63FADAE5F0}"/>
              </a:ext>
            </a:extLst>
          </p:cNvPr>
          <p:cNvSpPr>
            <a:spLocks noGrp="1"/>
          </p:cNvSpPr>
          <p:nvPr>
            <p:ph idx="1"/>
          </p:nvPr>
        </p:nvSpPr>
        <p:spPr/>
        <p:txBody>
          <a:bodyPr>
            <a:normAutofit fontScale="92500" lnSpcReduction="10000"/>
          </a:bodyPr>
          <a:lstStyle/>
          <a:p>
            <a:pPr rtl="0" fontAlgn="base">
              <a:spcBef>
                <a:spcPts val="1200"/>
              </a:spcBef>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Percakapan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langsung</a:t>
            </a:r>
            <a:r>
              <a:rPr lang="en-ID" sz="1800" b="0" i="0" u="none" strike="noStrike" dirty="0">
                <a:solidFill>
                  <a:srgbClr val="000000"/>
                </a:solidFill>
                <a:effectLst/>
                <a:latin typeface="Arial" panose="020B0604020202020204" pitchFamily="34" charset="0"/>
              </a:rPr>
              <a:t>: dialog </a:t>
            </a:r>
            <a:r>
              <a:rPr lang="en-ID" sz="1800" b="0" i="0" u="none" strike="noStrike" dirty="0" err="1">
                <a:solidFill>
                  <a:srgbClr val="000000"/>
                </a:solidFill>
                <a:effectLst/>
                <a:latin typeface="Arial" panose="020B0604020202020204" pitchFamily="34" charset="0"/>
              </a:rPr>
              <a:t>intens</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mendalam</a:t>
            </a:r>
            <a:r>
              <a:rPr lang="en-ID" sz="1800" b="0" i="0" u="none" strike="noStrike" dirty="0">
                <a:solidFill>
                  <a:srgbClr val="000000"/>
                </a:solidFill>
                <a:effectLst/>
                <a:latin typeface="Arial" panose="020B0604020202020204" pitchFamily="34" charset="0"/>
              </a:rPr>
              <a:t>.</a:t>
            </a:r>
          </a:p>
          <a:p>
            <a:pPr rtl="0" fontAlgn="base">
              <a:buFont typeface="Arial" panose="020B0604020202020204" pitchFamily="34" charset="0"/>
              <a:buChar char="•"/>
            </a:pPr>
            <a:r>
              <a:rPr lang="en-ID" sz="1800" b="1" i="0" u="none" strike="noStrike" dirty="0">
                <a:solidFill>
                  <a:srgbClr val="000000"/>
                </a:solidFill>
                <a:effectLst/>
                <a:latin typeface="Arial" panose="020B0604020202020204" pitchFamily="34" charset="0"/>
              </a:rPr>
              <a:t>Surat-</a:t>
            </a:r>
            <a:r>
              <a:rPr lang="en-ID" sz="1800" b="1" i="0" u="none" strike="noStrike" dirty="0" err="1">
                <a:solidFill>
                  <a:srgbClr val="000000"/>
                </a:solidFill>
                <a:effectLst/>
                <a:latin typeface="Arial" panose="020B0604020202020204" pitchFamily="34" charset="0"/>
              </a:rPr>
              <a:t>menyurat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tanya-jawab</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lewat</a:t>
            </a:r>
            <a:r>
              <a:rPr lang="en-ID" sz="1800" b="0" i="0" u="none" strike="noStrike" dirty="0">
                <a:solidFill>
                  <a:srgbClr val="000000"/>
                </a:solidFill>
                <a:effectLst/>
                <a:latin typeface="Arial" panose="020B0604020202020204" pitchFamily="34" charset="0"/>
              </a:rPr>
              <a:t> tulisan.</a:t>
            </a:r>
          </a:p>
          <a:p>
            <a:pPr rtl="0" fontAlgn="base">
              <a:buFont typeface="Arial" panose="020B0604020202020204" pitchFamily="34" charset="0"/>
              <a:buChar char="•"/>
            </a:pPr>
            <a:r>
              <a:rPr lang="en-ID" sz="1800" b="1" i="0" u="none" strike="noStrike" dirty="0">
                <a:solidFill>
                  <a:srgbClr val="000000"/>
                </a:solidFill>
                <a:effectLst/>
                <a:latin typeface="Arial" panose="020B0604020202020204" pitchFamily="34" charset="0"/>
              </a:rPr>
              <a:t>Etika </a:t>
            </a:r>
            <a:r>
              <a:rPr lang="en-ID" sz="1800" b="1" i="0" u="none" strike="noStrike" dirty="0" err="1">
                <a:solidFill>
                  <a:srgbClr val="000000"/>
                </a:solidFill>
                <a:effectLst/>
                <a:latin typeface="Arial" panose="020B0604020202020204" pitchFamily="34" charset="0"/>
              </a:rPr>
              <a:t>Komunikasi</a:t>
            </a:r>
            <a:r>
              <a:rPr lang="en-ID" sz="1800" b="1" i="0" u="none" strike="noStrike" dirty="0">
                <a:solidFill>
                  <a:srgbClr val="000000"/>
                </a:solidFill>
                <a:effectLst/>
                <a:latin typeface="Arial" panose="020B0604020202020204" pitchFamily="34" charset="0"/>
              </a:rPr>
              <a:t> Saat </a:t>
            </a:r>
            <a:r>
              <a:rPr lang="en-ID" sz="1800" b="1" i="0" u="none" strike="noStrike" dirty="0" err="1">
                <a:solidFill>
                  <a:srgbClr val="000000"/>
                </a:solidFill>
                <a:effectLst/>
                <a:latin typeface="Arial" panose="020B0604020202020204" pitchFamily="34" charset="0"/>
              </a:rPr>
              <a:t>Taaruf</a:t>
            </a:r>
            <a:endParaRPr lang="en-ID" sz="1800" b="0" i="0" u="none" strike="noStrike" dirty="0">
              <a:solidFill>
                <a:srgbClr val="000000"/>
              </a:solidFill>
              <a:effectLst/>
              <a:latin typeface="Arial" panose="020B0604020202020204" pitchFamily="34" charset="0"/>
            </a:endParaRPr>
          </a:p>
          <a:p>
            <a:pPr marL="457200" rtl="0" fontAlgn="base">
              <a:buFont typeface="Arial" panose="020B0604020202020204" pitchFamily="34" charset="0"/>
              <a:buChar char="•"/>
            </a:pPr>
            <a:r>
              <a:rPr lang="en-ID" sz="1800" b="0" i="0" u="none" strike="noStrike" dirty="0">
                <a:solidFill>
                  <a:srgbClr val="000000"/>
                </a:solidFill>
                <a:effectLst/>
                <a:latin typeface="Arial" panose="020B0604020202020204" pitchFamily="34" charset="0"/>
              </a:rPr>
              <a:t>Jaga adab </a:t>
            </a:r>
            <a:r>
              <a:rPr lang="en-ID" sz="1800" b="0" i="0" u="none" strike="noStrike" dirty="0" err="1">
                <a:solidFill>
                  <a:srgbClr val="000000"/>
                </a:solidFill>
                <a:effectLst/>
                <a:latin typeface="Arial" panose="020B0604020202020204" pitchFamily="34" charset="0"/>
              </a:rPr>
              <a:t>pembicaraan</a:t>
            </a:r>
            <a:endParaRPr lang="en-ID" sz="1800" b="0" i="0" u="none" strike="noStrike" dirty="0">
              <a:solidFill>
                <a:srgbClr val="000000"/>
              </a:solidFill>
              <a:effectLst/>
              <a:latin typeface="Arial" panose="020B0604020202020204" pitchFamily="34" charset="0"/>
            </a:endParaRPr>
          </a:p>
          <a:p>
            <a:pPr marL="457200"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Jangan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libatkan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emosi</a:t>
            </a:r>
            <a:endParaRPr lang="en-ID" sz="1800" b="0" i="0" u="none" strike="noStrike" dirty="0">
              <a:solidFill>
                <a:srgbClr val="000000"/>
              </a:solidFill>
              <a:effectLst/>
              <a:latin typeface="Arial" panose="020B0604020202020204" pitchFamily="34" charset="0"/>
            </a:endParaRPr>
          </a:p>
          <a:p>
            <a:pPr marL="457200" rtl="0" fontAlgn="base">
              <a:buFont typeface="Arial" panose="020B0604020202020204" pitchFamily="34" charset="0"/>
              <a:buChar char="•"/>
            </a:pPr>
            <a:r>
              <a:rPr lang="en-ID" sz="1800" b="0" i="0" u="none" strike="noStrike" dirty="0">
                <a:solidFill>
                  <a:srgbClr val="000000"/>
                </a:solidFill>
                <a:effectLst/>
                <a:latin typeface="Arial" panose="020B0604020202020204" pitchFamily="34" charset="0"/>
              </a:rPr>
              <a:t>Jaga </a:t>
            </a:r>
            <a:r>
              <a:rPr lang="en-ID" sz="1800" b="0" i="0" u="none" strike="noStrike" dirty="0" err="1">
                <a:solidFill>
                  <a:srgbClr val="000000"/>
                </a:solidFill>
                <a:effectLst/>
                <a:latin typeface="Arial" panose="020B0604020202020204" pitchFamily="34" charset="0"/>
              </a:rPr>
              <a:t>keamanan</a:t>
            </a:r>
            <a:r>
              <a:rPr lang="en-ID" sz="1800" b="0" i="0" u="none" strike="noStrike" dirty="0">
                <a:solidFill>
                  <a:srgbClr val="000000"/>
                </a:solidFill>
                <a:effectLst/>
                <a:latin typeface="Arial" panose="020B0604020202020204" pitchFamily="34" charset="0"/>
              </a:rPr>
              <a:t> data </a:t>
            </a:r>
            <a:r>
              <a:rPr lang="en-ID" sz="1800" b="0" i="0" u="none" strike="noStrike" dirty="0" err="1">
                <a:solidFill>
                  <a:srgbClr val="000000"/>
                </a:solidFill>
                <a:effectLst/>
                <a:latin typeface="Arial" panose="020B0604020202020204" pitchFamily="34" charset="0"/>
              </a:rPr>
              <a:t>pribadi</a:t>
            </a:r>
            <a:endParaRPr lang="en-ID" sz="1800" b="0" i="0" u="none" strike="noStrike" dirty="0">
              <a:solidFill>
                <a:srgbClr val="000000"/>
              </a:solidFill>
              <a:effectLst/>
              <a:latin typeface="Arial" panose="020B0604020202020204" pitchFamily="34" charset="0"/>
            </a:endParaRPr>
          </a:p>
          <a:p>
            <a:pPr marL="457200" rtl="0" fontAlgn="base">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Jangan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janji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sebelum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khitbah</a:t>
            </a:r>
            <a:endParaRPr lang="en-ID"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Bertanya</a:t>
            </a:r>
            <a:r>
              <a:rPr lang="en-ID" sz="1800" b="1" i="0" u="none" strike="noStrike" dirty="0">
                <a:solidFill>
                  <a:srgbClr val="000000"/>
                </a:solidFill>
                <a:effectLst/>
                <a:latin typeface="Arial" panose="020B0604020202020204" pitchFamily="34" charset="0"/>
              </a:rPr>
              <a:t> pada </a:t>
            </a:r>
            <a:r>
              <a:rPr lang="en-ID" sz="1800" b="1" i="0" u="none" strike="noStrike" dirty="0" err="1">
                <a:solidFill>
                  <a:srgbClr val="000000"/>
                </a:solidFill>
                <a:effectLst/>
                <a:latin typeface="Arial" panose="020B0604020202020204" pitchFamily="34" charset="0"/>
              </a:rPr>
              <a:t>teman</a:t>
            </a:r>
            <a:r>
              <a:rPr lang="en-ID" sz="1800" b="1" i="0" u="none" strike="noStrike" dirty="0">
                <a:solidFill>
                  <a:srgbClr val="000000"/>
                </a:solidFill>
                <a:effectLst/>
                <a:latin typeface="Arial" panose="020B0604020202020204" pitchFamily="34" charset="0"/>
              </a:rPr>
              <a:t>/orang </a:t>
            </a:r>
            <a:r>
              <a:rPr lang="en-ID" sz="1800" b="1" i="0" u="none" strike="noStrike" dirty="0" err="1">
                <a:solidFill>
                  <a:srgbClr val="000000"/>
                </a:solidFill>
                <a:effectLst/>
                <a:latin typeface="Arial" panose="020B0604020202020204" pitchFamily="34" charset="0"/>
              </a:rPr>
              <a:t>sekitar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teman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saudara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tetangga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a:t>
            </a:r>
          </a:p>
          <a:p>
            <a:pPr rtl="0" fontAlgn="base">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Melihat</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akhlak</a:t>
            </a:r>
            <a:r>
              <a:rPr lang="en-ID" sz="1800" b="0" i="0" u="none" strike="noStrike" dirty="0">
                <a:solidFill>
                  <a:srgbClr val="000000"/>
                </a:solidFill>
                <a:effectLst/>
                <a:latin typeface="Arial" panose="020B0604020202020204" pitchFamily="34" charset="0"/>
              </a:rPr>
              <a:t> orang </a:t>
            </a:r>
            <a:r>
              <a:rPr lang="en-ID" sz="1800" b="0" i="0" u="none" strike="noStrike" dirty="0" err="1">
                <a:solidFill>
                  <a:srgbClr val="000000"/>
                </a:solidFill>
                <a:effectLst/>
                <a:latin typeface="Arial" panose="020B0604020202020204" pitchFamily="34" charset="0"/>
              </a:rPr>
              <a:t>tua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memengaruhi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anak</a:t>
            </a:r>
            <a:r>
              <a:rPr lang="en-ID" sz="1800" b="0" i="0" u="none" strike="noStrike" dirty="0">
                <a:solidFill>
                  <a:srgbClr val="000000"/>
                </a:solidFill>
                <a:effectLst/>
                <a:latin typeface="Arial" panose="020B0604020202020204" pitchFamily="34" charset="0"/>
              </a:rPr>
              <a:t>.</a:t>
            </a:r>
          </a:p>
          <a:p>
            <a:pPr rtl="0" fontAlgn="base">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Meneliti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Kesucian</a:t>
            </a:r>
            <a:r>
              <a:rPr lang="en-ID" sz="1800" b="1" i="0" u="none" strike="noStrike" dirty="0">
                <a:solidFill>
                  <a:srgbClr val="000000"/>
                </a:solidFill>
                <a:effectLst/>
                <a:latin typeface="Arial" panose="020B0604020202020204" pitchFamily="34" charset="0"/>
              </a:rPr>
              <a:t> dan </a:t>
            </a:r>
            <a:r>
              <a:rPr lang="en-ID" sz="1800" b="1" i="0" u="none" strike="noStrike" dirty="0" err="1">
                <a:solidFill>
                  <a:srgbClr val="000000"/>
                </a:solidFill>
                <a:effectLst/>
                <a:latin typeface="Arial" panose="020B0604020202020204" pitchFamily="34" charset="0"/>
              </a:rPr>
              <a:t>Kejujuran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lihat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pergaulan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cara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bicara</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pengakuan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jujur</a:t>
            </a:r>
            <a:r>
              <a:rPr lang="en-ID" sz="1800" b="0" i="0" u="none" strike="noStrike" dirty="0">
                <a:solidFill>
                  <a:srgbClr val="000000"/>
                </a:solidFill>
                <a:effectLst/>
                <a:latin typeface="Arial" panose="020B0604020202020204" pitchFamily="34" charset="0"/>
              </a:rPr>
              <a:t> </a:t>
            </a:r>
          </a:p>
          <a:p>
            <a:pPr rtl="0" fontAlgn="base">
              <a:spcAft>
                <a:spcPts val="1200"/>
              </a:spcAft>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Menilai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Kecantikan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melihat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langsung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melalui</a:t>
            </a:r>
            <a:r>
              <a:rPr lang="en-ID" sz="1800" b="0" i="0" u="none" strike="noStrike" dirty="0">
                <a:solidFill>
                  <a:srgbClr val="000000"/>
                </a:solidFill>
                <a:effectLst/>
                <a:latin typeface="Arial" panose="020B0604020202020204" pitchFamily="34" charset="0"/>
              </a:rPr>
              <a:t> wakil yang </a:t>
            </a:r>
            <a:r>
              <a:rPr lang="en-ID" sz="1800" b="0" i="0" u="none" strike="noStrike" dirty="0" err="1">
                <a:solidFill>
                  <a:srgbClr val="000000"/>
                </a:solidFill>
                <a:effectLst/>
                <a:latin typeface="Arial" panose="020B0604020202020204" pitchFamily="34" charset="0"/>
              </a:rPr>
              <a:t>terpercaya</a:t>
            </a:r>
            <a:endParaRPr lang="en-ID" sz="1800" b="0" i="0" u="none" strike="noStrike" dirty="0">
              <a:solidFill>
                <a:srgbClr val="000000"/>
              </a:solidFill>
              <a:effectLst/>
              <a:latin typeface="Arial" panose="020B0604020202020204" pitchFamily="34" charset="0"/>
            </a:endParaRPr>
          </a:p>
          <a:p>
            <a:pPr>
              <a:buNone/>
            </a:pPr>
            <a:br>
              <a:rPr lang="en-ID" dirty="0"/>
            </a:br>
            <a:endParaRPr lang="en-ID" dirty="0"/>
          </a:p>
        </p:txBody>
      </p:sp>
    </p:spTree>
    <p:extLst>
      <p:ext uri="{BB962C8B-B14F-4D97-AF65-F5344CB8AC3E}">
        <p14:creationId xmlns:p14="http://schemas.microsoft.com/office/powerpoint/2010/main" val="1612310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400">
                <a:solidFill>
                  <a:srgbClr val="003366"/>
                </a:solidFill>
              </a:defRPr>
            </a:pPr>
            <a:r>
              <a:rPr dirty="0"/>
              <a:t>Outline Materi</a:t>
            </a:r>
            <a:r>
              <a:rPr lang="en-US" dirty="0"/>
              <a:t> 1: Tujuan </a:t>
            </a:r>
            <a:r>
              <a:rPr lang="en-US" dirty="0" err="1"/>
              <a:t>Pernikahan</a:t>
            </a:r>
            <a:r>
              <a:rPr lang="en-US" dirty="0"/>
              <a:t> dan Fitrah </a:t>
            </a:r>
            <a:r>
              <a:rPr lang="en-US" dirty="0" err="1"/>
              <a:t>Manusia</a:t>
            </a:r>
            <a:r>
              <a:rPr lang="en-US" dirty="0"/>
              <a:t> </a:t>
            </a:r>
            <a:r>
              <a:rPr lang="en-US" dirty="0" err="1"/>
              <a:t>Berkeluarga</a:t>
            </a:r>
            <a:endParaRPr dirty="0"/>
          </a:p>
        </p:txBody>
      </p:sp>
      <p:sp>
        <p:nvSpPr>
          <p:cNvPr id="3" name="Content Placeholder 2"/>
          <p:cNvSpPr>
            <a:spLocks noGrp="1"/>
          </p:cNvSpPr>
          <p:nvPr>
            <p:ph idx="1"/>
          </p:nvPr>
        </p:nvSpPr>
        <p:spPr/>
        <p:txBody>
          <a:bodyPr wrap="square">
            <a:normAutofit fontScale="77500" lnSpcReduction="20000"/>
          </a:bodyPr>
          <a:lstStyle/>
          <a:p>
            <a:pPr>
              <a:buFont typeface="+mj-lt"/>
              <a:buAutoNum type="arabicPeriod"/>
            </a:pPr>
            <a:r>
              <a:rPr lang="en-ID" dirty="0" err="1"/>
              <a:t>Pendahuluan</a:t>
            </a:r>
            <a:endParaRPr lang="en-ID" dirty="0"/>
          </a:p>
          <a:p>
            <a:pPr>
              <a:buFont typeface="+mj-lt"/>
              <a:buAutoNum type="arabicPeriod"/>
            </a:pPr>
            <a:r>
              <a:rPr lang="en-ID" dirty="0" err="1"/>
              <a:t>Persiapan</a:t>
            </a:r>
            <a:r>
              <a:rPr lang="en-ID" dirty="0"/>
              <a:t> </a:t>
            </a:r>
            <a:r>
              <a:rPr lang="en-ID" dirty="0" err="1"/>
              <a:t>Membentuk</a:t>
            </a:r>
            <a:r>
              <a:rPr lang="en-ID" dirty="0"/>
              <a:t> </a:t>
            </a:r>
            <a:r>
              <a:rPr lang="en-ID" dirty="0" err="1"/>
              <a:t>Keluarga</a:t>
            </a:r>
            <a:endParaRPr lang="en-ID" dirty="0"/>
          </a:p>
          <a:p>
            <a:pPr>
              <a:buFont typeface="+mj-lt"/>
              <a:buAutoNum type="arabicPeriod"/>
            </a:pPr>
            <a:r>
              <a:rPr lang="en-ID" dirty="0"/>
              <a:t>Saat Yang Baik </a:t>
            </a:r>
            <a:r>
              <a:rPr lang="en-ID" dirty="0" err="1"/>
              <a:t>untuk</a:t>
            </a:r>
            <a:r>
              <a:rPr lang="en-ID" dirty="0"/>
              <a:t> </a:t>
            </a:r>
            <a:r>
              <a:rPr lang="en-ID" dirty="0" err="1"/>
              <a:t>Menikah</a:t>
            </a:r>
            <a:endParaRPr lang="en-ID" dirty="0"/>
          </a:p>
          <a:p>
            <a:pPr>
              <a:buFont typeface="+mj-lt"/>
              <a:buAutoNum type="arabicPeriod"/>
            </a:pPr>
            <a:r>
              <a:rPr lang="en-ID" dirty="0" err="1"/>
              <a:t>Beberapa</a:t>
            </a:r>
            <a:r>
              <a:rPr lang="en-ID" dirty="0"/>
              <a:t> Kendala (Kasus </a:t>
            </a:r>
            <a:r>
              <a:rPr lang="en-ID" dirty="0" err="1"/>
              <a:t>Kontemporer</a:t>
            </a:r>
            <a:r>
              <a:rPr lang="en-ID" dirty="0"/>
              <a:t> &amp; Solusi)</a:t>
            </a:r>
          </a:p>
          <a:p>
            <a:pPr>
              <a:buFont typeface="+mj-lt"/>
              <a:buAutoNum type="arabicPeriod"/>
            </a:pPr>
            <a:r>
              <a:rPr lang="en-ID" dirty="0" err="1"/>
              <a:t>Nasihat</a:t>
            </a:r>
            <a:r>
              <a:rPr lang="en-ID" dirty="0"/>
              <a:t> Bagi Para </a:t>
            </a:r>
            <a:r>
              <a:rPr lang="en-ID" dirty="0" err="1"/>
              <a:t>Bujangan</a:t>
            </a:r>
            <a:endParaRPr lang="en-ID" dirty="0"/>
          </a:p>
          <a:p>
            <a:pPr>
              <a:buFont typeface="+mj-lt"/>
              <a:buAutoNum type="arabicPeriod"/>
            </a:pPr>
            <a:r>
              <a:rPr lang="en-ID" dirty="0" err="1"/>
              <a:t>Manfaatkan</a:t>
            </a:r>
            <a:r>
              <a:rPr lang="en-ID" dirty="0"/>
              <a:t> Masa </a:t>
            </a:r>
            <a:r>
              <a:rPr lang="en-ID" dirty="0" err="1"/>
              <a:t>Mudamu</a:t>
            </a:r>
            <a:endParaRPr lang="en-ID" dirty="0"/>
          </a:p>
          <a:p>
            <a:pPr>
              <a:buFont typeface="+mj-lt"/>
              <a:buAutoNum type="arabicPeriod"/>
            </a:pPr>
            <a:r>
              <a:rPr lang="en-ID" dirty="0"/>
              <a:t>Kiat </a:t>
            </a:r>
            <a:r>
              <a:rPr lang="en-ID" dirty="0" err="1"/>
              <a:t>Memilih</a:t>
            </a:r>
            <a:r>
              <a:rPr lang="en-ID" dirty="0"/>
              <a:t> </a:t>
            </a:r>
            <a:r>
              <a:rPr lang="en-ID" dirty="0" err="1"/>
              <a:t>Jodoh</a:t>
            </a:r>
            <a:r>
              <a:rPr lang="en-ID" dirty="0"/>
              <a:t> &amp; Adab </a:t>
            </a:r>
            <a:r>
              <a:rPr lang="en-ID" dirty="0" err="1"/>
              <a:t>Pra</a:t>
            </a:r>
            <a:r>
              <a:rPr lang="en-ID" dirty="0"/>
              <a:t>-Nikah</a:t>
            </a:r>
          </a:p>
          <a:p>
            <a:pPr>
              <a:buFont typeface="+mj-lt"/>
              <a:buAutoNum type="arabicPeriod"/>
            </a:pPr>
            <a:r>
              <a:rPr lang="en-ID" dirty="0" err="1"/>
              <a:t>Musyawarah</a:t>
            </a:r>
            <a:r>
              <a:rPr lang="en-ID" dirty="0"/>
              <a:t> (</a:t>
            </a:r>
            <a:r>
              <a:rPr lang="en-ID" dirty="0" err="1"/>
              <a:t>Istikshârah</a:t>
            </a:r>
            <a:r>
              <a:rPr lang="en-ID" dirty="0"/>
              <a:t> </a:t>
            </a:r>
            <a:r>
              <a:rPr lang="en-ID" dirty="0" err="1"/>
              <a:t>Insaniyyah</a:t>
            </a:r>
            <a:r>
              <a:rPr lang="en-ID" dirty="0"/>
              <a:t>)</a:t>
            </a:r>
          </a:p>
          <a:p>
            <a:pPr>
              <a:buFont typeface="+mj-lt"/>
              <a:buAutoNum type="arabicPeriod"/>
            </a:pPr>
            <a:r>
              <a:rPr lang="en-ID" dirty="0" err="1"/>
              <a:t>Istikharah</a:t>
            </a:r>
            <a:endParaRPr lang="en-ID" dirty="0"/>
          </a:p>
          <a:p>
            <a:pPr>
              <a:buFont typeface="+mj-lt"/>
              <a:buAutoNum type="arabicPeriod"/>
            </a:pPr>
            <a:r>
              <a:rPr lang="en-ID" dirty="0" err="1"/>
              <a:t>Pengaruh</a:t>
            </a:r>
            <a:r>
              <a:rPr lang="en-ID" dirty="0"/>
              <a:t> </a:t>
            </a:r>
            <a:r>
              <a:rPr lang="en-ID" dirty="0" err="1"/>
              <a:t>Keluarga</a:t>
            </a:r>
            <a:r>
              <a:rPr lang="en-ID" dirty="0"/>
              <a:t> </a:t>
            </a:r>
            <a:r>
              <a:rPr lang="en-ID" dirty="0" err="1"/>
              <a:t>dalam</a:t>
            </a:r>
            <a:r>
              <a:rPr lang="en-ID" dirty="0"/>
              <a:t> </a:t>
            </a:r>
            <a:r>
              <a:rPr lang="en-ID" dirty="0" err="1"/>
              <a:t>Memilih</a:t>
            </a:r>
            <a:r>
              <a:rPr lang="en-ID" dirty="0"/>
              <a:t> </a:t>
            </a:r>
            <a:r>
              <a:rPr lang="en-ID" dirty="0" err="1"/>
              <a:t>Pasangan</a:t>
            </a:r>
            <a:endParaRPr lang="en-ID" dirty="0"/>
          </a:p>
          <a:p>
            <a:pPr>
              <a:buFont typeface="+mj-lt"/>
              <a:buAutoNum type="arabicPeriod"/>
            </a:pPr>
            <a:r>
              <a:rPr lang="en-ID" dirty="0"/>
              <a:t>Perempuan yang Haram </a:t>
            </a:r>
            <a:r>
              <a:rPr lang="en-ID" dirty="0" err="1"/>
              <a:t>Dinikahi</a:t>
            </a:r>
            <a:endParaRPr lang="en-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367D8-B2CA-E336-DAA3-5D64EDA188D8}"/>
              </a:ext>
            </a:extLst>
          </p:cNvPr>
          <p:cNvSpPr>
            <a:spLocks noGrp="1"/>
          </p:cNvSpPr>
          <p:nvPr>
            <p:ph type="title"/>
          </p:nvPr>
        </p:nvSpPr>
        <p:spPr/>
        <p:txBody>
          <a:bodyPr/>
          <a:lstStyle/>
          <a:p>
            <a:r>
              <a:rPr lang="en-ID" sz="1800" b="1" i="0" u="none" strike="noStrike" dirty="0">
                <a:solidFill>
                  <a:srgbClr val="000000"/>
                </a:solidFill>
                <a:effectLst/>
                <a:latin typeface="Arial" panose="020B0604020202020204" pitchFamily="34" charset="0"/>
              </a:rPr>
              <a:t>10 </a:t>
            </a:r>
            <a:r>
              <a:rPr lang="en-ID" sz="1800" b="1" i="0" u="none" strike="noStrike" dirty="0" err="1">
                <a:solidFill>
                  <a:srgbClr val="000000"/>
                </a:solidFill>
                <a:effectLst/>
                <a:latin typeface="Arial" panose="020B0604020202020204" pitchFamily="34" charset="0"/>
              </a:rPr>
              <a:t>Musyawarah</a:t>
            </a:r>
            <a:r>
              <a:rPr lang="en-ID" sz="1800" b="1" i="0" u="none" strike="noStrike" dirty="0">
                <a:solidFill>
                  <a:srgbClr val="000000"/>
                </a:solidFill>
                <a:effectLst/>
                <a:latin typeface="Arial" panose="020B0604020202020204" pitchFamily="34" charset="0"/>
              </a:rPr>
              <a:t> (</a:t>
            </a:r>
            <a:r>
              <a:rPr lang="en-ID" sz="1800" b="1" i="1" u="none" strike="noStrike" dirty="0" err="1">
                <a:solidFill>
                  <a:srgbClr val="000000"/>
                </a:solidFill>
                <a:effectLst/>
                <a:latin typeface="Arial" panose="020B0604020202020204" pitchFamily="34" charset="0"/>
              </a:rPr>
              <a:t>Istikshârah</a:t>
            </a:r>
            <a:r>
              <a:rPr lang="en-ID" sz="1800" b="1" i="1" u="none" strike="noStrike" dirty="0">
                <a:solidFill>
                  <a:srgbClr val="000000"/>
                </a:solidFill>
                <a:effectLst/>
                <a:latin typeface="Arial" panose="020B0604020202020204" pitchFamily="34" charset="0"/>
              </a:rPr>
              <a:t> </a:t>
            </a:r>
            <a:r>
              <a:rPr lang="en-ID" sz="1800" b="1" i="1" u="none" strike="noStrike" dirty="0" err="1">
                <a:solidFill>
                  <a:srgbClr val="000000"/>
                </a:solidFill>
                <a:effectLst/>
                <a:latin typeface="Arial" panose="020B0604020202020204" pitchFamily="34" charset="0"/>
              </a:rPr>
              <a:t>Insaniyyah</a:t>
            </a:r>
            <a:r>
              <a:rPr lang="en-ID" sz="1800" b="1" i="0" u="none" strike="noStrike" dirty="0">
                <a:solidFill>
                  <a:srgbClr val="000000"/>
                </a:solidFill>
                <a:effectLst/>
                <a:latin typeface="Arial" panose="020B0604020202020204" pitchFamily="34" charset="0"/>
              </a:rPr>
              <a:t>): </a:t>
            </a:r>
            <a:r>
              <a:rPr lang="en-ID" sz="1800" b="0" i="0" u="none" strike="noStrike" dirty="0" err="1">
                <a:solidFill>
                  <a:srgbClr val="666666"/>
                </a:solidFill>
                <a:effectLst/>
                <a:latin typeface="Arial" panose="020B0604020202020204" pitchFamily="34" charset="0"/>
              </a:rPr>
              <a:t>Libatkan</a:t>
            </a:r>
            <a:r>
              <a:rPr lang="en-ID" sz="1800" b="0" i="0" u="none" strike="noStrike" dirty="0">
                <a:solidFill>
                  <a:srgbClr val="666666"/>
                </a:solidFill>
                <a:effectLst/>
                <a:latin typeface="Arial" panose="020B0604020202020204" pitchFamily="34" charset="0"/>
              </a:rPr>
              <a:t> orang‑</a:t>
            </a:r>
            <a:r>
              <a:rPr lang="en-ID" sz="1800" b="0" i="0" u="none" strike="noStrike" dirty="0" err="1">
                <a:solidFill>
                  <a:srgbClr val="666666"/>
                </a:solidFill>
                <a:effectLst/>
                <a:latin typeface="Arial" panose="020B0604020202020204" pitchFamily="34" charset="0"/>
              </a:rPr>
              <a:t>tua</a:t>
            </a:r>
            <a:r>
              <a:rPr lang="en-ID" sz="1800" b="0" i="0" u="none" strike="noStrike" dirty="0">
                <a:solidFill>
                  <a:srgbClr val="666666"/>
                </a:solidFill>
                <a:effectLst/>
                <a:latin typeface="Arial" panose="020B0604020202020204" pitchFamily="34" charset="0"/>
              </a:rPr>
              <a:t>, </a:t>
            </a:r>
            <a:r>
              <a:rPr lang="en-ID" sz="1800" b="0" i="0" u="none" strike="noStrike" dirty="0" err="1">
                <a:solidFill>
                  <a:srgbClr val="666666"/>
                </a:solidFill>
                <a:effectLst/>
                <a:latin typeface="Arial" panose="020B0604020202020204" pitchFamily="34" charset="0"/>
              </a:rPr>
              <a:t>sahabat</a:t>
            </a:r>
            <a:r>
              <a:rPr lang="en-ID" sz="1800" b="0" i="0" u="none" strike="noStrike" dirty="0">
                <a:solidFill>
                  <a:srgbClr val="666666"/>
                </a:solidFill>
                <a:effectLst/>
                <a:latin typeface="Arial" panose="020B0604020202020204" pitchFamily="34" charset="0"/>
              </a:rPr>
              <a:t> </a:t>
            </a:r>
            <a:r>
              <a:rPr lang="en-ID" sz="1800" b="0" i="0" u="none" strike="noStrike" dirty="0" err="1">
                <a:solidFill>
                  <a:srgbClr val="666666"/>
                </a:solidFill>
                <a:effectLst/>
                <a:latin typeface="Arial" panose="020B0604020202020204" pitchFamily="34" charset="0"/>
              </a:rPr>
              <a:t>saleh</a:t>
            </a:r>
            <a:r>
              <a:rPr lang="en-ID" sz="1800" b="0" i="0" u="none" strike="noStrike" dirty="0">
                <a:solidFill>
                  <a:srgbClr val="666666"/>
                </a:solidFill>
                <a:effectLst/>
                <a:latin typeface="Arial" panose="020B0604020202020204" pitchFamily="34" charset="0"/>
              </a:rPr>
              <a:t>, </a:t>
            </a:r>
            <a:r>
              <a:rPr lang="en-ID" sz="1800" b="0" i="0" u="none" strike="noStrike" dirty="0" err="1">
                <a:solidFill>
                  <a:srgbClr val="666666"/>
                </a:solidFill>
                <a:effectLst/>
                <a:latin typeface="Arial" panose="020B0604020202020204" pitchFamily="34" charset="0"/>
              </a:rPr>
              <a:t>konselor</a:t>
            </a:r>
            <a:r>
              <a:rPr lang="en-ID" sz="1800" b="0" i="0" u="none" strike="noStrike" dirty="0">
                <a:solidFill>
                  <a:srgbClr val="666666"/>
                </a:solidFill>
                <a:effectLst/>
                <a:latin typeface="Arial" panose="020B0604020202020204" pitchFamily="34" charset="0"/>
              </a:rPr>
              <a:t> </a:t>
            </a:r>
            <a:r>
              <a:rPr lang="en-ID" sz="1800" b="0" i="0" u="none" strike="noStrike" dirty="0" err="1">
                <a:solidFill>
                  <a:srgbClr val="666666"/>
                </a:solidFill>
                <a:effectLst/>
                <a:latin typeface="Arial" panose="020B0604020202020204" pitchFamily="34" charset="0"/>
              </a:rPr>
              <a:t>pranikah</a:t>
            </a:r>
            <a:endParaRPr lang="en-ID" dirty="0"/>
          </a:p>
        </p:txBody>
      </p:sp>
      <p:sp>
        <p:nvSpPr>
          <p:cNvPr id="3" name="Content Placeholder 2">
            <a:extLst>
              <a:ext uri="{FF2B5EF4-FFF2-40B4-BE49-F238E27FC236}">
                <a16:creationId xmlns:a16="http://schemas.microsoft.com/office/drawing/2014/main" id="{C7B9E029-3394-D739-520C-816939465E82}"/>
              </a:ext>
            </a:extLst>
          </p:cNvPr>
          <p:cNvSpPr>
            <a:spLocks noGrp="1"/>
          </p:cNvSpPr>
          <p:nvPr>
            <p:ph idx="1"/>
          </p:nvPr>
        </p:nvSpPr>
        <p:spPr>
          <a:xfrm>
            <a:off x="1047343" y="1658568"/>
            <a:ext cx="10972800" cy="5106026"/>
          </a:xfrm>
        </p:spPr>
        <p:txBody>
          <a:bodyPr>
            <a:normAutofit fontScale="77500" lnSpcReduction="20000"/>
          </a:bodyPr>
          <a:lstStyle/>
          <a:p>
            <a:pPr rtl="0" fontAlgn="base">
              <a:spcBef>
                <a:spcPts val="1200"/>
              </a:spcBef>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Memperluas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perspektif</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mereduksi</a:t>
            </a:r>
            <a:r>
              <a:rPr lang="en-ID" sz="1800" b="0" i="0" u="none" strike="noStrike" dirty="0">
                <a:solidFill>
                  <a:srgbClr val="000000"/>
                </a:solidFill>
                <a:effectLst/>
                <a:latin typeface="Arial" panose="020B0604020202020204" pitchFamily="34" charset="0"/>
              </a:rPr>
              <a:t> bias </a:t>
            </a:r>
            <a:r>
              <a:rPr lang="en-ID" sz="1800" b="0" i="0" u="none" strike="noStrike" dirty="0" err="1">
                <a:solidFill>
                  <a:srgbClr val="000000"/>
                </a:solidFill>
                <a:effectLst/>
                <a:latin typeface="Arial" panose="020B0604020202020204" pitchFamily="34" charset="0"/>
              </a:rPr>
              <a:t>emosional</a:t>
            </a:r>
            <a:r>
              <a:rPr lang="en-ID" sz="1800" b="0" i="0" u="none" strike="noStrike" dirty="0">
                <a:solidFill>
                  <a:srgbClr val="000000"/>
                </a:solidFill>
                <a:effectLst/>
                <a:latin typeface="Arial" panose="020B0604020202020204" pitchFamily="34" charset="0"/>
              </a:rPr>
              <a:t>.</a:t>
            </a:r>
          </a:p>
          <a:p>
            <a:pPr rtl="0" fontAlgn="base">
              <a:spcAft>
                <a:spcPts val="1200"/>
              </a:spcAft>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Contoh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kasus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 Khadijah‑Muhammad; </a:t>
            </a:r>
            <a:r>
              <a:rPr lang="en-ID" sz="1800" b="0" i="0" u="none" strike="noStrike" dirty="0" err="1">
                <a:solidFill>
                  <a:srgbClr val="000000"/>
                </a:solidFill>
                <a:effectLst/>
                <a:latin typeface="Arial" panose="020B0604020202020204" pitchFamily="34" charset="0"/>
              </a:rPr>
              <a:t>restu</a:t>
            </a:r>
            <a:r>
              <a:rPr lang="en-ID" sz="1800" b="0" i="0" u="none" strike="noStrike" dirty="0">
                <a:solidFill>
                  <a:srgbClr val="000000"/>
                </a:solidFill>
                <a:effectLst/>
                <a:latin typeface="Arial" panose="020B0604020202020204" pitchFamily="34" charset="0"/>
              </a:rPr>
              <a:t> Abu </a:t>
            </a:r>
            <a:r>
              <a:rPr lang="en-ID" sz="1800" b="0" i="0" u="none" strike="noStrike" dirty="0" err="1">
                <a:solidFill>
                  <a:srgbClr val="000000"/>
                </a:solidFill>
                <a:effectLst/>
                <a:latin typeface="Arial" panose="020B0604020202020204" pitchFamily="34" charset="0"/>
              </a:rPr>
              <a:t>Tâlib</a:t>
            </a:r>
            <a:r>
              <a:rPr lang="en-ID" sz="1800" b="0" i="0" u="none" strike="noStrike" dirty="0">
                <a:solidFill>
                  <a:srgbClr val="000000"/>
                </a:solidFill>
                <a:effectLst/>
                <a:latin typeface="Arial" panose="020B0604020202020204" pitchFamily="34" charset="0"/>
              </a:rPr>
              <a:t>.</a:t>
            </a:r>
          </a:p>
          <a:p>
            <a:pPr rtl="0">
              <a:spcBef>
                <a:spcPts val="1200"/>
              </a:spcBef>
              <a:spcAft>
                <a:spcPts val="1200"/>
              </a:spcAft>
              <a:buNone/>
            </a:pPr>
            <a:r>
              <a:rPr lang="en-ID" sz="1800" b="1" i="0" u="none" strike="noStrike" dirty="0">
                <a:solidFill>
                  <a:srgbClr val="000000"/>
                </a:solidFill>
                <a:effectLst/>
                <a:latin typeface="Arial" panose="020B0604020202020204" pitchFamily="34" charset="0"/>
              </a:rPr>
              <a:t>Metode 360‑degree review (</a:t>
            </a:r>
            <a:r>
              <a:rPr lang="en-ID" sz="1800" b="1" i="0" u="none" strike="noStrike" dirty="0" err="1">
                <a:solidFill>
                  <a:srgbClr val="000000"/>
                </a:solidFill>
                <a:effectLst/>
                <a:latin typeface="Arial" panose="020B0604020202020204" pitchFamily="34" charset="0"/>
              </a:rPr>
              <a:t>Mazâherî</a:t>
            </a:r>
            <a:r>
              <a:rPr lang="en-ID" sz="1800" b="1" i="0" u="none" strike="noStrike" dirty="0">
                <a:solidFill>
                  <a:srgbClr val="000000"/>
                </a:solidFill>
                <a:effectLst/>
                <a:latin typeface="Arial" panose="020B0604020202020204" pitchFamily="34" charset="0"/>
              </a:rPr>
              <a:t>).</a:t>
            </a:r>
            <a:endParaRPr lang="en-ID" dirty="0">
              <a:effectLst/>
            </a:endParaRPr>
          </a:p>
          <a:p>
            <a:pPr rtl="0">
              <a:spcAft>
                <a:spcPts val="1200"/>
              </a:spcAft>
            </a:pPr>
            <a:r>
              <a:rPr lang="en-ID" sz="1800" b="0" i="0" u="none" strike="noStrike" dirty="0">
                <a:solidFill>
                  <a:srgbClr val="000000"/>
                </a:solidFill>
                <a:effectLst/>
                <a:latin typeface="Arial" panose="020B0604020202020204" pitchFamily="34" charset="0"/>
              </a:rPr>
              <a:t>Metode </a:t>
            </a:r>
            <a:r>
              <a:rPr lang="en-ID" sz="1800" b="1" i="0" u="none" strike="noStrike" dirty="0">
                <a:solidFill>
                  <a:srgbClr val="000000"/>
                </a:solidFill>
                <a:effectLst/>
                <a:latin typeface="Arial" panose="020B0604020202020204" pitchFamily="34" charset="0"/>
              </a:rPr>
              <a:t>360-degree review</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diusulkan</a:t>
            </a:r>
            <a:r>
              <a:rPr lang="en-ID" sz="1800" b="0" i="0" u="none" strike="noStrike" dirty="0">
                <a:solidFill>
                  <a:srgbClr val="000000"/>
                </a:solidFill>
                <a:effectLst/>
                <a:latin typeface="Arial" panose="020B0604020202020204" pitchFamily="34" charset="0"/>
              </a:rPr>
              <a:t> oleh Ayatollah Ibrahim Amini dan </a:t>
            </a:r>
            <a:r>
              <a:rPr lang="en-ID" sz="1800" b="0" i="0" u="none" strike="noStrike" dirty="0" err="1">
                <a:solidFill>
                  <a:srgbClr val="000000"/>
                </a:solidFill>
                <a:effectLst/>
                <a:latin typeface="Arial" panose="020B0604020202020204" pitchFamily="34" charset="0"/>
              </a:rPr>
              <a:t>dijelaskan</a:t>
            </a:r>
            <a:r>
              <a:rPr lang="en-ID" sz="1800" b="0" i="0" u="none" strike="noStrike" dirty="0">
                <a:solidFill>
                  <a:srgbClr val="000000"/>
                </a:solidFill>
                <a:effectLst/>
                <a:latin typeface="Arial" panose="020B0604020202020204" pitchFamily="34" charset="0"/>
              </a:rPr>
              <a:t> oleh Ayatollah Mazaheri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pendekatan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menyeluruh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menilai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kesiapan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seseorang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menikah</a:t>
            </a:r>
            <a:r>
              <a:rPr lang="en-ID" sz="1800" b="0" i="0" u="none" strike="noStrike" dirty="0">
                <a:solidFill>
                  <a:srgbClr val="000000"/>
                </a:solidFill>
                <a:effectLst/>
                <a:latin typeface="Arial" panose="020B0604020202020204" pitchFamily="34" charset="0"/>
              </a:rPr>
              <a:t>. Metode </a:t>
            </a:r>
            <a:r>
              <a:rPr lang="en-ID" sz="1800" b="0" i="0" u="none" strike="noStrike" dirty="0" err="1">
                <a:solidFill>
                  <a:srgbClr val="000000"/>
                </a:solidFill>
                <a:effectLst/>
                <a:latin typeface="Arial" panose="020B0604020202020204" pitchFamily="34" charset="0"/>
              </a:rPr>
              <a:t>ini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menggabungkan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evaluasi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berbagai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aspek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kehidupan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individu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termasuk</a:t>
            </a:r>
            <a:r>
              <a:rPr lang="en-ID" sz="1800" b="0" i="0" u="none" strike="noStrike" dirty="0">
                <a:solidFill>
                  <a:srgbClr val="000000"/>
                </a:solidFill>
                <a:effectLst/>
                <a:latin typeface="Arial" panose="020B0604020202020204" pitchFamily="34" charset="0"/>
              </a:rPr>
              <a:t> spiritual, </a:t>
            </a:r>
            <a:r>
              <a:rPr lang="en-ID" sz="1800" b="0" i="0" u="none" strike="noStrike" dirty="0" err="1">
                <a:solidFill>
                  <a:srgbClr val="000000"/>
                </a:solidFill>
                <a:effectLst/>
                <a:latin typeface="Arial" panose="020B0604020202020204" pitchFamily="34" charset="0"/>
              </a:rPr>
              <a:t>emosional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sosial</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finansial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memastikan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kesiapan</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holistik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membentuk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a:t>
            </a:r>
            <a:endParaRPr lang="en-ID" dirty="0">
              <a:effectLst/>
            </a:endParaRPr>
          </a:p>
          <a:p>
            <a:pPr rtl="0">
              <a:spcBef>
                <a:spcPts val="1400"/>
              </a:spcBef>
              <a:spcAft>
                <a:spcPts val="400"/>
              </a:spcAft>
              <a:buNone/>
            </a:pPr>
            <a:r>
              <a:rPr lang="en-ID" sz="1800" b="1" i="0" u="none" strike="noStrike" dirty="0">
                <a:solidFill>
                  <a:srgbClr val="000000"/>
                </a:solidFill>
                <a:effectLst/>
                <a:latin typeface="Arial" panose="020B0604020202020204" pitchFamily="34" charset="0"/>
              </a:rPr>
              <a:t>🔄 Apa Itu Metode 360-Degree Review?</a:t>
            </a:r>
            <a:endParaRPr lang="en-ID" b="1" dirty="0">
              <a:effectLst/>
            </a:endParaRPr>
          </a:p>
          <a:p>
            <a:pPr rtl="0">
              <a:spcBef>
                <a:spcPts val="1200"/>
              </a:spcBef>
              <a:spcAft>
                <a:spcPts val="1200"/>
              </a:spcAft>
              <a:buNone/>
            </a:pPr>
            <a:r>
              <a:rPr lang="en-ID" sz="1800" b="0" i="0" u="none" strike="noStrike" dirty="0">
                <a:solidFill>
                  <a:srgbClr val="000000"/>
                </a:solidFill>
                <a:effectLst/>
                <a:latin typeface="Arial" panose="020B0604020202020204" pitchFamily="34" charset="0"/>
              </a:rPr>
              <a:t>Dalam </a:t>
            </a:r>
            <a:r>
              <a:rPr lang="en-ID" sz="1800" b="0" i="0" u="none" strike="noStrike" dirty="0" err="1">
                <a:solidFill>
                  <a:srgbClr val="000000"/>
                </a:solidFill>
                <a:effectLst/>
                <a:latin typeface="Arial" panose="020B0604020202020204" pitchFamily="34" charset="0"/>
              </a:rPr>
              <a:t>konteks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pernikahan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metode</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melibatkan</a:t>
            </a:r>
            <a:r>
              <a:rPr lang="en-ID" sz="1800" b="0" i="0" u="none" strike="noStrike" dirty="0">
                <a:solidFill>
                  <a:srgbClr val="000000"/>
                </a:solidFill>
                <a:effectLst/>
                <a:latin typeface="Arial" panose="020B0604020202020204" pitchFamily="34" charset="0"/>
              </a:rPr>
              <a:t>:</a:t>
            </a:r>
            <a:endParaRPr lang="en-ID" dirty="0">
              <a:effectLst/>
            </a:endParaRPr>
          </a:p>
          <a:p>
            <a:pPr rtl="0" fontAlgn="base">
              <a:spcBef>
                <a:spcPts val="1200"/>
              </a:spcBef>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Evaluasi</a:t>
            </a:r>
            <a:r>
              <a:rPr lang="en-ID" sz="1800" b="1" i="0" u="none" strike="noStrike" dirty="0">
                <a:solidFill>
                  <a:srgbClr val="000000"/>
                </a:solidFill>
                <a:effectLst/>
                <a:latin typeface="Arial" panose="020B0604020202020204" pitchFamily="34" charset="0"/>
              </a:rPr>
              <a:t> Diri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Refleksi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pribadi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terhadap</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niat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tujuan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kesiapan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menikah</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br>
              <a:rPr lang="en-ID" sz="1800" b="0" i="0" u="none" strike="noStrike" dirty="0">
                <a:solidFill>
                  <a:srgbClr val="000000"/>
                </a:solidFill>
                <a:effectLst/>
                <a:latin typeface="Arial" panose="020B0604020202020204" pitchFamily="34" charset="0"/>
              </a:rPr>
            </a:br>
            <a:endParaRPr lang="en-ID" sz="18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Masukan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dari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Keluarga</a:t>
            </a:r>
            <a:r>
              <a:rPr lang="en-ID" sz="1800" b="1" i="0" u="none" strike="noStrike" dirty="0">
                <a:solidFill>
                  <a:srgbClr val="000000"/>
                </a:solidFill>
                <a:effectLst/>
                <a:latin typeface="Arial" panose="020B0604020202020204" pitchFamily="34" charset="0"/>
              </a:rPr>
              <a:t> dan Teman Dekat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Pendapat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orang-orang </a:t>
            </a:r>
            <a:r>
              <a:rPr lang="en-ID" sz="1800" b="0" i="0" u="none" strike="noStrike" dirty="0" err="1">
                <a:solidFill>
                  <a:srgbClr val="000000"/>
                </a:solidFill>
                <a:effectLst/>
                <a:latin typeface="Arial" panose="020B0604020202020204" pitchFamily="34" charset="0"/>
              </a:rPr>
              <a:t>terdekat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mengenai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karakter</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kesiapan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individu</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br>
              <a:rPr lang="en-ID" sz="1800" b="0" i="0" u="none" strike="noStrike" dirty="0">
                <a:solidFill>
                  <a:srgbClr val="000000"/>
                </a:solidFill>
                <a:effectLst/>
                <a:latin typeface="Arial" panose="020B0604020202020204" pitchFamily="34" charset="0"/>
              </a:rPr>
            </a:br>
            <a:endParaRPr lang="en-ID" sz="1800" b="0" i="0" u="none" strike="noStrike" dirty="0">
              <a:solidFill>
                <a:srgbClr val="000000"/>
              </a:solidFill>
              <a:effectLst/>
              <a:latin typeface="Arial" panose="020B0604020202020204" pitchFamily="34" charset="0"/>
            </a:endParaRPr>
          </a:p>
          <a:p>
            <a:pPr rtl="0" fontAlgn="base">
              <a:spcAft>
                <a:spcPts val="1200"/>
              </a:spcAft>
              <a:buFont typeface="Arial" panose="020B0604020202020204" pitchFamily="34" charset="0"/>
              <a:buChar char="•"/>
            </a:pPr>
            <a:r>
              <a:rPr lang="en-ID" sz="1800" b="1" i="0" u="none" strike="noStrike" dirty="0" err="1">
                <a:solidFill>
                  <a:srgbClr val="000000"/>
                </a:solidFill>
                <a:effectLst/>
                <a:latin typeface="Arial" panose="020B0604020202020204" pitchFamily="34" charset="0"/>
              </a:rPr>
              <a:t>Konsultasi</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dengan</a:t>
            </a:r>
            <a:r>
              <a:rPr lang="en-ID" sz="1800" b="1" i="0" u="none" strike="noStrike" dirty="0">
                <a:solidFill>
                  <a:srgbClr val="000000"/>
                </a:solidFill>
                <a:effectLst/>
                <a:latin typeface="Arial" panose="020B0604020202020204" pitchFamily="34" charset="0"/>
              </a:rPr>
              <a:t> Ulama </a:t>
            </a:r>
            <a:r>
              <a:rPr lang="en-ID" sz="1800" b="1" i="0" u="none" strike="noStrike" dirty="0" err="1">
                <a:solidFill>
                  <a:srgbClr val="000000"/>
                </a:solidFill>
                <a:effectLst/>
                <a:latin typeface="Arial" panose="020B0604020202020204" pitchFamily="34" charset="0"/>
              </a:rPr>
              <a:t>atau</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Konselor</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Pandangan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pihak</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memahami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hukum</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etika</a:t>
            </a:r>
            <a:r>
              <a:rPr lang="en-ID" sz="1800" b="0" i="0" u="none" strike="noStrike" dirty="0">
                <a:solidFill>
                  <a:srgbClr val="000000"/>
                </a:solidFill>
                <a:effectLst/>
                <a:latin typeface="Arial" panose="020B0604020202020204" pitchFamily="34" charset="0"/>
              </a:rPr>
              <a:t> Islam </a:t>
            </a:r>
            <a:r>
              <a:rPr lang="en-ID" sz="1800" b="0" i="0" u="none" strike="noStrike" dirty="0" err="1">
                <a:solidFill>
                  <a:srgbClr val="000000"/>
                </a:solidFill>
                <a:effectLst/>
                <a:latin typeface="Arial" panose="020B0604020202020204" pitchFamily="34" charset="0"/>
              </a:rPr>
              <a:t>terkait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pernikahan</a:t>
            </a:r>
            <a:r>
              <a:rPr lang="en-ID" sz="1800" b="0" i="0" u="none" strike="noStrike" dirty="0">
                <a:solidFill>
                  <a:srgbClr val="000000"/>
                </a:solidFill>
                <a:effectLst/>
                <a:latin typeface="Arial" panose="020B0604020202020204" pitchFamily="34" charset="0"/>
              </a:rPr>
              <a:t>.</a:t>
            </a:r>
          </a:p>
          <a:p>
            <a:pPr rtl="0">
              <a:spcBef>
                <a:spcPts val="1200"/>
              </a:spcBef>
              <a:spcAft>
                <a:spcPts val="1200"/>
              </a:spcAft>
            </a:pPr>
            <a:r>
              <a:rPr lang="en-ID" sz="1800" b="0" i="0" u="none" strike="noStrike" dirty="0" err="1">
                <a:solidFill>
                  <a:srgbClr val="000000"/>
                </a:solidFill>
                <a:effectLst/>
                <a:latin typeface="Arial" panose="020B0604020202020204" pitchFamily="34" charset="0"/>
              </a:rPr>
              <a:t>Pendekatan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memastikan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bahwa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keputusan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didasarkan</a:t>
            </a:r>
            <a:r>
              <a:rPr lang="en-ID" sz="1800" b="0" i="0" u="none" strike="noStrike" dirty="0">
                <a:solidFill>
                  <a:srgbClr val="000000"/>
                </a:solidFill>
                <a:effectLst/>
                <a:latin typeface="Arial" panose="020B0604020202020204" pitchFamily="34" charset="0"/>
              </a:rPr>
              <a:t> pada </a:t>
            </a:r>
            <a:r>
              <a:rPr lang="en-ID" sz="1800" b="0" i="0" u="none" strike="noStrike" dirty="0" err="1">
                <a:solidFill>
                  <a:srgbClr val="000000"/>
                </a:solidFill>
                <a:effectLst/>
                <a:latin typeface="Arial" panose="020B0604020202020204" pitchFamily="34" charset="0"/>
              </a:rPr>
              <a:t>perasaan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pribadi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tetapi</a:t>
            </a:r>
            <a:r>
              <a:rPr lang="en-ID" sz="1800" b="0" i="0" u="none" strike="noStrike" dirty="0">
                <a:solidFill>
                  <a:srgbClr val="000000"/>
                </a:solidFill>
                <a:effectLst/>
                <a:latin typeface="Arial" panose="020B0604020202020204" pitchFamily="34" charset="0"/>
              </a:rPr>
              <a:t> juga </a:t>
            </a:r>
            <a:r>
              <a:rPr lang="en-ID" sz="1800" b="0" i="0" u="none" strike="noStrike" dirty="0" err="1">
                <a:solidFill>
                  <a:srgbClr val="000000"/>
                </a:solidFill>
                <a:effectLst/>
                <a:latin typeface="Arial" panose="020B0604020202020204" pitchFamily="34" charset="0"/>
              </a:rPr>
              <a:t>mempertimbangkan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pandangan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objektif</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lingkungan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sekitar</a:t>
            </a:r>
            <a:r>
              <a:rPr lang="en-ID" sz="1800" b="0" i="0" u="none" strike="noStrike" dirty="0">
                <a:solidFill>
                  <a:srgbClr val="000000"/>
                </a:solidFill>
                <a:effectLst/>
                <a:latin typeface="Arial" panose="020B0604020202020204" pitchFamily="34" charset="0"/>
              </a:rPr>
              <a:t>.</a:t>
            </a:r>
            <a:endParaRPr lang="en-ID" dirty="0">
              <a:effectLst/>
            </a:endParaRPr>
          </a:p>
          <a:p>
            <a:endParaRPr lang="en-ID" dirty="0"/>
          </a:p>
        </p:txBody>
      </p:sp>
    </p:spTree>
    <p:extLst>
      <p:ext uri="{BB962C8B-B14F-4D97-AF65-F5344CB8AC3E}">
        <p14:creationId xmlns:p14="http://schemas.microsoft.com/office/powerpoint/2010/main" val="19364501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74EAB-E67E-D101-2860-0152579C7D6C}"/>
              </a:ext>
            </a:extLst>
          </p:cNvPr>
          <p:cNvSpPr>
            <a:spLocks noGrp="1"/>
          </p:cNvSpPr>
          <p:nvPr>
            <p:ph type="title"/>
          </p:nvPr>
        </p:nvSpPr>
        <p:spPr/>
        <p:txBody>
          <a:bodyPr/>
          <a:lstStyle/>
          <a:p>
            <a:r>
              <a:rPr lang="en-US" dirty="0" err="1"/>
              <a:t>Istikharah</a:t>
            </a:r>
            <a:endParaRPr lang="en-ID" dirty="0"/>
          </a:p>
        </p:txBody>
      </p:sp>
      <p:sp>
        <p:nvSpPr>
          <p:cNvPr id="3" name="Content Placeholder 2">
            <a:extLst>
              <a:ext uri="{FF2B5EF4-FFF2-40B4-BE49-F238E27FC236}">
                <a16:creationId xmlns:a16="http://schemas.microsoft.com/office/drawing/2014/main" id="{80C09422-E53B-1153-D929-D921BE9667B1}"/>
              </a:ext>
            </a:extLst>
          </p:cNvPr>
          <p:cNvSpPr>
            <a:spLocks noGrp="1"/>
          </p:cNvSpPr>
          <p:nvPr>
            <p:ph idx="1"/>
          </p:nvPr>
        </p:nvSpPr>
        <p:spPr/>
        <p:txBody>
          <a:bodyPr>
            <a:normAutofit fontScale="85000" lnSpcReduction="10000"/>
          </a:bodyPr>
          <a:lstStyle/>
          <a:p>
            <a:pPr rtl="0">
              <a:spcBef>
                <a:spcPts val="1200"/>
              </a:spcBef>
              <a:spcAft>
                <a:spcPts val="200"/>
              </a:spcAft>
              <a:buNone/>
            </a:pPr>
            <a:r>
              <a:rPr lang="en-ID" sz="1800" b="1" i="0" u="none" strike="noStrike" dirty="0">
                <a:solidFill>
                  <a:srgbClr val="000000"/>
                </a:solidFill>
                <a:effectLst/>
                <a:latin typeface="Arial" panose="020B0604020202020204" pitchFamily="34" charset="0"/>
              </a:rPr>
              <a:t>11 </a:t>
            </a:r>
            <a:r>
              <a:rPr lang="en-ID" sz="1800" b="1" i="0" u="none" strike="noStrike" dirty="0" err="1">
                <a:solidFill>
                  <a:srgbClr val="000000"/>
                </a:solidFill>
                <a:effectLst/>
                <a:latin typeface="Arial" panose="020B0604020202020204" pitchFamily="34" charset="0"/>
              </a:rPr>
              <a:t>Istikharah</a:t>
            </a:r>
            <a:endParaRPr lang="en-ID" b="1" dirty="0">
              <a:effectLst/>
            </a:endParaRPr>
          </a:p>
          <a:p>
            <a:pPr rtl="0" fontAlgn="base">
              <a:spcBef>
                <a:spcPts val="1200"/>
              </a:spcBef>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Menenangkan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menghilangkan</a:t>
            </a:r>
            <a:r>
              <a:rPr lang="en-ID" sz="1800" b="0" i="0" u="none" strike="noStrike" dirty="0">
                <a:solidFill>
                  <a:srgbClr val="000000"/>
                </a:solidFill>
                <a:effectLst/>
                <a:latin typeface="Arial" panose="020B0604020202020204" pitchFamily="34" charset="0"/>
              </a:rPr>
              <a:t> </a:t>
            </a:r>
            <a:r>
              <a:rPr lang="en-ID" sz="1800" b="0" i="1" u="none" strike="noStrike" dirty="0">
                <a:solidFill>
                  <a:srgbClr val="000000"/>
                </a:solidFill>
                <a:effectLst/>
                <a:latin typeface="Arial" panose="020B0604020202020204" pitchFamily="34" charset="0"/>
              </a:rPr>
              <a:t>overthinking</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endParaRPr lang="en-ID" sz="1800" b="0" i="0" u="none" strike="noStrike" dirty="0">
              <a:solidFill>
                <a:srgbClr val="000000"/>
              </a:solidFill>
              <a:effectLst/>
              <a:latin typeface="Arial" panose="020B0604020202020204" pitchFamily="34" charset="0"/>
            </a:endParaRPr>
          </a:p>
          <a:p>
            <a:pPr rtl="0" fontAlgn="base">
              <a:spcAft>
                <a:spcPts val="1200"/>
              </a:spcAft>
              <a:buFont typeface="Arial" panose="020B0604020202020204" pitchFamily="34" charset="0"/>
              <a:buChar char="•"/>
            </a:pPr>
            <a:r>
              <a:rPr lang="en-ID" sz="1800" b="0" i="0" u="none" strike="noStrike" dirty="0" err="1">
                <a:solidFill>
                  <a:srgbClr val="000000"/>
                </a:solidFill>
                <a:effectLst/>
                <a:latin typeface="Arial" panose="020B0604020202020204" pitchFamily="34" charset="0"/>
              </a:rPr>
              <a:t>Statistik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lapangan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Menururt</a:t>
            </a:r>
            <a:r>
              <a:rPr lang="en-ID" sz="1800" b="0" i="0" u="none" strike="noStrike" dirty="0">
                <a:solidFill>
                  <a:srgbClr val="000000"/>
                </a:solidFill>
                <a:effectLst/>
                <a:latin typeface="Arial" panose="020B0604020202020204" pitchFamily="34" charset="0"/>
              </a:rPr>
              <a:t> Ayatullah </a:t>
            </a:r>
            <a:r>
              <a:rPr lang="en-ID" sz="1800" b="0" i="0" u="none" strike="noStrike" dirty="0" err="1">
                <a:solidFill>
                  <a:srgbClr val="000000"/>
                </a:solidFill>
                <a:effectLst/>
                <a:latin typeface="Arial" panose="020B0604020202020204" pitchFamily="34" charset="0"/>
              </a:rPr>
              <a:t>Mazâheri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menunjukkan</a:t>
            </a:r>
            <a:r>
              <a:rPr lang="en-ID" sz="1800" b="0" i="0" u="none" strike="noStrike" dirty="0">
                <a:solidFill>
                  <a:srgbClr val="000000"/>
                </a:solidFill>
                <a:effectLst/>
                <a:latin typeface="Arial" panose="020B0604020202020204" pitchFamily="34" charset="0"/>
              </a:rPr>
              <a:t> ≥ 80 % yang </a:t>
            </a:r>
            <a:r>
              <a:rPr lang="en-ID" sz="1800" b="0" i="0" u="none" strike="noStrike" dirty="0" err="1">
                <a:solidFill>
                  <a:srgbClr val="000000"/>
                </a:solidFill>
                <a:effectLst/>
                <a:latin typeface="Arial" panose="020B0604020202020204" pitchFamily="34" charset="0"/>
              </a:rPr>
              <a:t>mengikuti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metode</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puas</a:t>
            </a:r>
            <a:r>
              <a:rPr lang="en-ID" sz="1800" b="0" i="0" u="none" strike="noStrike" dirty="0">
                <a:solidFill>
                  <a:srgbClr val="000000"/>
                </a:solidFill>
                <a:effectLst/>
                <a:latin typeface="Arial" panose="020B0604020202020204" pitchFamily="34" charset="0"/>
              </a:rPr>
              <a:t>.</a:t>
            </a:r>
          </a:p>
          <a:p>
            <a:pPr rtl="0">
              <a:spcBef>
                <a:spcPts val="1200"/>
              </a:spcBef>
              <a:spcAft>
                <a:spcPts val="1200"/>
              </a:spcAft>
              <a:buNone/>
            </a:pPr>
            <a:r>
              <a:rPr lang="en-ID" sz="1800" b="0" i="0" u="none" strike="noStrike" dirty="0" err="1">
                <a:solidFill>
                  <a:srgbClr val="000000"/>
                </a:solidFill>
                <a:effectLst/>
                <a:latin typeface="Arial" panose="020B0604020202020204" pitchFamily="34" charset="0"/>
              </a:rPr>
              <a:t>Terlebih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dahulu</a:t>
            </a:r>
            <a:r>
              <a:rPr lang="en-ID" sz="1800" b="0" i="0" u="none" strike="noStrike" dirty="0">
                <a:solidFill>
                  <a:srgbClr val="000000"/>
                </a:solidFill>
                <a:effectLst/>
                <a:latin typeface="Arial" panose="020B0604020202020204" pitchFamily="34" charset="0"/>
              </a:rPr>
              <a:t> kami </a:t>
            </a:r>
            <a:r>
              <a:rPr lang="en-ID" sz="1800" b="0" i="0" u="none" strike="noStrike" dirty="0" err="1">
                <a:solidFill>
                  <a:srgbClr val="000000"/>
                </a:solidFill>
                <a:effectLst/>
                <a:latin typeface="Arial" panose="020B0604020202020204" pitchFamily="34" charset="0"/>
              </a:rPr>
              <a:t>ingin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menyebutkan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bahwa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baru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dilakukan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diadakan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penelitian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musyawarah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Seorang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laki-laki</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perempuan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serta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mereka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berdua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hendaklah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terlebih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dahulu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mengadakan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penelitian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pengamatan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keadaan</a:t>
            </a:r>
            <a:r>
              <a:rPr lang="en-ID" sz="1800" b="0" i="0" u="none" strike="noStrike" dirty="0">
                <a:solidFill>
                  <a:srgbClr val="000000"/>
                </a:solidFill>
                <a:effectLst/>
                <a:latin typeface="Arial" panose="020B0604020202020204" pitchFamily="34" charset="0"/>
              </a:rPr>
              <a:t> masing-masing. Jika </a:t>
            </a:r>
            <a:r>
              <a:rPr lang="en-ID" sz="1800" b="0" i="0" u="none" strike="noStrike" dirty="0" err="1">
                <a:solidFill>
                  <a:srgbClr val="000000"/>
                </a:solidFill>
                <a:effectLst/>
                <a:latin typeface="Arial" panose="020B0604020202020204" pitchFamily="34" charset="0"/>
              </a:rPr>
              <a:t>mereka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masih</a:t>
            </a:r>
            <a:r>
              <a:rPr lang="en-ID" sz="1800" b="0" i="0" u="none" strike="noStrike" dirty="0">
                <a:solidFill>
                  <a:srgbClr val="000000"/>
                </a:solidFill>
                <a:effectLst/>
                <a:latin typeface="Arial" panose="020B0604020202020204" pitchFamily="34" charset="0"/>
              </a:rPr>
              <a:t> ragu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pengamatan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hendaklah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mereka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bermusyawarah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dengan</a:t>
            </a:r>
            <a:r>
              <a:rPr lang="en-ID" sz="1800" b="0" i="0" u="none" strike="noStrike" dirty="0">
                <a:solidFill>
                  <a:srgbClr val="000000"/>
                </a:solidFill>
                <a:effectLst/>
                <a:latin typeface="Arial" panose="020B0604020202020204" pitchFamily="34" charset="0"/>
              </a:rPr>
              <a:t> orang-orang yang </a:t>
            </a:r>
            <a:r>
              <a:rPr lang="en-ID" sz="1800" b="0" i="0" u="none" strike="noStrike" dirty="0" err="1">
                <a:solidFill>
                  <a:srgbClr val="000000"/>
                </a:solidFill>
                <a:effectLst/>
                <a:latin typeface="Arial" panose="020B0604020202020204" pitchFamily="34" charset="0"/>
              </a:rPr>
              <a:t>berpengalaman</a:t>
            </a:r>
            <a:r>
              <a:rPr lang="en-ID" sz="1800" b="0" i="0" u="none" strike="noStrike" dirty="0">
                <a:solidFill>
                  <a:srgbClr val="000000"/>
                </a:solidFill>
                <a:effectLst/>
                <a:latin typeface="Arial" panose="020B0604020202020204" pitchFamily="34" charset="0"/>
              </a:rPr>
              <a:t> dan yang </a:t>
            </a:r>
            <a:r>
              <a:rPr lang="en-ID" sz="1800" b="0" i="0" u="none" strike="noStrike" dirty="0" err="1">
                <a:solidFill>
                  <a:srgbClr val="000000"/>
                </a:solidFill>
                <a:effectLst/>
                <a:latin typeface="Arial" panose="020B0604020202020204" pitchFamily="34" charset="0"/>
              </a:rPr>
              <a:t>dapat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dipercaya</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hasilnya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memuaskan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hendaklah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mereka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memberanikan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menikah</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mereka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masih</a:t>
            </a:r>
            <a:r>
              <a:rPr lang="en-ID" sz="1800" b="0" i="0" u="none" strike="noStrike" dirty="0">
                <a:solidFill>
                  <a:srgbClr val="000000"/>
                </a:solidFill>
                <a:effectLst/>
                <a:latin typeface="Arial" panose="020B0604020202020204" pitchFamily="34" charset="0"/>
              </a:rPr>
              <a:t> ragu juga, </a:t>
            </a:r>
            <a:r>
              <a:rPr lang="en-ID" sz="1800" b="0" i="0" u="none" strike="noStrike" dirty="0" err="1">
                <a:solidFill>
                  <a:srgbClr val="000000"/>
                </a:solidFill>
                <a:effectLst/>
                <a:latin typeface="Arial" panose="020B0604020202020204" pitchFamily="34" charset="0"/>
              </a:rPr>
              <a:t>barulah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dibutuhkan</a:t>
            </a:r>
            <a:r>
              <a:rPr lang="en-ID" sz="1800" b="0" i="0" u="none" strike="noStrike" dirty="0">
                <a:solidFill>
                  <a:srgbClr val="000000"/>
                </a:solidFill>
                <a:effectLst/>
                <a:latin typeface="Arial" panose="020B0604020202020204" pitchFamily="34" charset="0"/>
              </a:rPr>
              <a:t>.</a:t>
            </a:r>
            <a:endParaRPr lang="en-ID" sz="1100" b="1" dirty="0">
              <a:effectLst/>
            </a:endParaRPr>
          </a:p>
          <a:p>
            <a:pPr rtl="0">
              <a:spcBef>
                <a:spcPts val="1200"/>
              </a:spcBef>
              <a:spcAft>
                <a:spcPts val="1200"/>
              </a:spcAft>
            </a:pPr>
            <a:r>
              <a:rPr lang="en-ID" sz="1800" b="0" i="0" u="none" strike="noStrike" dirty="0" err="1">
                <a:solidFill>
                  <a:srgbClr val="000000"/>
                </a:solidFill>
                <a:effectLst/>
                <a:latin typeface="Arial" panose="020B0604020202020204" pitchFamily="34" charset="0"/>
              </a:rPr>
              <a:t>Beberapa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hadis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menunjukkan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adanya</a:t>
            </a:r>
            <a:r>
              <a:rPr lang="en-ID" sz="1800" b="0" i="0" u="none" strike="noStrike" dirty="0">
                <a:solidFill>
                  <a:srgbClr val="000000"/>
                </a:solidFill>
                <a:effectLst/>
                <a:latin typeface="Arial" panose="020B0604020202020204" pitchFamily="34" charset="0"/>
              </a:rPr>
              <a:t> dua </a:t>
            </a:r>
            <a:r>
              <a:rPr lang="en-ID" sz="1800" b="0" i="0" u="none" strike="noStrike" dirty="0" err="1">
                <a:solidFill>
                  <a:srgbClr val="000000"/>
                </a:solidFill>
                <a:effectLst/>
                <a:latin typeface="Arial" panose="020B0604020202020204" pitchFamily="34" charset="0"/>
              </a:rPr>
              <a:t>jenis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istikharah</a:t>
            </a:r>
            <a:r>
              <a:rPr lang="en-ID" sz="1800" b="0" i="0" u="none" strike="noStrike" dirty="0">
                <a:solidFill>
                  <a:srgbClr val="000000"/>
                </a:solidFill>
                <a:effectLst/>
                <a:latin typeface="Arial" panose="020B0604020202020204" pitchFamily="34" charset="0"/>
              </a:rPr>
              <a:t>. Jenis yang </a:t>
            </a:r>
            <a:r>
              <a:rPr lang="en-ID" sz="1800" b="0" i="0" u="none" strike="noStrike" dirty="0" err="1">
                <a:solidFill>
                  <a:srgbClr val="000000"/>
                </a:solidFill>
                <a:effectLst/>
                <a:latin typeface="Arial" panose="020B0604020202020204" pitchFamily="34" charset="0"/>
              </a:rPr>
              <a:t>pertama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seseorang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ingin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meraih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suatu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masalah</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penting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ia</a:t>
            </a:r>
            <a:r>
              <a:rPr lang="en-ID" sz="1800" b="0" i="0" u="none" strike="noStrike" dirty="0">
                <a:solidFill>
                  <a:srgbClr val="000000"/>
                </a:solidFill>
                <a:effectLst/>
                <a:latin typeface="Arial" panose="020B0604020202020204" pitchFamily="34" charset="0"/>
              </a:rPr>
              <a:t> salat dua </a:t>
            </a:r>
            <a:r>
              <a:rPr lang="en-ID" sz="1800" b="0" i="0" u="none" strike="noStrike" dirty="0" err="1">
                <a:solidFill>
                  <a:srgbClr val="000000"/>
                </a:solidFill>
                <a:effectLst/>
                <a:latin typeface="Arial" panose="020B0604020202020204" pitchFamily="34" charset="0"/>
              </a:rPr>
              <a:t>rakaat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lalu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mengangkat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kedua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tangannya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langit</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berdoa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kepada</a:t>
            </a:r>
            <a:r>
              <a:rPr lang="en-ID" sz="1800" b="0" i="0" u="none" strike="noStrike" dirty="0">
                <a:solidFill>
                  <a:srgbClr val="000000"/>
                </a:solidFill>
                <a:effectLst/>
                <a:latin typeface="Arial" panose="020B0604020202020204" pitchFamily="34" charset="0"/>
              </a:rPr>
              <a:t> Allah agar Dia </a:t>
            </a:r>
            <a:r>
              <a:rPr lang="en-ID" sz="1800" b="0" i="0" u="none" strike="noStrike" dirty="0" err="1">
                <a:solidFill>
                  <a:srgbClr val="000000"/>
                </a:solidFill>
                <a:effectLst/>
                <a:latin typeface="Arial" panose="020B0604020202020204" pitchFamily="34" charset="0"/>
              </a:rPr>
              <a:t>menunjukkan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kemaslahatan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kebaikan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padanya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jenis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ini</a:t>
            </a:r>
            <a:r>
              <a:rPr lang="en-ID" sz="1800" b="0" i="0" u="none" strike="noStrike" dirty="0">
                <a:solidFill>
                  <a:srgbClr val="000000"/>
                </a:solidFill>
                <a:effectLst/>
                <a:latin typeface="Arial" panose="020B0604020202020204" pitchFamily="34" charset="0"/>
              </a:rPr>
              <a:t> pada </a:t>
            </a:r>
            <a:r>
              <a:rPr lang="en-ID" sz="1800" b="0" i="0" u="none" strike="noStrike" dirty="0" err="1">
                <a:solidFill>
                  <a:srgbClr val="000000"/>
                </a:solidFill>
                <a:effectLst/>
                <a:latin typeface="Arial" panose="020B0604020202020204" pitchFamily="34" charset="0"/>
              </a:rPr>
              <a:t>hakikatnya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doa</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dianjurkan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dilakukan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setiap</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keadaan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walaupun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mengadakan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penelitian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musyawarah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khususnya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masalah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perkawinan</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amat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penting</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menentukan</a:t>
            </a:r>
            <a:r>
              <a:rPr lang="en-ID" sz="1800" b="0" i="0" u="none" strike="noStrike" dirty="0">
                <a:solidFill>
                  <a:srgbClr val="000000"/>
                </a:solidFill>
                <a:effectLst/>
                <a:latin typeface="Arial" panose="020B0604020202020204" pitchFamily="34" charset="0"/>
              </a:rPr>
              <a:t>. Maka, </a:t>
            </a:r>
            <a:r>
              <a:rPr lang="en-ID" sz="1800" b="0" i="0" u="none" strike="noStrike" dirty="0" err="1">
                <a:solidFill>
                  <a:srgbClr val="000000"/>
                </a:solidFill>
                <a:effectLst/>
                <a:latin typeface="Arial" panose="020B0604020202020204" pitchFamily="34" charset="0"/>
              </a:rPr>
              <a:t>alangkah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baiknya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jika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setiap</a:t>
            </a:r>
            <a:r>
              <a:rPr lang="en-ID" sz="1800" b="0" i="0" u="none" strike="noStrike" dirty="0">
                <a:solidFill>
                  <a:srgbClr val="000000"/>
                </a:solidFill>
                <a:effectLst/>
                <a:latin typeface="Arial" panose="020B0604020202020204" pitchFamily="34" charset="0"/>
              </a:rPr>
              <a:t> orang </a:t>
            </a:r>
            <a:r>
              <a:rPr lang="en-ID" sz="1800" b="0" i="0" u="none" strike="noStrike" dirty="0" err="1">
                <a:solidFill>
                  <a:srgbClr val="000000"/>
                </a:solidFill>
                <a:effectLst/>
                <a:latin typeface="Arial" panose="020B0604020202020204" pitchFamily="34" charset="0"/>
              </a:rPr>
              <a:t>memohon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kebaikan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Allah SWT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setiap</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keadaan</a:t>
            </a:r>
            <a:r>
              <a:rPr lang="en-ID" sz="1800" b="0" i="0" u="none" strike="noStrike" dirty="0">
                <a:solidFill>
                  <a:srgbClr val="000000"/>
                </a:solidFill>
                <a:effectLst/>
                <a:latin typeface="Arial" panose="020B0604020202020204" pitchFamily="34" charset="0"/>
              </a:rPr>
              <a:t>.</a:t>
            </a:r>
            <a:endParaRPr lang="en-ID" sz="1100" b="1" dirty="0">
              <a:effectLst/>
            </a:endParaRPr>
          </a:p>
          <a:p>
            <a:pPr rtl="0" fontAlgn="base">
              <a:spcAft>
                <a:spcPts val="1200"/>
              </a:spcAft>
              <a:buFont typeface="Arial" panose="020B0604020202020204" pitchFamily="34" charset="0"/>
              <a:buChar char="•"/>
            </a:pPr>
            <a:endParaRPr lang="en-ID" sz="1800" b="0" i="0" u="none" strike="noStrike" dirty="0">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1943611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BD434-1052-2408-83E1-1293427B9696}"/>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00980525-B043-5063-8EB8-AA50E5B8F1F6}"/>
              </a:ext>
            </a:extLst>
          </p:cNvPr>
          <p:cNvSpPr>
            <a:spLocks noGrp="1"/>
          </p:cNvSpPr>
          <p:nvPr>
            <p:ph idx="1"/>
          </p:nvPr>
        </p:nvSpPr>
        <p:spPr/>
        <p:txBody>
          <a:bodyPr>
            <a:normAutofit fontScale="85000" lnSpcReduction="10000"/>
          </a:bodyPr>
          <a:lstStyle/>
          <a:p>
            <a:pPr rtl="0">
              <a:spcBef>
                <a:spcPts val="1200"/>
              </a:spcBef>
              <a:spcAft>
                <a:spcPts val="1200"/>
              </a:spcAft>
              <a:buNone/>
            </a:pPr>
            <a:r>
              <a:rPr lang="en-ID" sz="1800" b="0" i="0" u="none" strike="noStrike" dirty="0" err="1">
                <a:solidFill>
                  <a:srgbClr val="000000"/>
                </a:solidFill>
                <a:effectLst/>
                <a:latin typeface="Arial" panose="020B0604020202020204" pitchFamily="34" charset="0"/>
              </a:rPr>
              <a:t>Disebutkan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hadis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bahwa</a:t>
            </a:r>
            <a:r>
              <a:rPr lang="en-ID" sz="1800" b="0" i="0" u="none" strike="noStrike" dirty="0">
                <a:solidFill>
                  <a:srgbClr val="000000"/>
                </a:solidFill>
                <a:effectLst/>
                <a:latin typeface="Arial" panose="020B0604020202020204" pitchFamily="34" charset="0"/>
              </a:rPr>
              <a:t> Amirul </a:t>
            </a:r>
            <a:r>
              <a:rPr lang="en-ID" sz="1800" b="0" i="0" u="none" strike="noStrike" dirty="0" err="1">
                <a:solidFill>
                  <a:srgbClr val="000000"/>
                </a:solidFill>
                <a:effectLst/>
                <a:latin typeface="Arial" panose="020B0604020202020204" pitchFamily="34" charset="0"/>
              </a:rPr>
              <a:t>Mukminin</a:t>
            </a:r>
            <a:r>
              <a:rPr lang="en-ID" sz="1800" b="0" i="0" u="none" strike="noStrike" dirty="0">
                <a:solidFill>
                  <a:srgbClr val="000000"/>
                </a:solidFill>
                <a:effectLst/>
                <a:latin typeface="Arial" panose="020B0604020202020204" pitchFamily="34" charset="0"/>
              </a:rPr>
              <a:t> ‘Ali bin Abi </a:t>
            </a:r>
            <a:r>
              <a:rPr lang="en-ID" sz="1800" b="0" i="0" u="none" strike="noStrike" dirty="0" err="1">
                <a:solidFill>
                  <a:srgbClr val="000000"/>
                </a:solidFill>
                <a:effectLst/>
                <a:latin typeface="Arial" panose="020B0604020202020204" pitchFamily="34" charset="0"/>
              </a:rPr>
              <a:t>Thalib</a:t>
            </a:r>
            <a:r>
              <a:rPr lang="en-ID" sz="1800" b="0" i="0" u="none" strike="noStrike" dirty="0">
                <a:solidFill>
                  <a:srgbClr val="000000"/>
                </a:solidFill>
                <a:effectLst/>
                <a:latin typeface="Arial" panose="020B0604020202020204" pitchFamily="34" charset="0"/>
              </a:rPr>
              <a:t> (as), </a:t>
            </a:r>
            <a:r>
              <a:rPr lang="en-ID" sz="1800" b="0" i="0" u="none" strike="noStrike" dirty="0" err="1">
                <a:solidFill>
                  <a:srgbClr val="000000"/>
                </a:solidFill>
                <a:effectLst/>
                <a:latin typeface="Arial" panose="020B0604020202020204" pitchFamily="34" charset="0"/>
              </a:rPr>
              <a:t>ketika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hendak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beliau</a:t>
            </a:r>
            <a:r>
              <a:rPr lang="en-ID" sz="1800" b="0" i="0" u="none" strike="noStrike" dirty="0">
                <a:solidFill>
                  <a:srgbClr val="000000"/>
                </a:solidFill>
                <a:effectLst/>
                <a:latin typeface="Arial" panose="020B0604020202020204" pitchFamily="34" charset="0"/>
              </a:rPr>
              <a:t> salat dua </a:t>
            </a:r>
            <a:r>
              <a:rPr lang="en-ID" sz="1800" b="0" i="0" u="none" strike="noStrike" dirty="0" err="1">
                <a:solidFill>
                  <a:srgbClr val="000000"/>
                </a:solidFill>
                <a:effectLst/>
                <a:latin typeface="Arial" panose="020B0604020202020204" pitchFamily="34" charset="0"/>
              </a:rPr>
              <a:t>rakaat</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membaca</a:t>
            </a:r>
            <a:r>
              <a:rPr lang="en-ID" sz="1800" b="0" i="0" u="none" strike="noStrike" dirty="0">
                <a:solidFill>
                  <a:srgbClr val="000000"/>
                </a:solidFill>
                <a:effectLst/>
                <a:latin typeface="Arial" panose="020B0604020202020204" pitchFamily="34" charset="0"/>
              </a:rPr>
              <a:t>,</a:t>
            </a:r>
            <a:endParaRPr lang="en-ID" b="1" dirty="0">
              <a:effectLst/>
            </a:endParaRPr>
          </a:p>
          <a:p>
            <a:pPr marL="381000" marR="381000" rtl="0">
              <a:spcBef>
                <a:spcPts val="1200"/>
              </a:spcBef>
              <a:spcAft>
                <a:spcPts val="1200"/>
              </a:spcAft>
              <a:buNone/>
            </a:pPr>
            <a:r>
              <a:rPr lang="fa-IR" sz="1800" b="1" i="0" u="none" strike="noStrike" dirty="0">
                <a:solidFill>
                  <a:srgbClr val="000000"/>
                </a:solidFill>
                <a:effectLst/>
                <a:latin typeface="Arial" panose="020B0604020202020204" pitchFamily="34" charset="0"/>
              </a:rPr>
              <a:t>أستخيرُ الله</a:t>
            </a:r>
            <a:endParaRPr lang="fa-IR" b="1" dirty="0">
              <a:effectLst/>
            </a:endParaRPr>
          </a:p>
          <a:p>
            <a:pPr marL="381000" marR="381000" rtl="0">
              <a:spcBef>
                <a:spcPts val="1200"/>
              </a:spcBef>
              <a:spcAft>
                <a:spcPts val="1200"/>
              </a:spcAft>
              <a:buNone/>
            </a:pP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Aku </a:t>
            </a:r>
            <a:r>
              <a:rPr lang="en-ID" sz="1800" b="0" i="0" u="none" strike="noStrike" dirty="0" err="1">
                <a:solidFill>
                  <a:srgbClr val="000000"/>
                </a:solidFill>
                <a:effectLst/>
                <a:latin typeface="Arial" panose="020B0604020202020204" pitchFamily="34" charset="0"/>
              </a:rPr>
              <a:t>beristikharah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kepada</a:t>
            </a:r>
            <a:r>
              <a:rPr lang="en-ID" sz="1800" b="0" i="0" u="none" strike="noStrike" dirty="0">
                <a:solidFill>
                  <a:srgbClr val="000000"/>
                </a:solidFill>
                <a:effectLst/>
                <a:latin typeface="Arial" panose="020B0604020202020204" pitchFamily="34" charset="0"/>
              </a:rPr>
              <a:t> Allah.”</a:t>
            </a:r>
            <a:endParaRPr lang="en-ID" b="1" dirty="0">
              <a:effectLst/>
            </a:endParaRPr>
          </a:p>
          <a:p>
            <a:pPr rtl="0">
              <a:spcBef>
                <a:spcPts val="1200"/>
              </a:spcBef>
              <a:spcAft>
                <a:spcPts val="1200"/>
              </a:spcAft>
              <a:buNone/>
            </a:pPr>
            <a:r>
              <a:rPr lang="en-ID" sz="1800" b="0" i="0" u="none" strike="noStrike" dirty="0" err="1">
                <a:solidFill>
                  <a:srgbClr val="000000"/>
                </a:solidFill>
                <a:effectLst/>
                <a:latin typeface="Arial" panose="020B0604020202020204" pitchFamily="34" charset="0"/>
              </a:rPr>
              <a:t>Kemudian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beliau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berdoa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kepada</a:t>
            </a:r>
            <a:r>
              <a:rPr lang="en-ID" sz="1800" b="0" i="0" u="none" strike="noStrike" dirty="0">
                <a:solidFill>
                  <a:srgbClr val="000000"/>
                </a:solidFill>
                <a:effectLst/>
                <a:latin typeface="Arial" panose="020B0604020202020204" pitchFamily="34" charset="0"/>
              </a:rPr>
              <a:t> Allah SWT,</a:t>
            </a:r>
            <a:endParaRPr lang="en-ID" b="1" dirty="0">
              <a:effectLst/>
            </a:endParaRPr>
          </a:p>
          <a:p>
            <a:pPr marL="381000" marR="381000" rtl="0">
              <a:spcBef>
                <a:spcPts val="1200"/>
              </a:spcBef>
              <a:spcAft>
                <a:spcPts val="1200"/>
              </a:spcAft>
              <a:buNone/>
            </a:pPr>
            <a:r>
              <a:rPr lang="fa-IR" sz="1800" b="1" i="0" u="none" strike="noStrike" dirty="0">
                <a:solidFill>
                  <a:srgbClr val="000000"/>
                </a:solidFill>
                <a:effectLst/>
                <a:latin typeface="Arial" panose="020B0604020202020204" pitchFamily="34" charset="0"/>
              </a:rPr>
              <a:t>اللَّهُمَّ إِنِّي قَدْ هَمَمْتُ بِأَمْرٍ قَدْ عَلِمْتَهُ، فَإِنْ كُنْتَ تَعْلَمُ أَنَّهُ خَيْرٌ لِي فِي دِينِي وَ دُنْيَايَ وَ آخِرَتِي فَيَسِّرْهُ لِي، وَ إِنْ كُنْتَ تَعْلَمُ أَنَّهُ شَرٌّ لِي فِي دِينِي وَ دُنْيَايَ وَ آخِرَتِي فَاصْرِفْهُ عَنِّي وَ اصْرِفْنِي عَنْهُ، أَحْبَبْتُ ذَلِكَ أَمْ كَرِهْتُ، فَإِنَّكَ تَعْلَمُ وَ لَا أَعْلَمُ وَ أَنْتَ عَلَّامُ الْغُيُوبِ</a:t>
            </a:r>
            <a:endParaRPr lang="fa-IR" b="1" dirty="0">
              <a:effectLst/>
            </a:endParaRPr>
          </a:p>
          <a:p>
            <a:pPr marL="381000" marR="381000" rtl="0">
              <a:spcBef>
                <a:spcPts val="1200"/>
              </a:spcBef>
              <a:spcAft>
                <a:spcPts val="1200"/>
              </a:spcAft>
            </a:pPr>
            <a:r>
              <a:rPr lang="fa-IR" sz="1800" b="0" i="0" u="none" strike="noStrike" dirty="0">
                <a:solidFill>
                  <a:srgbClr val="000000"/>
                </a:solidFill>
                <a:effectLst/>
                <a:latin typeface="Arial" panose="020B0604020202020204" pitchFamily="34" charset="0"/>
              </a:rPr>
              <a:t>“</a:t>
            </a:r>
            <a:r>
              <a:rPr lang="en-ID" sz="1800" b="0" i="0" u="none" strike="noStrike" dirty="0">
                <a:solidFill>
                  <a:srgbClr val="000000"/>
                </a:solidFill>
                <a:effectLst/>
                <a:latin typeface="Arial" panose="020B0604020202020204" pitchFamily="34" charset="0"/>
              </a:rPr>
              <a:t>Ya Allah,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menghendaki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suatu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perkara</a:t>
            </a:r>
            <a:r>
              <a:rPr lang="en-ID" sz="1800" b="0" i="0" u="none" strike="noStrike" dirty="0">
                <a:solidFill>
                  <a:srgbClr val="000000"/>
                </a:solidFill>
                <a:effectLst/>
                <a:latin typeface="Arial" panose="020B0604020202020204" pitchFamily="34" charset="0"/>
              </a:rPr>
              <a:t> yang mana </a:t>
            </a:r>
            <a:r>
              <a:rPr lang="en-ID" sz="1800" b="0" i="0" u="none" strike="noStrike" dirty="0" err="1">
                <a:solidFill>
                  <a:srgbClr val="000000"/>
                </a:solidFill>
                <a:effectLst/>
                <a:latin typeface="Arial" panose="020B0604020202020204" pitchFamily="34" charset="0"/>
              </a:rPr>
              <a:t>Engkau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mengetahui­nya</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Engkau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bahwa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kebaikan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untukku</a:t>
            </a:r>
            <a:r>
              <a:rPr lang="en-ID" sz="1800" b="0" i="0" u="none" strike="noStrike" dirty="0">
                <a:solidFill>
                  <a:srgbClr val="000000"/>
                </a:solidFill>
                <a:effectLst/>
                <a:latin typeface="Arial" panose="020B0604020202020204" pitchFamily="34" charset="0"/>
              </a:rPr>
              <a:t> pada agama, dunia, dan </a:t>
            </a:r>
            <a:r>
              <a:rPr lang="en-ID" sz="1800" b="0" i="0" u="none" strike="noStrike" dirty="0" err="1">
                <a:solidFill>
                  <a:srgbClr val="000000"/>
                </a:solidFill>
                <a:effectLst/>
                <a:latin typeface="Arial" panose="020B0604020202020204" pitchFamily="34" charset="0"/>
              </a:rPr>
              <a:t>akhiratku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mudahkanlah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untukku</a:t>
            </a:r>
            <a:r>
              <a:rPr lang="en-ID" sz="1800" b="0" i="0" u="none" strike="noStrike" dirty="0">
                <a:solidFill>
                  <a:srgbClr val="000000"/>
                </a:solidFill>
                <a:effectLst/>
                <a:latin typeface="Arial" panose="020B0604020202020204" pitchFamily="34" charset="0"/>
              </a:rPr>
              <a:t>. Jika </a:t>
            </a:r>
            <a:r>
              <a:rPr lang="en-ID" sz="1800" b="0" i="0" u="none" strike="noStrike" dirty="0" err="1">
                <a:solidFill>
                  <a:srgbClr val="000000"/>
                </a:solidFill>
                <a:effectLst/>
                <a:latin typeface="Arial" panose="020B0604020202020204" pitchFamily="34" charset="0"/>
              </a:rPr>
              <a:t>Engkau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bahwa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ada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kejelekan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untukku</a:t>
            </a:r>
            <a:r>
              <a:rPr lang="en-ID" sz="1800" b="0" i="0" u="none" strike="noStrike" dirty="0">
                <a:solidFill>
                  <a:srgbClr val="000000"/>
                </a:solidFill>
                <a:effectLst/>
                <a:latin typeface="Arial" panose="020B0604020202020204" pitchFamily="34" charset="0"/>
              </a:rPr>
              <a:t> pada agama, dunia, dan </a:t>
            </a:r>
            <a:r>
              <a:rPr lang="en-ID" sz="1800" b="0" i="0" u="none" strike="noStrike" dirty="0" err="1">
                <a:solidFill>
                  <a:srgbClr val="000000"/>
                </a:solidFill>
                <a:effectLst/>
                <a:latin typeface="Arial" panose="020B0604020202020204" pitchFamily="34" charset="0"/>
              </a:rPr>
              <a:t>akhiratku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jauhkanlah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baik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diriku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membenci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ataupun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menyukai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Sesungguhnya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Engkau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lebih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Engkau</a:t>
            </a:r>
            <a:r>
              <a:rPr lang="en-ID" sz="1800" b="0" i="0" u="none" strike="noStrike" dirty="0">
                <a:solidFill>
                  <a:srgbClr val="000000"/>
                </a:solidFill>
                <a:effectLst/>
                <a:latin typeface="Arial" panose="020B0604020202020204" pitchFamily="34" charset="0"/>
              </a:rPr>
              <a:t> Maha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hal-hal</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gaib</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0" i="1" u="none" strike="noStrike" dirty="0">
                <a:solidFill>
                  <a:srgbClr val="000000"/>
                </a:solidFill>
                <a:effectLst/>
                <a:latin typeface="Arial" panose="020B0604020202020204" pitchFamily="34" charset="0"/>
              </a:rPr>
              <a:t>(Makarim al-Akhlaq, h. 369)</a:t>
            </a:r>
            <a:endParaRPr lang="en-ID" b="1" dirty="0">
              <a:effectLst/>
            </a:endParaRPr>
          </a:p>
          <a:p>
            <a:endParaRPr lang="en-ID" dirty="0"/>
          </a:p>
        </p:txBody>
      </p:sp>
    </p:spTree>
    <p:extLst>
      <p:ext uri="{BB962C8B-B14F-4D97-AF65-F5344CB8AC3E}">
        <p14:creationId xmlns:p14="http://schemas.microsoft.com/office/powerpoint/2010/main" val="9764827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04E514-1750-0CA6-43A8-68F13F918BF3}"/>
              </a:ext>
            </a:extLst>
          </p:cNvPr>
          <p:cNvSpPr>
            <a:spLocks noGrp="1"/>
          </p:cNvSpPr>
          <p:nvPr>
            <p:ph idx="1"/>
          </p:nvPr>
        </p:nvSpPr>
        <p:spPr>
          <a:xfrm>
            <a:off x="1204661" y="629265"/>
            <a:ext cx="10972800" cy="6789174"/>
          </a:xfrm>
        </p:spPr>
        <p:txBody>
          <a:bodyPr>
            <a:normAutofit fontScale="32500" lnSpcReduction="20000"/>
          </a:bodyPr>
          <a:lstStyle/>
          <a:p>
            <a:pPr marL="0" indent="0">
              <a:buNone/>
            </a:pPr>
            <a:r>
              <a:rPr lang="en-ID" sz="4000" dirty="0" err="1"/>
              <a:t>Istikharah</a:t>
            </a:r>
            <a:r>
              <a:rPr lang="en-ID" sz="4000" dirty="0"/>
              <a:t> yang lain </a:t>
            </a:r>
            <a:r>
              <a:rPr lang="en-ID" sz="4000" dirty="0" err="1"/>
              <a:t>adalah</a:t>
            </a:r>
            <a:r>
              <a:rPr lang="en-ID" sz="4000" dirty="0"/>
              <a:t> </a:t>
            </a:r>
            <a:r>
              <a:rPr lang="en-ID" sz="4000" dirty="0" err="1"/>
              <a:t>istikharah</a:t>
            </a:r>
            <a:r>
              <a:rPr lang="en-ID" sz="4000" dirty="0"/>
              <a:t> </a:t>
            </a:r>
            <a:r>
              <a:rPr lang="en-ID" sz="4000" dirty="0" err="1"/>
              <a:t>untuk</a:t>
            </a:r>
            <a:r>
              <a:rPr lang="en-ID" sz="4000" dirty="0"/>
              <a:t> </a:t>
            </a:r>
            <a:r>
              <a:rPr lang="en-ID" sz="4000" dirty="0" err="1"/>
              <a:t>menentukan</a:t>
            </a:r>
            <a:r>
              <a:rPr lang="en-ID" sz="4000" dirty="0"/>
              <a:t> </a:t>
            </a:r>
            <a:r>
              <a:rPr lang="en-ID" sz="4000" dirty="0" err="1"/>
              <a:t>suatu</a:t>
            </a:r>
            <a:r>
              <a:rPr lang="en-ID" sz="4000" dirty="0"/>
              <a:t> </a:t>
            </a:r>
            <a:r>
              <a:rPr lang="en-ID" sz="4000" dirty="0" err="1"/>
              <a:t>perkara</a:t>
            </a:r>
            <a:r>
              <a:rPr lang="en-ID" sz="4000" dirty="0"/>
              <a:t>. </a:t>
            </a:r>
            <a:r>
              <a:rPr lang="en-ID" sz="4000" dirty="0" err="1"/>
              <a:t>Istikharah</a:t>
            </a:r>
            <a:r>
              <a:rPr lang="en-ID" sz="4000" dirty="0"/>
              <a:t> </a:t>
            </a:r>
            <a:r>
              <a:rPr lang="en-ID" sz="4000" dirty="0" err="1"/>
              <a:t>jenis</a:t>
            </a:r>
            <a:r>
              <a:rPr lang="en-ID" sz="4000" dirty="0"/>
              <a:t> </a:t>
            </a:r>
            <a:r>
              <a:rPr lang="en-ID" sz="4000" dirty="0" err="1"/>
              <a:t>ini</a:t>
            </a:r>
            <a:r>
              <a:rPr lang="en-ID" sz="4000" dirty="0"/>
              <a:t> </a:t>
            </a:r>
            <a:r>
              <a:rPr lang="en-ID" sz="4000" dirty="0" err="1"/>
              <a:t>dapat</a:t>
            </a:r>
            <a:r>
              <a:rPr lang="en-ID" sz="4000" dirty="0"/>
              <a:t> </a:t>
            </a:r>
            <a:r>
              <a:rPr lang="en-ID" sz="4000" dirty="0" err="1"/>
              <a:t>dilakukan</a:t>
            </a:r>
            <a:r>
              <a:rPr lang="en-ID" sz="4000" dirty="0"/>
              <a:t> </a:t>
            </a:r>
            <a:r>
              <a:rPr lang="en-ID" sz="4000" dirty="0" err="1"/>
              <a:t>dengan</a:t>
            </a:r>
            <a:r>
              <a:rPr lang="en-ID" sz="4000" dirty="0"/>
              <a:t> dua </a:t>
            </a:r>
            <a:r>
              <a:rPr lang="en-ID" sz="4000" dirty="0" err="1"/>
              <a:t>cara</a:t>
            </a:r>
            <a:r>
              <a:rPr lang="en-ID" sz="4000" dirty="0"/>
              <a:t>:</a:t>
            </a:r>
          </a:p>
          <a:p>
            <a:pPr marL="0" indent="0">
              <a:buNone/>
            </a:pPr>
            <a:r>
              <a:rPr lang="en-ID" sz="4000" dirty="0" err="1"/>
              <a:t>Pertama</a:t>
            </a:r>
            <a:r>
              <a:rPr lang="en-ID" sz="4000" dirty="0"/>
              <a:t>, </a:t>
            </a:r>
            <a:r>
              <a:rPr lang="en-ID" sz="4000" dirty="0" err="1"/>
              <a:t>dengan</a:t>
            </a:r>
            <a:r>
              <a:rPr lang="en-ID" sz="4000" dirty="0"/>
              <a:t> </a:t>
            </a:r>
            <a:r>
              <a:rPr lang="en-ID" sz="4000" dirty="0" err="1"/>
              <a:t>memakai</a:t>
            </a:r>
            <a:r>
              <a:rPr lang="en-ID" sz="4000" dirty="0"/>
              <a:t> </a:t>
            </a:r>
            <a:r>
              <a:rPr lang="en-ID" sz="4000" dirty="0" err="1"/>
              <a:t>potongan</a:t>
            </a:r>
            <a:r>
              <a:rPr lang="en-ID" sz="4000" dirty="0"/>
              <a:t> </a:t>
            </a:r>
            <a:r>
              <a:rPr lang="en-ID" sz="4000" dirty="0" err="1"/>
              <a:t>kertas</a:t>
            </a:r>
            <a:r>
              <a:rPr lang="en-ID" sz="4000" dirty="0"/>
              <a:t>.</a:t>
            </a:r>
          </a:p>
          <a:p>
            <a:pPr marL="0" indent="0">
              <a:buNone/>
            </a:pPr>
            <a:r>
              <a:rPr lang="en-ID" sz="4000" dirty="0"/>
              <a:t>Imam Ja’far ash-Shadiq (as) </a:t>
            </a:r>
            <a:r>
              <a:rPr lang="en-ID" sz="4000" dirty="0" err="1"/>
              <a:t>berkata</a:t>
            </a:r>
            <a:r>
              <a:rPr lang="en-ID" sz="4000" dirty="0"/>
              <a:t>:</a:t>
            </a:r>
          </a:p>
          <a:p>
            <a:pPr marL="0" indent="0">
              <a:buNone/>
            </a:pPr>
            <a:r>
              <a:rPr lang="en-ID" sz="4000" dirty="0"/>
              <a:t>“Jika </a:t>
            </a:r>
            <a:r>
              <a:rPr lang="en-ID" sz="4000" dirty="0" err="1"/>
              <a:t>kamu</a:t>
            </a:r>
            <a:r>
              <a:rPr lang="en-ID" sz="4000" dirty="0"/>
              <a:t> </a:t>
            </a:r>
            <a:r>
              <a:rPr lang="en-ID" sz="4000" dirty="0" err="1"/>
              <a:t>ingin</a:t>
            </a:r>
            <a:r>
              <a:rPr lang="en-ID" sz="4000" dirty="0"/>
              <a:t> </a:t>
            </a:r>
            <a:r>
              <a:rPr lang="en-ID" sz="4000" dirty="0" err="1"/>
              <a:t>mengerjakan</a:t>
            </a:r>
            <a:r>
              <a:rPr lang="en-ID" sz="4000" dirty="0"/>
              <a:t> </a:t>
            </a:r>
            <a:r>
              <a:rPr lang="en-ID" sz="4000" dirty="0" err="1"/>
              <a:t>suatu</a:t>
            </a:r>
            <a:r>
              <a:rPr lang="en-ID" sz="4000" dirty="0"/>
              <a:t> </a:t>
            </a:r>
            <a:r>
              <a:rPr lang="en-ID" sz="4000" dirty="0" err="1"/>
              <a:t>perkara</a:t>
            </a:r>
            <a:r>
              <a:rPr lang="en-ID" sz="4000" dirty="0"/>
              <a:t> </a:t>
            </a:r>
            <a:r>
              <a:rPr lang="en-ID" sz="4000" dirty="0" err="1"/>
              <a:t>maka</a:t>
            </a:r>
            <a:r>
              <a:rPr lang="en-ID" sz="4000" dirty="0"/>
              <a:t> </a:t>
            </a:r>
            <a:r>
              <a:rPr lang="en-ID" sz="4000" dirty="0" err="1"/>
              <a:t>ambillah</a:t>
            </a:r>
            <a:r>
              <a:rPr lang="en-ID" sz="4000" dirty="0"/>
              <a:t> </a:t>
            </a:r>
            <a:r>
              <a:rPr lang="en-ID" sz="4000" dirty="0" err="1"/>
              <a:t>enam</a:t>
            </a:r>
            <a:r>
              <a:rPr lang="en-ID" sz="4000" dirty="0"/>
              <a:t> </a:t>
            </a:r>
            <a:r>
              <a:rPr lang="en-ID" sz="4000" dirty="0" err="1"/>
              <a:t>potongan</a:t>
            </a:r>
            <a:r>
              <a:rPr lang="en-ID" sz="4000" dirty="0"/>
              <a:t> </a:t>
            </a:r>
            <a:r>
              <a:rPr lang="en-ID" sz="4000" dirty="0" err="1"/>
              <a:t>kertas</a:t>
            </a:r>
            <a:r>
              <a:rPr lang="en-ID" sz="4000" dirty="0"/>
              <a:t>, </a:t>
            </a:r>
            <a:r>
              <a:rPr lang="en-ID" sz="4000" dirty="0" err="1"/>
              <a:t>lalu</a:t>
            </a:r>
            <a:r>
              <a:rPr lang="en-ID" sz="4000" dirty="0"/>
              <a:t> </a:t>
            </a:r>
            <a:r>
              <a:rPr lang="en-ID" sz="4000" dirty="0" err="1"/>
              <a:t>tulislah</a:t>
            </a:r>
            <a:r>
              <a:rPr lang="en-ID" sz="4000" dirty="0"/>
              <a:t> pada </a:t>
            </a:r>
            <a:r>
              <a:rPr lang="en-ID" sz="4000" dirty="0" err="1"/>
              <a:t>tiga</a:t>
            </a:r>
            <a:r>
              <a:rPr lang="en-ID" sz="4000" dirty="0"/>
              <a:t> </a:t>
            </a:r>
            <a:r>
              <a:rPr lang="en-ID" sz="4000" dirty="0" err="1"/>
              <a:t>potong</a:t>
            </a:r>
            <a:r>
              <a:rPr lang="en-ID" sz="4000" dirty="0"/>
              <a:t> </a:t>
            </a:r>
            <a:r>
              <a:rPr lang="en-ID" sz="4000" dirty="0" err="1"/>
              <a:t>darinya</a:t>
            </a:r>
            <a:r>
              <a:rPr lang="en-ID" sz="4000" dirty="0"/>
              <a:t>,</a:t>
            </a:r>
          </a:p>
          <a:p>
            <a:pPr marL="0" indent="0">
              <a:buNone/>
            </a:pPr>
            <a:r>
              <a:rPr lang="fa-IR" sz="4000" dirty="0"/>
              <a:t>بِسْمِ اللَّهِ الرَّحْمَنِ الرَّحِيمِ خِيرَةٌ مِنَ اللَّهِ الْعَزِيزِ الْحَكِيمِ لِفُلَانِ بْنِ فُلَانَةَ</a:t>
            </a:r>
          </a:p>
          <a:p>
            <a:pPr marL="0" indent="0">
              <a:buNone/>
            </a:pPr>
            <a:r>
              <a:rPr lang="fa-IR" sz="4000" dirty="0"/>
              <a:t>‘</a:t>
            </a:r>
            <a:r>
              <a:rPr lang="en-ID" sz="4000" dirty="0" err="1"/>
              <a:t>Dengan</a:t>
            </a:r>
            <a:r>
              <a:rPr lang="en-ID" sz="4000" dirty="0"/>
              <a:t> nama Allah Yang Maha </a:t>
            </a:r>
            <a:r>
              <a:rPr lang="en-ID" sz="4000" dirty="0" err="1"/>
              <a:t>Pengasih</a:t>
            </a:r>
            <a:r>
              <a:rPr lang="en-ID" sz="4000" dirty="0"/>
              <a:t> dan Maha </a:t>
            </a:r>
            <a:r>
              <a:rPr lang="en-ID" sz="4000" dirty="0" err="1"/>
              <a:t>Penyayang</a:t>
            </a:r>
            <a:r>
              <a:rPr lang="en-ID" sz="4000" dirty="0"/>
              <a:t>, </a:t>
            </a:r>
            <a:r>
              <a:rPr lang="en-ID" sz="4000" dirty="0" err="1"/>
              <a:t>pilihan</a:t>
            </a:r>
            <a:r>
              <a:rPr lang="en-ID" sz="4000" dirty="0"/>
              <a:t> </a:t>
            </a:r>
            <a:r>
              <a:rPr lang="en-ID" sz="4000" dirty="0" err="1"/>
              <a:t>dari</a:t>
            </a:r>
            <a:r>
              <a:rPr lang="en-ID" sz="4000" dirty="0"/>
              <a:t> Allah Yang </a:t>
            </a:r>
            <a:r>
              <a:rPr lang="en-ID" sz="4000" dirty="0" err="1"/>
              <a:t>Mahamulia</a:t>
            </a:r>
            <a:r>
              <a:rPr lang="en-ID" sz="4000" dirty="0"/>
              <a:t> </a:t>
            </a:r>
            <a:r>
              <a:rPr lang="en-ID" sz="4000" dirty="0" err="1"/>
              <a:t>lagi</a:t>
            </a:r>
            <a:r>
              <a:rPr lang="en-ID" sz="4000" dirty="0"/>
              <a:t> </a:t>
            </a:r>
            <a:r>
              <a:rPr lang="en-ID" sz="4000" dirty="0" err="1"/>
              <a:t>Mahabijaksana</a:t>
            </a:r>
            <a:r>
              <a:rPr lang="en-ID" sz="4000" dirty="0"/>
              <a:t> </a:t>
            </a:r>
            <a:r>
              <a:rPr lang="en-ID" sz="4000" dirty="0" err="1"/>
              <a:t>untuk</a:t>
            </a:r>
            <a:r>
              <a:rPr lang="en-ID" sz="4000" dirty="0"/>
              <a:t> </a:t>
            </a:r>
            <a:r>
              <a:rPr lang="en-ID" sz="4000" dirty="0" err="1"/>
              <a:t>fulan</a:t>
            </a:r>
            <a:r>
              <a:rPr lang="en-ID" sz="4000" dirty="0"/>
              <a:t> bin </a:t>
            </a:r>
            <a:r>
              <a:rPr lang="en-ID" sz="4000" dirty="0" err="1"/>
              <a:t>fulanah</a:t>
            </a:r>
            <a:r>
              <a:rPr lang="en-ID" sz="4000" dirty="0"/>
              <a:t>.’</a:t>
            </a:r>
          </a:p>
          <a:p>
            <a:pPr marL="0" indent="0">
              <a:buNone/>
            </a:pPr>
            <a:r>
              <a:rPr lang="en-ID" sz="4000" dirty="0"/>
              <a:t> *(Kata </a:t>
            </a:r>
            <a:r>
              <a:rPr lang="en-ID" sz="4000" dirty="0" err="1"/>
              <a:t>fulan</a:t>
            </a:r>
            <a:r>
              <a:rPr lang="en-ID" sz="4000" dirty="0"/>
              <a:t> bin </a:t>
            </a:r>
            <a:r>
              <a:rPr lang="en-ID" sz="4000" dirty="0" err="1"/>
              <a:t>fulanah</a:t>
            </a:r>
            <a:r>
              <a:rPr lang="en-ID" sz="4000" dirty="0"/>
              <a:t> </a:t>
            </a:r>
            <a:r>
              <a:rPr lang="en-ID" sz="4000" dirty="0" err="1"/>
              <a:t>diganti</a:t>
            </a:r>
            <a:r>
              <a:rPr lang="en-ID" sz="4000" dirty="0"/>
              <a:t> </a:t>
            </a:r>
            <a:r>
              <a:rPr lang="en-ID" sz="4000" dirty="0" err="1"/>
              <a:t>dengan</a:t>
            </a:r>
            <a:r>
              <a:rPr lang="en-ID" sz="4000" dirty="0"/>
              <a:t> nama orang yang </a:t>
            </a:r>
            <a:r>
              <a:rPr lang="en-ID" sz="4000" dirty="0" err="1"/>
              <a:t>beristikharah</a:t>
            </a:r>
            <a:r>
              <a:rPr lang="en-ID" sz="4000" dirty="0"/>
              <a:t> </a:t>
            </a:r>
            <a:r>
              <a:rPr lang="en-ID" sz="4000" dirty="0" err="1"/>
              <a:t>itu</a:t>
            </a:r>
            <a:r>
              <a:rPr lang="en-ID" sz="4000" dirty="0"/>
              <a:t> </a:t>
            </a:r>
            <a:r>
              <a:rPr lang="en-ID" sz="4000" dirty="0" err="1"/>
              <a:t>sendiri</a:t>
            </a:r>
            <a:r>
              <a:rPr lang="en-ID" sz="4000" dirty="0"/>
              <a:t> dan nama </a:t>
            </a:r>
            <a:r>
              <a:rPr lang="en-ID" sz="4000" dirty="0" err="1"/>
              <a:t>ibunya</a:t>
            </a:r>
            <a:r>
              <a:rPr lang="en-ID" sz="4000" dirty="0"/>
              <a:t>. Jadi, </a:t>
            </a:r>
            <a:r>
              <a:rPr lang="en-ID" sz="4000" dirty="0" err="1"/>
              <a:t>misalnya</a:t>
            </a:r>
            <a:r>
              <a:rPr lang="en-ID" sz="4000" dirty="0"/>
              <a:t> yang </a:t>
            </a:r>
            <a:r>
              <a:rPr lang="en-ID" sz="4000" dirty="0" err="1"/>
              <a:t>bersangkutan</a:t>
            </a:r>
            <a:r>
              <a:rPr lang="en-ID" sz="4000" dirty="0"/>
              <a:t> </a:t>
            </a:r>
            <a:r>
              <a:rPr lang="en-ID" sz="4000" dirty="0" err="1"/>
              <a:t>bernama</a:t>
            </a:r>
            <a:r>
              <a:rPr lang="en-ID" sz="4000" dirty="0"/>
              <a:t> Ahmad dan </a:t>
            </a:r>
            <a:r>
              <a:rPr lang="en-ID" sz="4000" dirty="0" err="1"/>
              <a:t>ibunya</a:t>
            </a:r>
            <a:r>
              <a:rPr lang="en-ID" sz="4000" dirty="0"/>
              <a:t> </a:t>
            </a:r>
            <a:r>
              <a:rPr lang="en-ID" sz="4000" dirty="0" err="1"/>
              <a:t>bernama</a:t>
            </a:r>
            <a:r>
              <a:rPr lang="en-ID" sz="4000" dirty="0"/>
              <a:t> Zainab, </a:t>
            </a:r>
            <a:r>
              <a:rPr lang="en-ID" sz="4000" dirty="0" err="1"/>
              <a:t>maka</a:t>
            </a:r>
            <a:r>
              <a:rPr lang="en-ID" sz="4000" dirty="0"/>
              <a:t> </a:t>
            </a:r>
            <a:r>
              <a:rPr lang="en-ID" sz="4000" dirty="0" err="1"/>
              <a:t>ia</a:t>
            </a:r>
            <a:r>
              <a:rPr lang="en-ID" sz="4000" dirty="0"/>
              <a:t> </a:t>
            </a:r>
            <a:r>
              <a:rPr lang="en-ID" sz="4000" dirty="0" err="1"/>
              <a:t>harus</a:t>
            </a:r>
            <a:r>
              <a:rPr lang="en-ID" sz="4000" dirty="0"/>
              <a:t> </a:t>
            </a:r>
            <a:r>
              <a:rPr lang="en-ID" sz="4000" dirty="0" err="1"/>
              <a:t>menulis</a:t>
            </a:r>
            <a:r>
              <a:rPr lang="en-ID" sz="4000" dirty="0"/>
              <a:t> “Ahmad bin Zainab”)</a:t>
            </a:r>
          </a:p>
          <a:p>
            <a:pPr marL="0" indent="0">
              <a:buNone/>
            </a:pPr>
            <a:r>
              <a:rPr lang="en-ID" sz="4000" dirty="0" err="1"/>
              <a:t>Setelah</a:t>
            </a:r>
            <a:r>
              <a:rPr lang="en-ID" sz="4000" dirty="0"/>
              <a:t> </a:t>
            </a:r>
            <a:r>
              <a:rPr lang="en-ID" sz="4000" dirty="0" err="1"/>
              <a:t>kalimat</a:t>
            </a:r>
            <a:r>
              <a:rPr lang="en-ID" sz="4000" dirty="0"/>
              <a:t> </a:t>
            </a:r>
            <a:r>
              <a:rPr lang="en-ID" sz="4000" dirty="0" err="1"/>
              <a:t>ini</a:t>
            </a:r>
            <a:r>
              <a:rPr lang="en-ID" sz="4000" dirty="0"/>
              <a:t>, </a:t>
            </a:r>
            <a:r>
              <a:rPr lang="en-ID" sz="4000" dirty="0" err="1"/>
              <a:t>tulislah</a:t>
            </a:r>
            <a:r>
              <a:rPr lang="en-ID" sz="4000" dirty="0"/>
              <a:t>:</a:t>
            </a:r>
          </a:p>
          <a:p>
            <a:pPr marL="0" indent="0">
              <a:buNone/>
            </a:pPr>
            <a:r>
              <a:rPr lang="fa-IR" sz="4000" dirty="0"/>
              <a:t>اِفْعَلْ</a:t>
            </a:r>
          </a:p>
          <a:p>
            <a:pPr marL="0" indent="0">
              <a:buNone/>
            </a:pPr>
            <a:r>
              <a:rPr lang="fa-IR" sz="4000" dirty="0"/>
              <a:t> “</a:t>
            </a:r>
            <a:r>
              <a:rPr lang="en-ID" sz="4000" dirty="0" err="1"/>
              <a:t>Kerjakan</a:t>
            </a:r>
            <a:r>
              <a:rPr lang="en-ID" sz="4000" dirty="0"/>
              <a:t>.”</a:t>
            </a:r>
          </a:p>
          <a:p>
            <a:pPr marL="0" indent="0">
              <a:buNone/>
            </a:pPr>
            <a:r>
              <a:rPr lang="en-ID" sz="4000" dirty="0" err="1"/>
              <a:t>Selanjutnya</a:t>
            </a:r>
            <a:r>
              <a:rPr lang="en-ID" sz="4000" dirty="0"/>
              <a:t>, </a:t>
            </a:r>
            <a:r>
              <a:rPr lang="en-ID" sz="4000" dirty="0" err="1"/>
              <a:t>tulislah</a:t>
            </a:r>
            <a:r>
              <a:rPr lang="en-ID" sz="4000" dirty="0"/>
              <a:t> pada </a:t>
            </a:r>
            <a:r>
              <a:rPr lang="en-ID" sz="4000" dirty="0" err="1"/>
              <a:t>tiga</a:t>
            </a:r>
            <a:r>
              <a:rPr lang="en-ID" sz="4000" dirty="0"/>
              <a:t> </a:t>
            </a:r>
            <a:r>
              <a:rPr lang="en-ID" sz="4000" dirty="0" err="1"/>
              <a:t>potong</a:t>
            </a:r>
            <a:r>
              <a:rPr lang="en-ID" sz="4000" dirty="0"/>
              <a:t> </a:t>
            </a:r>
            <a:r>
              <a:rPr lang="en-ID" sz="4000" dirty="0" err="1"/>
              <a:t>lainnya</a:t>
            </a:r>
            <a:r>
              <a:rPr lang="en-ID" sz="4000" dirty="0"/>
              <a:t>:</a:t>
            </a:r>
          </a:p>
          <a:p>
            <a:pPr marL="0" indent="0">
              <a:buNone/>
            </a:pPr>
            <a:r>
              <a:rPr lang="fa-IR" sz="4000" dirty="0"/>
              <a:t>بِسْمِ اللَّهِ الرَّحْمَنِ الرَّحِيمِ خِيرَةٌ مِنَ اللَّهِ الْعَزِيزِ الْحَكِيمِ لِفُلَانِ بْنِ فُلَانَةَ</a:t>
            </a:r>
          </a:p>
          <a:p>
            <a:pPr marL="0" indent="0">
              <a:buNone/>
            </a:pPr>
            <a:r>
              <a:rPr lang="en-ID" sz="4000" dirty="0" err="1"/>
              <a:t>Setelah</a:t>
            </a:r>
            <a:r>
              <a:rPr lang="en-ID" sz="4000" dirty="0"/>
              <a:t> </a:t>
            </a:r>
            <a:r>
              <a:rPr lang="en-ID" sz="4000" dirty="0" err="1"/>
              <a:t>kalimat</a:t>
            </a:r>
            <a:r>
              <a:rPr lang="en-ID" sz="4000" dirty="0"/>
              <a:t> </a:t>
            </a:r>
            <a:r>
              <a:rPr lang="en-ID" sz="4000" dirty="0" err="1"/>
              <a:t>ini</a:t>
            </a:r>
            <a:r>
              <a:rPr lang="en-ID" sz="4000" dirty="0"/>
              <a:t>, </a:t>
            </a:r>
            <a:r>
              <a:rPr lang="en-ID" sz="4000" dirty="0" err="1"/>
              <a:t>tulislah</a:t>
            </a:r>
            <a:r>
              <a:rPr lang="en-ID" sz="4000" dirty="0"/>
              <a:t>:</a:t>
            </a:r>
          </a:p>
          <a:p>
            <a:pPr marL="0" indent="0">
              <a:buNone/>
            </a:pPr>
            <a:r>
              <a:rPr lang="fa-IR" sz="4000" dirty="0"/>
              <a:t>لَا تَفْعَلْ</a:t>
            </a:r>
          </a:p>
          <a:p>
            <a:pPr marL="0" indent="0">
              <a:buNone/>
            </a:pPr>
            <a:r>
              <a:rPr lang="fa-IR" sz="4000" dirty="0"/>
              <a:t> “</a:t>
            </a:r>
            <a:r>
              <a:rPr lang="en-ID" sz="4000" dirty="0" err="1"/>
              <a:t>Jangan</a:t>
            </a:r>
            <a:r>
              <a:rPr lang="en-ID" sz="4000" dirty="0"/>
              <a:t> </a:t>
            </a:r>
            <a:r>
              <a:rPr lang="en-ID" sz="4000" dirty="0" err="1"/>
              <a:t>kerjakan</a:t>
            </a:r>
            <a:r>
              <a:rPr lang="en-ID" sz="4000" dirty="0"/>
              <a:t>.”</a:t>
            </a:r>
          </a:p>
          <a:p>
            <a:pPr marL="0" indent="0">
              <a:buNone/>
            </a:pPr>
            <a:r>
              <a:rPr lang="en-ID" sz="4000" dirty="0" err="1"/>
              <a:t>Kemudian</a:t>
            </a:r>
            <a:r>
              <a:rPr lang="en-ID" sz="4000" dirty="0"/>
              <a:t>, </a:t>
            </a:r>
            <a:r>
              <a:rPr lang="en-ID" sz="4000" dirty="0" err="1"/>
              <a:t>letakkan</a:t>
            </a:r>
            <a:r>
              <a:rPr lang="en-ID" sz="4000" dirty="0"/>
              <a:t> </a:t>
            </a:r>
            <a:r>
              <a:rPr lang="en-ID" sz="4000" dirty="0" err="1"/>
              <a:t>keenam</a:t>
            </a:r>
            <a:r>
              <a:rPr lang="en-ID" sz="4000" dirty="0"/>
              <a:t> </a:t>
            </a:r>
            <a:r>
              <a:rPr lang="en-ID" sz="4000" dirty="0" err="1"/>
              <a:t>potongan</a:t>
            </a:r>
            <a:r>
              <a:rPr lang="en-ID" sz="4000" dirty="0"/>
              <a:t> </a:t>
            </a:r>
            <a:r>
              <a:rPr lang="en-ID" sz="4000" dirty="0" err="1"/>
              <a:t>kertas</a:t>
            </a:r>
            <a:r>
              <a:rPr lang="en-ID" sz="4000" dirty="0"/>
              <a:t> </a:t>
            </a:r>
            <a:r>
              <a:rPr lang="en-ID" sz="4000" dirty="0" err="1"/>
              <a:t>tersebut</a:t>
            </a:r>
            <a:r>
              <a:rPr lang="en-ID" sz="4000" dirty="0"/>
              <a:t> di </a:t>
            </a:r>
            <a:r>
              <a:rPr lang="en-ID" sz="4000" dirty="0" err="1"/>
              <a:t>bawah</a:t>
            </a:r>
            <a:r>
              <a:rPr lang="en-ID" sz="4000" dirty="0"/>
              <a:t> </a:t>
            </a:r>
            <a:r>
              <a:rPr lang="en-ID" sz="4000" dirty="0" err="1"/>
              <a:t>sajadah</a:t>
            </a:r>
            <a:r>
              <a:rPr lang="en-ID" sz="4000" dirty="0"/>
              <a:t>, </a:t>
            </a:r>
            <a:r>
              <a:rPr lang="en-ID" sz="4000" dirty="0" err="1"/>
              <a:t>kemudian</a:t>
            </a:r>
            <a:r>
              <a:rPr lang="en-ID" sz="4000" dirty="0"/>
              <a:t> </a:t>
            </a:r>
            <a:r>
              <a:rPr lang="en-ID" sz="4000" dirty="0" err="1"/>
              <a:t>salatlah</a:t>
            </a:r>
            <a:r>
              <a:rPr lang="en-ID" sz="4000" dirty="0"/>
              <a:t> dua </a:t>
            </a:r>
            <a:r>
              <a:rPr lang="en-ID" sz="4000" dirty="0" err="1"/>
              <a:t>rakaat</a:t>
            </a:r>
            <a:r>
              <a:rPr lang="en-ID" sz="4000" dirty="0"/>
              <a:t>. </a:t>
            </a:r>
            <a:r>
              <a:rPr lang="en-ID" sz="4000" dirty="0" err="1"/>
              <a:t>Setelah</a:t>
            </a:r>
            <a:r>
              <a:rPr lang="en-ID" sz="4000" dirty="0"/>
              <a:t> </a:t>
            </a:r>
            <a:r>
              <a:rPr lang="en-ID" sz="4000" dirty="0" err="1"/>
              <a:t>itu</a:t>
            </a:r>
            <a:r>
              <a:rPr lang="en-ID" sz="4000" dirty="0"/>
              <a:t>, </a:t>
            </a:r>
            <a:r>
              <a:rPr lang="en-ID" sz="4000" dirty="0" err="1"/>
              <a:t>sujudlah</a:t>
            </a:r>
            <a:r>
              <a:rPr lang="en-ID" sz="4000" dirty="0"/>
              <a:t> dan </a:t>
            </a:r>
            <a:r>
              <a:rPr lang="en-ID" sz="4000" dirty="0" err="1"/>
              <a:t>ucapkan</a:t>
            </a:r>
            <a:r>
              <a:rPr lang="en-ID" sz="4000" dirty="0"/>
              <a:t> </a:t>
            </a:r>
            <a:r>
              <a:rPr lang="en-ID" sz="4000" dirty="0" err="1"/>
              <a:t>sebanyak</a:t>
            </a:r>
            <a:r>
              <a:rPr lang="en-ID" sz="4000" dirty="0"/>
              <a:t> </a:t>
            </a:r>
            <a:r>
              <a:rPr lang="en-ID" sz="4000" dirty="0" err="1"/>
              <a:t>seratus</a:t>
            </a:r>
            <a:r>
              <a:rPr lang="en-ID" sz="4000" dirty="0"/>
              <a:t> kali </a:t>
            </a:r>
            <a:r>
              <a:rPr lang="en-ID" sz="4000" dirty="0" err="1"/>
              <a:t>dalam</a:t>
            </a:r>
            <a:r>
              <a:rPr lang="en-ID" sz="4000" dirty="0"/>
              <a:t> sujud </a:t>
            </a:r>
            <a:r>
              <a:rPr lang="en-ID" sz="4000" dirty="0" err="1"/>
              <a:t>itu</a:t>
            </a:r>
            <a:r>
              <a:rPr lang="en-ID" sz="4000" dirty="0"/>
              <a:t>:</a:t>
            </a:r>
          </a:p>
          <a:p>
            <a:pPr marL="0" indent="0">
              <a:buNone/>
            </a:pPr>
            <a:r>
              <a:rPr lang="fa-IR" sz="4000" dirty="0"/>
              <a:t>أَسْتَخِيرُ اللَّهَ بِرَحْمَتِهِ خِيرَةً فِي عَافِيَةٍ</a:t>
            </a:r>
          </a:p>
          <a:p>
            <a:pPr marL="0" indent="0">
              <a:buNone/>
            </a:pPr>
            <a:r>
              <a:rPr lang="fa-IR" sz="4000" dirty="0"/>
              <a:t> “</a:t>
            </a:r>
            <a:r>
              <a:rPr lang="en-ID" sz="4000" dirty="0"/>
              <a:t>Aku </a:t>
            </a:r>
            <a:r>
              <a:rPr lang="en-ID" sz="4000" dirty="0" err="1"/>
              <a:t>beristikharah</a:t>
            </a:r>
            <a:r>
              <a:rPr lang="en-ID" sz="4000" dirty="0"/>
              <a:t> </a:t>
            </a:r>
            <a:r>
              <a:rPr lang="en-ID" sz="4000" dirty="0" err="1"/>
              <a:t>kepada</a:t>
            </a:r>
            <a:r>
              <a:rPr lang="en-ID" sz="4000" dirty="0"/>
              <a:t> Allah </a:t>
            </a:r>
            <a:r>
              <a:rPr lang="en-ID" sz="4000" dirty="0" err="1"/>
              <a:t>dengan</a:t>
            </a:r>
            <a:r>
              <a:rPr lang="en-ID" sz="4000" dirty="0"/>
              <a:t> </a:t>
            </a:r>
            <a:r>
              <a:rPr lang="en-ID" sz="4000" dirty="0" err="1"/>
              <a:t>rahmat</a:t>
            </a:r>
            <a:r>
              <a:rPr lang="en-ID" sz="4000" dirty="0"/>
              <a:t>-Nya, </a:t>
            </a:r>
            <a:r>
              <a:rPr lang="en-ID" sz="4000" dirty="0" err="1"/>
              <a:t>istikharah</a:t>
            </a:r>
            <a:r>
              <a:rPr lang="en-ID" sz="4000" dirty="0"/>
              <a:t> </a:t>
            </a:r>
            <a:r>
              <a:rPr lang="en-ID" sz="4000" dirty="0" err="1"/>
              <a:t>dalam</a:t>
            </a:r>
            <a:r>
              <a:rPr lang="en-ID" sz="4000" dirty="0"/>
              <a:t> </a:t>
            </a:r>
            <a:r>
              <a:rPr lang="en-ID" sz="4000" dirty="0" err="1"/>
              <a:t>kebaikan</a:t>
            </a:r>
            <a:r>
              <a:rPr lang="en-ID" sz="4000" dirty="0"/>
              <a:t>.”</a:t>
            </a:r>
          </a:p>
          <a:p>
            <a:pPr marL="0" indent="0">
              <a:buNone/>
            </a:pPr>
            <a:r>
              <a:rPr lang="en-ID" sz="4000" dirty="0" err="1"/>
              <a:t>Setelah</a:t>
            </a:r>
            <a:r>
              <a:rPr lang="en-ID" sz="4000" dirty="0"/>
              <a:t> </a:t>
            </a:r>
            <a:r>
              <a:rPr lang="en-ID" sz="4000" dirty="0" err="1"/>
              <a:t>itu</a:t>
            </a:r>
            <a:r>
              <a:rPr lang="en-ID" sz="4000" dirty="0"/>
              <a:t>, </a:t>
            </a:r>
            <a:r>
              <a:rPr lang="en-ID" sz="4000" dirty="0" err="1"/>
              <a:t>duduklah</a:t>
            </a:r>
            <a:r>
              <a:rPr lang="en-ID" sz="4000" dirty="0"/>
              <a:t> </a:t>
            </a:r>
            <a:r>
              <a:rPr lang="en-ID" sz="4000" dirty="0" err="1"/>
              <a:t>sembari</a:t>
            </a:r>
            <a:r>
              <a:rPr lang="en-ID" sz="4000" dirty="0"/>
              <a:t> </a:t>
            </a:r>
            <a:r>
              <a:rPr lang="en-ID" sz="4000" dirty="0" err="1"/>
              <a:t>berkata</a:t>
            </a:r>
            <a:r>
              <a:rPr lang="en-ID" sz="4000" dirty="0"/>
              <a:t>:</a:t>
            </a:r>
          </a:p>
          <a:p>
            <a:pPr marL="0" indent="0">
              <a:buNone/>
            </a:pPr>
            <a:r>
              <a:rPr lang="fa-IR" sz="4000" dirty="0"/>
              <a:t>اللَّهُمَّ خِرْ لِي فِي جَمِيعِ أَمْرِي فِي يُسْرٍ مِنْكَ وَ عَافِيَةٍ</a:t>
            </a:r>
          </a:p>
          <a:p>
            <a:pPr marL="0" indent="0">
              <a:buNone/>
            </a:pPr>
            <a:r>
              <a:rPr lang="fa-IR" sz="4000" dirty="0"/>
              <a:t>“</a:t>
            </a:r>
            <a:r>
              <a:rPr lang="en-ID" sz="4000" dirty="0"/>
              <a:t>Ya Allah, </a:t>
            </a:r>
            <a:r>
              <a:rPr lang="en-ID" sz="4000" dirty="0" err="1"/>
              <a:t>pilihkanlah</a:t>
            </a:r>
            <a:r>
              <a:rPr lang="en-ID" sz="4000" dirty="0"/>
              <a:t> </a:t>
            </a:r>
            <a:r>
              <a:rPr lang="en-ID" sz="4000" dirty="0" err="1"/>
              <a:t>kemudahan</a:t>
            </a:r>
            <a:r>
              <a:rPr lang="en-ID" sz="4000" dirty="0"/>
              <a:t> dan </a:t>
            </a:r>
            <a:r>
              <a:rPr lang="en-ID" sz="4000" dirty="0" err="1"/>
              <a:t>kebaikan</a:t>
            </a:r>
            <a:r>
              <a:rPr lang="en-ID" sz="4000" dirty="0"/>
              <a:t> </a:t>
            </a:r>
            <a:r>
              <a:rPr lang="en-ID" sz="4000" dirty="0" err="1"/>
              <a:t>dari</a:t>
            </a:r>
            <a:r>
              <a:rPr lang="en-ID" sz="4000" dirty="0"/>
              <a:t>-Mu </a:t>
            </a:r>
            <a:r>
              <a:rPr lang="en-ID" sz="4000" dirty="0" err="1"/>
              <a:t>dalam</a:t>
            </a:r>
            <a:r>
              <a:rPr lang="en-ID" sz="4000" dirty="0"/>
              <a:t> </a:t>
            </a:r>
            <a:r>
              <a:rPr lang="en-ID" sz="4000" dirty="0" err="1"/>
              <a:t>setiap</a:t>
            </a:r>
            <a:r>
              <a:rPr lang="en-ID" sz="4000" dirty="0"/>
              <a:t> </a:t>
            </a:r>
            <a:r>
              <a:rPr lang="en-ID" sz="4000" dirty="0" err="1"/>
              <a:t>urusanku</a:t>
            </a:r>
            <a:r>
              <a:rPr lang="en-ID" sz="4000" dirty="0"/>
              <a:t>.”</a:t>
            </a:r>
          </a:p>
          <a:p>
            <a:pPr marL="0" indent="0">
              <a:buNone/>
            </a:pPr>
            <a:r>
              <a:rPr lang="en-ID" sz="4000" dirty="0" err="1"/>
              <a:t>Kemudian</a:t>
            </a:r>
            <a:r>
              <a:rPr lang="en-ID" sz="4000" dirty="0"/>
              <a:t> </a:t>
            </a:r>
            <a:r>
              <a:rPr lang="en-ID" sz="4000" dirty="0" err="1"/>
              <a:t>campurkan</a:t>
            </a:r>
            <a:r>
              <a:rPr lang="en-ID" sz="4000" dirty="0"/>
              <a:t> dan </a:t>
            </a:r>
            <a:r>
              <a:rPr lang="en-ID" sz="4000" dirty="0" err="1"/>
              <a:t>adukkan</a:t>
            </a:r>
            <a:r>
              <a:rPr lang="en-ID" sz="4000" dirty="0"/>
              <a:t> </a:t>
            </a:r>
            <a:r>
              <a:rPr lang="en-ID" sz="4000" dirty="0" err="1"/>
              <a:t>kertas-kertas</a:t>
            </a:r>
            <a:r>
              <a:rPr lang="en-ID" sz="4000" dirty="0"/>
              <a:t> </a:t>
            </a:r>
            <a:r>
              <a:rPr lang="en-ID" sz="4000" dirty="0" err="1"/>
              <a:t>itu</a:t>
            </a:r>
            <a:r>
              <a:rPr lang="en-ID" sz="4000" dirty="0"/>
              <a:t>, </a:t>
            </a:r>
            <a:r>
              <a:rPr lang="en-ID" sz="4000" dirty="0" err="1"/>
              <a:t>lalu</a:t>
            </a:r>
            <a:r>
              <a:rPr lang="en-ID" sz="4000" dirty="0"/>
              <a:t> </a:t>
            </a:r>
            <a:r>
              <a:rPr lang="en-ID" sz="4000" dirty="0" err="1"/>
              <a:t>keluarkan</a:t>
            </a:r>
            <a:r>
              <a:rPr lang="en-ID" sz="4000" dirty="0"/>
              <a:t> </a:t>
            </a:r>
            <a:r>
              <a:rPr lang="en-ID" sz="4000" dirty="0" err="1"/>
              <a:t>satu</a:t>
            </a:r>
            <a:r>
              <a:rPr lang="en-ID" sz="4000" dirty="0"/>
              <a:t> </a:t>
            </a:r>
            <a:r>
              <a:rPr lang="en-ID" sz="4000" dirty="0" err="1"/>
              <a:t>persatu</a:t>
            </a:r>
            <a:r>
              <a:rPr lang="en-ID" sz="4000" dirty="0"/>
              <a:t>. Jika </a:t>
            </a:r>
            <a:r>
              <a:rPr lang="en-ID" sz="4000" dirty="0" err="1"/>
              <a:t>tiga</a:t>
            </a:r>
            <a:r>
              <a:rPr lang="en-ID" sz="4000" dirty="0"/>
              <a:t> </a:t>
            </a:r>
            <a:r>
              <a:rPr lang="en-ID" sz="4000" dirty="0" err="1"/>
              <a:t>kertas</a:t>
            </a:r>
            <a:r>
              <a:rPr lang="en-ID" sz="4000" dirty="0"/>
              <a:t> yang </a:t>
            </a:r>
            <a:r>
              <a:rPr lang="en-ID" sz="4000" dirty="0" err="1"/>
              <a:t>keluar</a:t>
            </a:r>
            <a:r>
              <a:rPr lang="en-ID" sz="4000" dirty="0"/>
              <a:t> </a:t>
            </a:r>
            <a:r>
              <a:rPr lang="en-ID" sz="4000" dirty="0" err="1"/>
              <a:t>pertama</a:t>
            </a:r>
            <a:r>
              <a:rPr lang="en-ID" sz="4000" dirty="0"/>
              <a:t> </a:t>
            </a:r>
            <a:r>
              <a:rPr lang="en-ID" sz="4000" dirty="0" err="1"/>
              <a:t>semuanya</a:t>
            </a:r>
            <a:r>
              <a:rPr lang="en-ID" sz="4000" dirty="0"/>
              <a:t> </a:t>
            </a:r>
            <a:r>
              <a:rPr lang="en-ID" sz="4000" dirty="0" err="1"/>
              <a:t>mengatakan</a:t>
            </a:r>
            <a:r>
              <a:rPr lang="en-ID" sz="4000" dirty="0"/>
              <a:t> “</a:t>
            </a:r>
            <a:r>
              <a:rPr lang="en-ID" sz="4000" dirty="0" err="1"/>
              <a:t>kerjakan</a:t>
            </a:r>
            <a:r>
              <a:rPr lang="en-ID" sz="4000" dirty="0"/>
              <a:t>” (</a:t>
            </a:r>
            <a:r>
              <a:rPr lang="en-ID" sz="4000" dirty="0" err="1"/>
              <a:t>if‘al</a:t>
            </a:r>
            <a:r>
              <a:rPr lang="en-ID" sz="4000" dirty="0"/>
              <a:t>), </a:t>
            </a:r>
            <a:r>
              <a:rPr lang="en-ID" sz="4000" dirty="0" err="1"/>
              <a:t>berarti</a:t>
            </a:r>
            <a:r>
              <a:rPr lang="en-ID" sz="4000" dirty="0"/>
              <a:t> </a:t>
            </a:r>
            <a:r>
              <a:rPr lang="en-ID" sz="4000" dirty="0" err="1"/>
              <a:t>urusan</a:t>
            </a:r>
            <a:r>
              <a:rPr lang="en-ID" sz="4000" dirty="0"/>
              <a:t> yang </a:t>
            </a:r>
            <a:r>
              <a:rPr lang="en-ID" sz="4000" dirty="0" err="1"/>
              <a:t>hendak</a:t>
            </a:r>
            <a:r>
              <a:rPr lang="en-ID" sz="4000" dirty="0"/>
              <a:t> </a:t>
            </a:r>
            <a:r>
              <a:rPr lang="en-ID" sz="4000" dirty="0" err="1"/>
              <a:t>kamu</a:t>
            </a:r>
            <a:r>
              <a:rPr lang="en-ID" sz="4000" dirty="0"/>
              <a:t> </a:t>
            </a:r>
            <a:r>
              <a:rPr lang="en-ID" sz="4000" dirty="0" err="1"/>
              <a:t>kerjakan</a:t>
            </a:r>
            <a:r>
              <a:rPr lang="en-ID" sz="4000" dirty="0"/>
              <a:t> </a:t>
            </a:r>
            <a:r>
              <a:rPr lang="en-ID" sz="4000" dirty="0" err="1"/>
              <a:t>itu</a:t>
            </a:r>
            <a:r>
              <a:rPr lang="en-ID" sz="4000" dirty="0"/>
              <a:t> </a:t>
            </a:r>
            <a:r>
              <a:rPr lang="en-ID" sz="4000" dirty="0" err="1"/>
              <a:t>baik</a:t>
            </a:r>
            <a:r>
              <a:rPr lang="en-ID" sz="4000" dirty="0"/>
              <a:t> </a:t>
            </a:r>
            <a:r>
              <a:rPr lang="en-ID" sz="4000" dirty="0" err="1"/>
              <a:t>sekali</a:t>
            </a:r>
            <a:r>
              <a:rPr lang="en-ID" sz="4000" dirty="0"/>
              <a:t>, </a:t>
            </a:r>
            <a:r>
              <a:rPr lang="en-ID" sz="4000" dirty="0" err="1"/>
              <a:t>maka</a:t>
            </a:r>
            <a:r>
              <a:rPr lang="en-ID" sz="4000" dirty="0"/>
              <a:t> </a:t>
            </a:r>
            <a:r>
              <a:rPr lang="en-ID" sz="4000" dirty="0" err="1"/>
              <a:t>kerjakanlah</a:t>
            </a:r>
            <a:r>
              <a:rPr lang="en-ID" sz="4000" dirty="0"/>
              <a:t>. Jika </a:t>
            </a:r>
            <a:r>
              <a:rPr lang="en-ID" sz="4000" dirty="0" err="1"/>
              <a:t>ketiga</a:t>
            </a:r>
            <a:r>
              <a:rPr lang="en-ID" sz="4000" dirty="0"/>
              <a:t> </a:t>
            </a:r>
            <a:r>
              <a:rPr lang="en-ID" sz="4000" dirty="0" err="1"/>
              <a:t>kertas</a:t>
            </a:r>
            <a:r>
              <a:rPr lang="en-ID" sz="4000" dirty="0"/>
              <a:t> </a:t>
            </a:r>
            <a:r>
              <a:rPr lang="en-ID" sz="4000" dirty="0" err="1"/>
              <a:t>itu</a:t>
            </a:r>
            <a:r>
              <a:rPr lang="en-ID" sz="4000" dirty="0"/>
              <a:t> </a:t>
            </a:r>
            <a:r>
              <a:rPr lang="en-ID" sz="4000" dirty="0" err="1"/>
              <a:t>mengatakan</a:t>
            </a:r>
            <a:r>
              <a:rPr lang="en-ID" sz="4000" dirty="0"/>
              <a:t> “</a:t>
            </a:r>
            <a:r>
              <a:rPr lang="en-ID" sz="4000" dirty="0" err="1"/>
              <a:t>jangan</a:t>
            </a:r>
            <a:r>
              <a:rPr lang="en-ID" sz="4000" dirty="0"/>
              <a:t> </a:t>
            </a:r>
            <a:r>
              <a:rPr lang="en-ID" sz="4000" dirty="0" err="1"/>
              <a:t>kerjakan</a:t>
            </a:r>
            <a:r>
              <a:rPr lang="en-ID" sz="4000" dirty="0"/>
              <a:t>” (</a:t>
            </a:r>
            <a:r>
              <a:rPr lang="en-ID" sz="4000" dirty="0" err="1"/>
              <a:t>lā</a:t>
            </a:r>
            <a:r>
              <a:rPr lang="en-ID" sz="4000" dirty="0"/>
              <a:t> </a:t>
            </a:r>
            <a:r>
              <a:rPr lang="en-ID" sz="4000" dirty="0" err="1"/>
              <a:t>taf‘al</a:t>
            </a:r>
            <a:r>
              <a:rPr lang="en-ID" sz="4000" dirty="0"/>
              <a:t>), </a:t>
            </a:r>
            <a:r>
              <a:rPr lang="en-ID" sz="4000" dirty="0" err="1"/>
              <a:t>maka</a:t>
            </a:r>
            <a:r>
              <a:rPr lang="en-ID" sz="4000" dirty="0"/>
              <a:t> </a:t>
            </a:r>
            <a:r>
              <a:rPr lang="en-ID" sz="4000" dirty="0" err="1"/>
              <a:t>tinggalkanlah</a:t>
            </a:r>
            <a:r>
              <a:rPr lang="en-ID" sz="4000" dirty="0"/>
              <a:t> </a:t>
            </a:r>
            <a:r>
              <a:rPr lang="en-ID" sz="4000" dirty="0" err="1"/>
              <a:t>hal</a:t>
            </a:r>
            <a:r>
              <a:rPr lang="en-ID" sz="4000" dirty="0"/>
              <a:t> </a:t>
            </a:r>
            <a:r>
              <a:rPr lang="en-ID" sz="4000" dirty="0" err="1"/>
              <a:t>itu</a:t>
            </a:r>
            <a:r>
              <a:rPr lang="en-ID" sz="4000" dirty="0"/>
              <a:t>. </a:t>
            </a:r>
            <a:r>
              <a:rPr lang="en-ID" sz="4000" dirty="0" err="1"/>
              <a:t>Potongan</a:t>
            </a:r>
            <a:r>
              <a:rPr lang="en-ID" sz="4000" dirty="0"/>
              <a:t> </a:t>
            </a:r>
            <a:r>
              <a:rPr lang="en-ID" sz="4000" dirty="0" err="1"/>
              <a:t>kertas</a:t>
            </a:r>
            <a:r>
              <a:rPr lang="en-ID" sz="4000" dirty="0"/>
              <a:t> yang </a:t>
            </a:r>
            <a:r>
              <a:rPr lang="en-ID" sz="4000" dirty="0" err="1"/>
              <a:t>keenam</a:t>
            </a:r>
            <a:r>
              <a:rPr lang="en-ID" sz="4000" dirty="0"/>
              <a:t> </a:t>
            </a:r>
            <a:r>
              <a:rPr lang="en-ID" sz="4000" dirty="0" err="1"/>
              <a:t>tak</a:t>
            </a:r>
            <a:r>
              <a:rPr lang="en-ID" sz="4000" dirty="0"/>
              <a:t> </a:t>
            </a:r>
            <a:r>
              <a:rPr lang="en-ID" sz="4000" dirty="0" err="1"/>
              <a:t>perlu</a:t>
            </a:r>
            <a:r>
              <a:rPr lang="en-ID" sz="4000" dirty="0"/>
              <a:t> </a:t>
            </a:r>
            <a:r>
              <a:rPr lang="en-ID" sz="4000" dirty="0" err="1"/>
              <a:t>lagi</a:t>
            </a:r>
            <a:r>
              <a:rPr lang="en-ID" sz="4000" dirty="0"/>
              <a:t> </a:t>
            </a:r>
            <a:r>
              <a:rPr lang="en-ID" sz="4000" dirty="0" err="1"/>
              <a:t>kamu</a:t>
            </a:r>
            <a:r>
              <a:rPr lang="en-ID" sz="4000" dirty="0"/>
              <a:t> </a:t>
            </a:r>
            <a:r>
              <a:rPr lang="en-ID" sz="4000" dirty="0" err="1"/>
              <a:t>perhatikan</a:t>
            </a:r>
            <a:r>
              <a:rPr lang="en-ID" sz="4000" dirty="0"/>
              <a:t>.</a:t>
            </a:r>
          </a:p>
          <a:p>
            <a:pPr marL="0" indent="0">
              <a:buNone/>
            </a:pPr>
            <a:r>
              <a:rPr lang="en-ID" sz="4000" dirty="0"/>
              <a:t> (Ibid., h. 371)</a:t>
            </a:r>
          </a:p>
          <a:p>
            <a:pPr marL="0" indent="0">
              <a:buNone/>
            </a:pPr>
            <a:endParaRPr lang="en-ID" dirty="0"/>
          </a:p>
        </p:txBody>
      </p:sp>
    </p:spTree>
    <p:extLst>
      <p:ext uri="{BB962C8B-B14F-4D97-AF65-F5344CB8AC3E}">
        <p14:creationId xmlns:p14="http://schemas.microsoft.com/office/powerpoint/2010/main" val="25805863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31B8C-BF88-4804-DE7E-F9C649A9AFF3}"/>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CEA42571-0CE8-D932-BF6D-FFB0B99E96A6}"/>
              </a:ext>
            </a:extLst>
          </p:cNvPr>
          <p:cNvSpPr>
            <a:spLocks noGrp="1"/>
          </p:cNvSpPr>
          <p:nvPr>
            <p:ph idx="1"/>
          </p:nvPr>
        </p:nvSpPr>
        <p:spPr/>
        <p:txBody>
          <a:bodyPr/>
          <a:lstStyle/>
          <a:p>
            <a:pPr rtl="0">
              <a:spcBef>
                <a:spcPts val="1200"/>
              </a:spcBef>
              <a:spcAft>
                <a:spcPts val="200"/>
              </a:spcAft>
              <a:buNone/>
            </a:pPr>
            <a:r>
              <a:rPr lang="en-ID" sz="1800" b="1" i="0" u="none" strike="noStrike" dirty="0">
                <a:solidFill>
                  <a:srgbClr val="000000"/>
                </a:solidFill>
                <a:effectLst/>
                <a:latin typeface="Arial" panose="020B0604020202020204" pitchFamily="34" charset="0"/>
              </a:rPr>
              <a:t>Cara yang </a:t>
            </a:r>
            <a:r>
              <a:rPr lang="en-ID" sz="1800" b="1" i="0" u="none" strike="noStrike" dirty="0" err="1">
                <a:solidFill>
                  <a:srgbClr val="000000"/>
                </a:solidFill>
                <a:effectLst/>
                <a:latin typeface="Arial" panose="020B0604020202020204" pitchFamily="34" charset="0"/>
              </a:rPr>
              <a:t>kedua</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dengan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menggunakan</a:t>
            </a:r>
            <a:r>
              <a:rPr lang="en-ID" sz="1800" b="1" i="0" u="none" strike="noStrike" dirty="0">
                <a:solidFill>
                  <a:srgbClr val="000000"/>
                </a:solidFill>
                <a:effectLst/>
                <a:latin typeface="Arial" panose="020B0604020202020204" pitchFamily="34" charset="0"/>
              </a:rPr>
              <a:t> Al-Qur’an.</a:t>
            </a:r>
            <a:endParaRPr lang="en-ID" b="1" dirty="0">
              <a:effectLst/>
            </a:endParaRPr>
          </a:p>
          <a:p>
            <a:pPr rtl="0">
              <a:spcBef>
                <a:spcPts val="1200"/>
              </a:spcBef>
              <a:spcAft>
                <a:spcPts val="1200"/>
              </a:spcAft>
            </a:pPr>
            <a:r>
              <a:rPr lang="en-ID" sz="1800" b="0" i="0" u="none" strike="noStrike" dirty="0" err="1">
                <a:solidFill>
                  <a:srgbClr val="000000"/>
                </a:solidFill>
                <a:effectLst/>
                <a:latin typeface="Arial" panose="020B0604020202020204" pitchFamily="34" charset="0"/>
              </a:rPr>
              <a:t>Seorang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perawi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mengatakan</a:t>
            </a:r>
            <a:r>
              <a:rPr lang="en-ID" sz="1800" b="0" i="0" u="none" strike="noStrike" dirty="0">
                <a:solidFill>
                  <a:srgbClr val="000000"/>
                </a:solidFill>
                <a:effectLst/>
                <a:latin typeface="Arial" panose="020B0604020202020204" pitchFamily="34" charset="0"/>
              </a:rPr>
              <a:t>, “Aku </a:t>
            </a:r>
            <a:r>
              <a:rPr lang="en-ID" sz="1800" b="0" i="0" u="none" strike="noStrike" dirty="0" err="1">
                <a:solidFill>
                  <a:srgbClr val="000000"/>
                </a:solidFill>
                <a:effectLst/>
                <a:latin typeface="Arial" panose="020B0604020202020204" pitchFamily="34" charset="0"/>
              </a:rPr>
              <a:t>berkata</a:t>
            </a:r>
            <a:r>
              <a:rPr lang="en-ID" sz="1800" b="0" i="0" u="none" strike="noStrike" dirty="0">
                <a:solidFill>
                  <a:srgbClr val="000000"/>
                </a:solidFill>
                <a:effectLst/>
                <a:latin typeface="Arial" panose="020B0604020202020204" pitchFamily="34" charset="0"/>
              </a:rPr>
              <a:t> pada Imam ash-Shadiq (as), ‘</a:t>
            </a:r>
            <a:r>
              <a:rPr lang="en-ID" sz="1800" b="0" i="0" u="none" strike="noStrike" dirty="0" err="1">
                <a:solidFill>
                  <a:srgbClr val="000000"/>
                </a:solidFill>
                <a:effectLst/>
                <a:latin typeface="Arial" panose="020B0604020202020204" pitchFamily="34" charset="0"/>
              </a:rPr>
              <a:t>Kadang-kadang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ingin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berbuat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sesuatu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tidak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apa</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harus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perbuat</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memohon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kebaikan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kemaslahatan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Allah. </a:t>
            </a:r>
            <a:r>
              <a:rPr lang="en-ID" sz="1800" b="0" i="0" u="none" strike="noStrike" dirty="0" err="1">
                <a:solidFill>
                  <a:srgbClr val="000000"/>
                </a:solidFill>
                <a:effectLst/>
                <a:latin typeface="Arial" panose="020B0604020202020204" pitchFamily="34" charset="0"/>
              </a:rPr>
              <a:t>Tetapi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harus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mengetahui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ayat</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terlintas</a:t>
            </a:r>
            <a:r>
              <a:rPr lang="en-ID" sz="1800" b="0" i="0" u="none" strike="noStrike" dirty="0">
                <a:solidFill>
                  <a:srgbClr val="000000"/>
                </a:solidFill>
                <a:effectLst/>
                <a:latin typeface="Arial" panose="020B0604020202020204" pitchFamily="34" charset="0"/>
              </a:rPr>
              <a:t> di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hatiku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Apakah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boleh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melakukan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hal</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atau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harus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menunggu</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0" i="0" u="none" strike="noStrike" dirty="0" err="1">
                <a:solidFill>
                  <a:srgbClr val="000000"/>
                </a:solidFill>
                <a:effectLst/>
                <a:latin typeface="Arial" panose="020B0604020202020204" pitchFamily="34" charset="0"/>
              </a:rPr>
              <a:t>Ia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menjawab</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Sesungguhnya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setan</a:t>
            </a:r>
            <a:r>
              <a:rPr lang="en-ID" sz="1800" b="0" i="0" u="none" strike="noStrike" dirty="0">
                <a:solidFill>
                  <a:srgbClr val="000000"/>
                </a:solidFill>
                <a:effectLst/>
                <a:latin typeface="Arial" panose="020B0604020202020204" pitchFamily="34" charset="0"/>
              </a:rPr>
              <a:t> sangat </a:t>
            </a:r>
            <a:r>
              <a:rPr lang="en-ID" sz="1800" b="0" i="0" u="none" strike="noStrike" dirty="0" err="1">
                <a:solidFill>
                  <a:srgbClr val="000000"/>
                </a:solidFill>
                <a:effectLst/>
                <a:latin typeface="Arial" panose="020B0604020202020204" pitchFamily="34" charset="0"/>
              </a:rPr>
              <a:t>jauh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lebih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berperan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keadaan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seperti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itu</a:t>
            </a:r>
            <a:r>
              <a:rPr lang="en-ID" sz="1800" b="0" i="0" u="none" strike="noStrike" dirty="0">
                <a:solidFill>
                  <a:srgbClr val="000000"/>
                </a:solidFill>
                <a:effectLst/>
                <a:latin typeface="Arial" panose="020B0604020202020204" pitchFamily="34" charset="0"/>
              </a:rPr>
              <a:t>. Maka, </a:t>
            </a:r>
            <a:r>
              <a:rPr lang="en-ID" sz="1800" b="0" i="0" u="none" strike="noStrike" dirty="0" err="1">
                <a:solidFill>
                  <a:srgbClr val="000000"/>
                </a:solidFill>
                <a:effectLst/>
                <a:latin typeface="Arial" panose="020B0604020202020204" pitchFamily="34" charset="0"/>
              </a:rPr>
              <a:t>ketika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kamu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telah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berada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keadaan</a:t>
            </a:r>
            <a:r>
              <a:rPr lang="en-ID" sz="1800" b="0" i="0" u="none" strike="noStrike" dirty="0">
                <a:solidFill>
                  <a:srgbClr val="000000"/>
                </a:solidFill>
                <a:effectLst/>
                <a:latin typeface="Arial" panose="020B0604020202020204" pitchFamily="34" charset="0"/>
              </a:rPr>
              <a:t> salat, </a:t>
            </a:r>
            <a:r>
              <a:rPr lang="en-ID" sz="1800" b="0" i="0" u="none" strike="noStrike" dirty="0" err="1">
                <a:solidFill>
                  <a:srgbClr val="000000"/>
                </a:solidFill>
                <a:effectLst/>
                <a:latin typeface="Arial" panose="020B0604020202020204" pitchFamily="34" charset="0"/>
              </a:rPr>
              <a:t>kerjakanlah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apa</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terlintas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hatimu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Bukalah</a:t>
            </a:r>
            <a:r>
              <a:rPr lang="en-ID" sz="1800" b="0" i="0" u="none" strike="noStrike" dirty="0">
                <a:solidFill>
                  <a:srgbClr val="000000"/>
                </a:solidFill>
                <a:effectLst/>
                <a:latin typeface="Arial" panose="020B0604020202020204" pitchFamily="34" charset="0"/>
              </a:rPr>
              <a:t> Al-Qur’an dan </a:t>
            </a:r>
            <a:r>
              <a:rPr lang="en-ID" sz="1800" b="0" i="0" u="none" strike="noStrike" dirty="0" err="1">
                <a:solidFill>
                  <a:srgbClr val="000000"/>
                </a:solidFill>
                <a:effectLst/>
                <a:latin typeface="Arial" panose="020B0604020202020204" pitchFamily="34" charset="0"/>
              </a:rPr>
              <a:t>perhatikanlah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ayat</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pertama</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terlihat</a:t>
            </a:r>
            <a:r>
              <a:rPr lang="en-ID" sz="1800" b="0" i="0" u="none" strike="noStrike" dirty="0">
                <a:solidFill>
                  <a:srgbClr val="000000"/>
                </a:solidFill>
                <a:effectLst/>
                <a:latin typeface="Arial" panose="020B0604020202020204" pitchFamily="34" charset="0"/>
              </a:rPr>
              <a:t> oleh </a:t>
            </a:r>
            <a:r>
              <a:rPr lang="en-ID" sz="1800" b="0" i="0" u="none" strike="noStrike" dirty="0" err="1">
                <a:solidFill>
                  <a:srgbClr val="000000"/>
                </a:solidFill>
                <a:effectLst/>
                <a:latin typeface="Arial" panose="020B0604020202020204" pitchFamily="34" charset="0"/>
              </a:rPr>
              <a:t>matamu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lalu</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kerjakanlah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apa</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terlintas</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hatimu</a:t>
            </a:r>
            <a:r>
              <a:rPr lang="en-ID" sz="1800" b="0" i="0" u="none" strike="noStrike" dirty="0">
                <a:solidFill>
                  <a:srgbClr val="000000"/>
                </a:solidFill>
                <a:effectLst/>
                <a:latin typeface="Arial" panose="020B0604020202020204" pitchFamily="34" charset="0"/>
              </a:rPr>
              <a:t>.”</a:t>
            </a:r>
            <a:br>
              <a:rPr lang="en-ID" sz="1800" b="0" i="0" u="none" strike="noStrike" dirty="0">
                <a:solidFill>
                  <a:srgbClr val="000000"/>
                </a:solidFill>
                <a:effectLst/>
                <a:latin typeface="Arial" panose="020B0604020202020204" pitchFamily="34" charset="0"/>
              </a:rPr>
            </a:br>
            <a:r>
              <a:rPr lang="en-ID" sz="1800" b="0" i="1" u="none" strike="noStrike" dirty="0">
                <a:solidFill>
                  <a:srgbClr val="000000"/>
                </a:solidFill>
                <a:effectLst/>
                <a:latin typeface="Arial" panose="020B0604020202020204" pitchFamily="34" charset="0"/>
              </a:rPr>
              <a:t>(Ibid., h. 374)</a:t>
            </a:r>
            <a:endParaRPr lang="en-ID" b="1" dirty="0">
              <a:effectLst/>
            </a:endParaRPr>
          </a:p>
          <a:p>
            <a:pPr marL="0" indent="0">
              <a:buNone/>
            </a:pPr>
            <a:endParaRPr lang="en-ID" dirty="0"/>
          </a:p>
        </p:txBody>
      </p:sp>
    </p:spTree>
    <p:extLst>
      <p:ext uri="{BB962C8B-B14F-4D97-AF65-F5344CB8AC3E}">
        <p14:creationId xmlns:p14="http://schemas.microsoft.com/office/powerpoint/2010/main" val="1202112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ADC29-1135-8D99-07B5-11810C2B08E0}"/>
              </a:ext>
            </a:extLst>
          </p:cNvPr>
          <p:cNvSpPr>
            <a:spLocks noGrp="1"/>
          </p:cNvSpPr>
          <p:nvPr>
            <p:ph type="title"/>
          </p:nvPr>
        </p:nvSpPr>
        <p:spPr/>
        <p:txBody>
          <a:bodyPr/>
          <a:lstStyle/>
          <a:p>
            <a:r>
              <a:rPr lang="en-US" dirty="0" err="1"/>
              <a:t>Pengaruh</a:t>
            </a:r>
            <a:r>
              <a:rPr lang="en-US" dirty="0"/>
              <a:t> </a:t>
            </a:r>
            <a:r>
              <a:rPr lang="en-US" dirty="0" err="1"/>
              <a:t>Keluarga</a:t>
            </a:r>
            <a:endParaRPr lang="en-ID" dirty="0"/>
          </a:p>
        </p:txBody>
      </p:sp>
      <p:sp>
        <p:nvSpPr>
          <p:cNvPr id="3" name="Content Placeholder 2">
            <a:extLst>
              <a:ext uri="{FF2B5EF4-FFF2-40B4-BE49-F238E27FC236}">
                <a16:creationId xmlns:a16="http://schemas.microsoft.com/office/drawing/2014/main" id="{3D96432B-5880-AEAB-AF23-A4321E5C6079}"/>
              </a:ext>
            </a:extLst>
          </p:cNvPr>
          <p:cNvSpPr>
            <a:spLocks noGrp="1"/>
          </p:cNvSpPr>
          <p:nvPr>
            <p:ph idx="1"/>
          </p:nvPr>
        </p:nvSpPr>
        <p:spPr>
          <a:xfrm>
            <a:off x="1047343" y="1258529"/>
            <a:ext cx="10972800" cy="5599471"/>
          </a:xfrm>
        </p:spPr>
        <p:txBody>
          <a:bodyPr>
            <a:normAutofit/>
          </a:bodyPr>
          <a:lstStyle/>
          <a:p>
            <a:pPr rtl="0">
              <a:spcBef>
                <a:spcPts val="1200"/>
              </a:spcBef>
              <a:spcAft>
                <a:spcPts val="200"/>
              </a:spcAft>
              <a:buNone/>
            </a:pPr>
            <a:r>
              <a:rPr lang="en-ID" sz="1200" b="1" i="0" u="none" strike="noStrike" dirty="0">
                <a:solidFill>
                  <a:srgbClr val="000000"/>
                </a:solidFill>
                <a:effectLst/>
                <a:latin typeface="Arial" panose="020B0604020202020204" pitchFamily="34" charset="0"/>
              </a:rPr>
              <a:t>1. Peran </a:t>
            </a:r>
            <a:r>
              <a:rPr lang="en-ID" sz="1200" b="1" i="0" u="none" strike="noStrike" dirty="0" err="1">
                <a:solidFill>
                  <a:srgbClr val="000000"/>
                </a:solidFill>
                <a:effectLst/>
                <a:latin typeface="Arial" panose="020B0604020202020204" pitchFamily="34" charset="0"/>
              </a:rPr>
              <a:t>Keluarga</a:t>
            </a:r>
            <a:r>
              <a:rPr lang="en-ID" sz="1200" b="1" i="0" u="none" strike="noStrike" dirty="0">
                <a:solidFill>
                  <a:srgbClr val="000000"/>
                </a:solidFill>
                <a:effectLst/>
                <a:latin typeface="Arial" panose="020B0604020202020204" pitchFamily="34" charset="0"/>
              </a:rPr>
              <a:t> Besar</a:t>
            </a:r>
            <a:endParaRPr lang="en-ID" sz="3600" b="1" dirty="0">
              <a:effectLst/>
            </a:endParaRPr>
          </a:p>
          <a:p>
            <a:pPr rtl="0" fontAlgn="base">
              <a:spcBef>
                <a:spcPts val="1200"/>
              </a:spcBef>
              <a:buFont typeface="Arial" panose="020B0604020202020204" pitchFamily="34" charset="0"/>
              <a:buChar char="•"/>
            </a:pPr>
            <a:r>
              <a:rPr lang="en-ID" sz="1200" b="0" i="0" u="none" strike="noStrike" dirty="0">
                <a:solidFill>
                  <a:srgbClr val="000000"/>
                </a:solidFill>
                <a:effectLst/>
                <a:latin typeface="Arial" panose="020B0604020202020204" pitchFamily="34" charset="0"/>
              </a:rPr>
              <a:t>Ayah, </a:t>
            </a:r>
            <a:r>
              <a:rPr lang="en-ID" sz="1200" b="0" i="0" u="none" strike="noStrike" dirty="0" err="1">
                <a:solidFill>
                  <a:srgbClr val="000000"/>
                </a:solidFill>
                <a:effectLst/>
                <a:latin typeface="Arial" panose="020B0604020202020204" pitchFamily="34" charset="0"/>
              </a:rPr>
              <a:t>ibu</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saudara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kandung</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paman</a:t>
            </a:r>
            <a:r>
              <a:rPr lang="en-ID" sz="1200" b="0" i="0" u="none" strike="noStrike" dirty="0">
                <a:solidFill>
                  <a:srgbClr val="000000"/>
                </a:solidFill>
                <a:effectLst/>
                <a:latin typeface="Arial" panose="020B0604020202020204" pitchFamily="34" charset="0"/>
              </a:rPr>
              <a:t>, dan </a:t>
            </a:r>
            <a:r>
              <a:rPr lang="en-ID" sz="1200" b="0" i="0" u="none" strike="noStrike" dirty="0" err="1">
                <a:solidFill>
                  <a:srgbClr val="000000"/>
                </a:solidFill>
                <a:effectLst/>
                <a:latin typeface="Arial" panose="020B0604020202020204" pitchFamily="34" charset="0"/>
              </a:rPr>
              <a:t>bibi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dapat</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membantu</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calon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mempelai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dengan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pengalaman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mereka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dalam</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kehidupan</a:t>
            </a:r>
            <a:r>
              <a:rPr lang="en-ID" sz="1200" b="0" i="0" u="none" strike="noStrike" dirty="0">
                <a:solidFill>
                  <a:srgbClr val="000000"/>
                </a:solidFill>
                <a:effectLst/>
                <a:latin typeface="Arial" panose="020B0604020202020204" pitchFamily="34" charset="0"/>
              </a:rPr>
              <a:t>.</a:t>
            </a:r>
          </a:p>
          <a:p>
            <a:pPr rtl="0" fontAlgn="base">
              <a:spcAft>
                <a:spcPts val="1200"/>
              </a:spcAft>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Fungsi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mereka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adalah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memberi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masukan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bukan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memaksakan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pilihan</a:t>
            </a:r>
            <a:r>
              <a:rPr lang="en-ID" sz="1200" b="0" i="0" u="none" strike="noStrike" dirty="0">
                <a:solidFill>
                  <a:srgbClr val="000000"/>
                </a:solidFill>
                <a:effectLst/>
                <a:latin typeface="Arial" panose="020B0604020202020204" pitchFamily="34" charset="0"/>
              </a:rPr>
              <a:t>.</a:t>
            </a:r>
          </a:p>
          <a:p>
            <a:pPr rtl="0">
              <a:spcBef>
                <a:spcPts val="1200"/>
              </a:spcBef>
              <a:spcAft>
                <a:spcPts val="200"/>
              </a:spcAft>
              <a:buNone/>
            </a:pPr>
            <a:r>
              <a:rPr lang="en-ID" sz="1200" b="1" i="0" u="none" strike="noStrike" dirty="0">
                <a:solidFill>
                  <a:srgbClr val="000000"/>
                </a:solidFill>
                <a:effectLst/>
                <a:latin typeface="Arial" panose="020B0604020202020204" pitchFamily="34" charset="0"/>
              </a:rPr>
              <a:t>2. </a:t>
            </a:r>
            <a:r>
              <a:rPr lang="en-ID" sz="1200" b="1" i="0" u="none" strike="noStrike" dirty="0" err="1">
                <a:solidFill>
                  <a:srgbClr val="000000"/>
                </a:solidFill>
                <a:effectLst/>
                <a:latin typeface="Arial" panose="020B0604020202020204" pitchFamily="34" charset="0"/>
              </a:rPr>
              <a:t>Prinsip</a:t>
            </a:r>
            <a:r>
              <a:rPr lang="en-ID" sz="1200" b="1" i="0" u="none" strike="noStrike" dirty="0">
                <a:solidFill>
                  <a:srgbClr val="000000"/>
                </a:solidFill>
                <a:effectLst/>
                <a:latin typeface="Arial" panose="020B0604020202020204" pitchFamily="34" charset="0"/>
              </a:rPr>
              <a:t> Islam: </a:t>
            </a:r>
            <a:r>
              <a:rPr lang="en-ID" sz="1200" b="1" i="0" u="none" strike="noStrike" dirty="0" err="1">
                <a:solidFill>
                  <a:srgbClr val="000000"/>
                </a:solidFill>
                <a:effectLst/>
                <a:latin typeface="Arial" panose="020B0604020202020204" pitchFamily="34" charset="0"/>
              </a:rPr>
              <a:t>Memberi</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Kesempatan</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Memutuskan</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Sendiri</a:t>
            </a:r>
            <a:endParaRPr lang="en-ID" sz="3600" b="1" dirty="0">
              <a:effectLst/>
            </a:endParaRPr>
          </a:p>
          <a:p>
            <a:pPr rtl="0" fontAlgn="base">
              <a:spcBef>
                <a:spcPts val="1200"/>
              </a:spcBef>
              <a:buFont typeface="Arial" panose="020B0604020202020204" pitchFamily="34" charset="0"/>
              <a:buChar char="•"/>
            </a:pPr>
            <a:r>
              <a:rPr lang="en-ID" sz="1200" b="0" i="0" u="none" strike="noStrike" dirty="0">
                <a:solidFill>
                  <a:srgbClr val="000000"/>
                </a:solidFill>
                <a:effectLst/>
                <a:latin typeface="Arial" panose="020B0604020202020204" pitchFamily="34" charset="0"/>
              </a:rPr>
              <a:t>Dalam Islam, </a:t>
            </a:r>
            <a:r>
              <a:rPr lang="en-ID" sz="1200" b="0" i="0" u="none" strike="noStrike" dirty="0" err="1">
                <a:solidFill>
                  <a:srgbClr val="000000"/>
                </a:solidFill>
                <a:effectLst/>
                <a:latin typeface="Arial" panose="020B0604020202020204" pitchFamily="34" charset="0"/>
              </a:rPr>
              <a:t>individu</a:t>
            </a:r>
            <a:r>
              <a:rPr lang="en-ID" sz="1200" b="0" i="0" u="none" strike="noStrike" dirty="0">
                <a:solidFill>
                  <a:srgbClr val="000000"/>
                </a:solidFill>
                <a:effectLst/>
                <a:latin typeface="Arial" panose="020B0604020202020204" pitchFamily="34" charset="0"/>
              </a:rPr>
              <a:t> yang </a:t>
            </a:r>
            <a:r>
              <a:rPr lang="en-ID" sz="1200" b="0" i="0" u="none" strike="noStrike" dirty="0" err="1">
                <a:solidFill>
                  <a:srgbClr val="000000"/>
                </a:solidFill>
                <a:effectLst/>
                <a:latin typeface="Arial" panose="020B0604020202020204" pitchFamily="34" charset="0"/>
              </a:rPr>
              <a:t>akan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menikah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seharusnya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diberi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kesempatan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membuat</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keputusan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setelah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mendapatkan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informasi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dari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keluarga</a:t>
            </a:r>
            <a:r>
              <a:rPr lang="en-ID" sz="1200" b="0" i="0" u="none" strike="noStrike" dirty="0">
                <a:solidFill>
                  <a:srgbClr val="000000"/>
                </a:solidFill>
                <a:effectLst/>
                <a:latin typeface="Arial" panose="020B0604020202020204" pitchFamily="34" charset="0"/>
              </a:rPr>
              <a:t>.</a:t>
            </a:r>
          </a:p>
          <a:p>
            <a:pPr rtl="0" fontAlgn="base">
              <a:spcAft>
                <a:spcPts val="1200"/>
              </a:spcAft>
              <a:buFont typeface="Arial" panose="020B0604020202020204" pitchFamily="34" charset="0"/>
              <a:buChar char="•"/>
            </a:pPr>
            <a:r>
              <a:rPr lang="en-ID" sz="1200" b="0" i="0" u="none" strike="noStrike" dirty="0">
                <a:solidFill>
                  <a:srgbClr val="000000"/>
                </a:solidFill>
                <a:effectLst/>
                <a:latin typeface="Arial" panose="020B0604020202020204" pitchFamily="34" charset="0"/>
              </a:rPr>
              <a:t>Jika </a:t>
            </a:r>
            <a:r>
              <a:rPr lang="en-ID" sz="1200" b="0" i="0" u="none" strike="noStrike" dirty="0" err="1">
                <a:solidFill>
                  <a:srgbClr val="000000"/>
                </a:solidFill>
                <a:effectLst/>
                <a:latin typeface="Arial" panose="020B0604020202020204" pitchFamily="34" charset="0"/>
              </a:rPr>
              <a:t>ia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tidak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mampu</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memutuskan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keluarga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boleh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membantu</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tetapi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tetap</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harus</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transparan</a:t>
            </a:r>
            <a:r>
              <a:rPr lang="en-ID" sz="1200" b="0" i="0" u="none" strike="noStrike" dirty="0">
                <a:solidFill>
                  <a:srgbClr val="000000"/>
                </a:solidFill>
                <a:effectLst/>
                <a:latin typeface="Arial" panose="020B0604020202020204" pitchFamily="34" charset="0"/>
              </a:rPr>
              <a:t>.</a:t>
            </a:r>
          </a:p>
          <a:p>
            <a:pPr rtl="0">
              <a:spcBef>
                <a:spcPts val="1200"/>
              </a:spcBef>
              <a:spcAft>
                <a:spcPts val="200"/>
              </a:spcAft>
              <a:buNone/>
            </a:pPr>
            <a:r>
              <a:rPr lang="en-ID" sz="1200" b="1" i="0" u="none" strike="noStrike" dirty="0">
                <a:solidFill>
                  <a:srgbClr val="000000"/>
                </a:solidFill>
                <a:effectLst/>
                <a:latin typeface="Arial" panose="020B0604020202020204" pitchFamily="34" charset="0"/>
              </a:rPr>
              <a:t>3. Dosa Jika </a:t>
            </a:r>
            <a:r>
              <a:rPr lang="en-ID" sz="1200" b="1" i="0" u="none" strike="noStrike" dirty="0" err="1">
                <a:solidFill>
                  <a:srgbClr val="000000"/>
                </a:solidFill>
                <a:effectLst/>
                <a:latin typeface="Arial" panose="020B0604020202020204" pitchFamily="34" charset="0"/>
              </a:rPr>
              <a:t>Orangtua</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Memaksakan</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Pilihan</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Tanpa</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Izin</a:t>
            </a:r>
            <a:r>
              <a:rPr lang="en-ID" sz="1200" b="1" i="0" u="none" strike="noStrike" dirty="0">
                <a:solidFill>
                  <a:srgbClr val="000000"/>
                </a:solidFill>
                <a:effectLst/>
                <a:latin typeface="Arial" panose="020B0604020202020204" pitchFamily="34" charset="0"/>
              </a:rPr>
              <a:t> Anak</a:t>
            </a:r>
            <a:endParaRPr lang="en-ID" sz="3600" b="1" dirty="0">
              <a:effectLst/>
            </a:endParaRPr>
          </a:p>
          <a:p>
            <a:pPr rtl="0" fontAlgn="base">
              <a:spcBef>
                <a:spcPts val="1200"/>
              </a:spcBef>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Memaksakan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pernikahan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tanpa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persetujuan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anak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adalah</a:t>
            </a:r>
            <a:r>
              <a:rPr lang="en-ID" sz="1200" b="0" i="0" u="none" strike="noStrike" dirty="0">
                <a:solidFill>
                  <a:srgbClr val="000000"/>
                </a:solidFill>
                <a:effectLst/>
                <a:latin typeface="Arial" panose="020B0604020202020204" pitchFamily="34" charset="0"/>
              </a:rPr>
              <a:t> dosa </a:t>
            </a:r>
            <a:r>
              <a:rPr lang="en-ID" sz="1200" b="0" i="0" u="none" strike="noStrike" dirty="0" err="1">
                <a:solidFill>
                  <a:srgbClr val="000000"/>
                </a:solidFill>
                <a:effectLst/>
                <a:latin typeface="Arial" panose="020B0604020202020204" pitchFamily="34" charset="0"/>
              </a:rPr>
              <a:t>besar</a:t>
            </a:r>
            <a:r>
              <a:rPr lang="en-ID" sz="1200" b="0" i="0" u="none" strike="noStrike" dirty="0">
                <a:solidFill>
                  <a:srgbClr val="000000"/>
                </a:solidFill>
                <a:effectLst/>
                <a:latin typeface="Arial" panose="020B0604020202020204" pitchFamily="34" charset="0"/>
              </a:rPr>
              <a:t>.</a:t>
            </a:r>
          </a:p>
          <a:p>
            <a:pPr rtl="0" fontAlgn="base">
              <a:buFont typeface="Arial" panose="020B0604020202020204" pitchFamily="34" charset="0"/>
              <a:buChar char="•"/>
            </a:pPr>
            <a:r>
              <a:rPr lang="en-ID" sz="1200" b="0" i="0" u="none" strike="noStrike" dirty="0">
                <a:solidFill>
                  <a:srgbClr val="000000"/>
                </a:solidFill>
                <a:effectLst/>
                <a:latin typeface="Arial" panose="020B0604020202020204" pitchFamily="34" charset="0"/>
              </a:rPr>
              <a:t>Anak yang </a:t>
            </a:r>
            <a:r>
              <a:rPr lang="en-ID" sz="1200" b="0" i="0" u="none" strike="noStrike" dirty="0" err="1">
                <a:solidFill>
                  <a:srgbClr val="000000"/>
                </a:solidFill>
                <a:effectLst/>
                <a:latin typeface="Arial" panose="020B0604020202020204" pitchFamily="34" charset="0"/>
              </a:rPr>
              <a:t>akan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menerima</a:t>
            </a:r>
            <a:r>
              <a:rPr lang="en-ID" sz="1200" b="0" i="0" u="none" strike="noStrike" dirty="0">
                <a:solidFill>
                  <a:srgbClr val="000000"/>
                </a:solidFill>
                <a:effectLst/>
                <a:latin typeface="Arial" panose="020B0604020202020204" pitchFamily="34" charset="0"/>
              </a:rPr>
              <a:t> dan </a:t>
            </a:r>
            <a:r>
              <a:rPr lang="en-ID" sz="1200" b="0" i="0" u="none" strike="noStrike" dirty="0" err="1">
                <a:solidFill>
                  <a:srgbClr val="000000"/>
                </a:solidFill>
                <a:effectLst/>
                <a:latin typeface="Arial" panose="020B0604020202020204" pitchFamily="34" charset="0"/>
              </a:rPr>
              <a:t>menyukai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pasangan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mereka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sendiri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bukan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karena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dipaksa</a:t>
            </a:r>
            <a:r>
              <a:rPr lang="en-ID" sz="1200" b="0" i="0" u="none" strike="noStrike" dirty="0">
                <a:solidFill>
                  <a:srgbClr val="000000"/>
                </a:solidFill>
                <a:effectLst/>
                <a:latin typeface="Arial" panose="020B0604020202020204" pitchFamily="34" charset="0"/>
              </a:rPr>
              <a:t>.</a:t>
            </a:r>
          </a:p>
          <a:p>
            <a:pPr rtl="0" fontAlgn="base">
              <a:buFont typeface="Arial" panose="020B0604020202020204" pitchFamily="34" charset="0"/>
              <a:buChar char="•"/>
            </a:pPr>
            <a:r>
              <a:rPr lang="en-ID" sz="1200" b="1" i="0" u="none" strike="noStrike" dirty="0" err="1">
                <a:solidFill>
                  <a:srgbClr val="000000"/>
                </a:solidFill>
                <a:effectLst/>
                <a:latin typeface="Arial" panose="020B0604020202020204" pitchFamily="34" charset="0"/>
              </a:rPr>
              <a:t>Prioritas</a:t>
            </a:r>
            <a:r>
              <a:rPr lang="en-ID" sz="1200" b="1" i="0" u="none" strike="noStrike" dirty="0">
                <a:solidFill>
                  <a:srgbClr val="000000"/>
                </a:solidFill>
                <a:effectLst/>
                <a:latin typeface="Arial" panose="020B0604020202020204" pitchFamily="34" charset="0"/>
              </a:rPr>
              <a:t>:</a:t>
            </a:r>
            <a:endParaRPr lang="en-ID" sz="1200" b="0" i="0" u="none" strike="noStrike" dirty="0">
              <a:solidFill>
                <a:srgbClr val="000000"/>
              </a:solidFill>
              <a:effectLst/>
              <a:latin typeface="Arial" panose="020B0604020202020204" pitchFamily="34" charset="0"/>
            </a:endParaRPr>
          </a:p>
          <a:p>
            <a:pPr marL="742950" lvl="1" indent="-285750" rtl="0" fontAlgn="base">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Memberikan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kepada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anak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laki-laki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atau</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perempuan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untuk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memilih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pasangan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secara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sadar</a:t>
            </a:r>
            <a:r>
              <a:rPr lang="en-ID" sz="1200" b="0" i="0" u="none" strike="noStrike" dirty="0">
                <a:solidFill>
                  <a:srgbClr val="000000"/>
                </a:solidFill>
                <a:effectLst/>
                <a:latin typeface="Arial" panose="020B0604020202020204" pitchFamily="34" charset="0"/>
              </a:rPr>
              <a:t> dan </a:t>
            </a:r>
            <a:r>
              <a:rPr lang="en-ID" sz="1200" b="0" i="0" u="none" strike="noStrike" dirty="0" err="1">
                <a:solidFill>
                  <a:srgbClr val="000000"/>
                </a:solidFill>
                <a:effectLst/>
                <a:latin typeface="Arial" panose="020B0604020202020204" pitchFamily="34" charset="0"/>
              </a:rPr>
              <a:t>matang</a:t>
            </a:r>
            <a:r>
              <a:rPr lang="en-ID" sz="1200" b="0" i="0" u="none" strike="noStrike" dirty="0">
                <a:solidFill>
                  <a:srgbClr val="000000"/>
                </a:solidFill>
                <a:effectLst/>
                <a:latin typeface="Arial" panose="020B0604020202020204" pitchFamily="34" charset="0"/>
              </a:rPr>
              <a:t>.</a:t>
            </a:r>
          </a:p>
          <a:p>
            <a:pPr marL="742950" lvl="1" indent="-285750" rtl="0" fontAlgn="base">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Orangtua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hanya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sebagai</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penasihat</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bukan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pengambil</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keputusan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Orangtua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hanyalah</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memberikan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arahan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bukan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mengatur</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secara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mutlak</a:t>
            </a:r>
            <a:r>
              <a:rPr lang="en-ID" sz="1200" b="0" i="0" u="none" strike="noStrike" dirty="0">
                <a:solidFill>
                  <a:srgbClr val="000000"/>
                </a:solidFill>
                <a:effectLst/>
                <a:latin typeface="Arial" panose="020B0604020202020204" pitchFamily="34" charset="0"/>
              </a:rPr>
              <a:t>.</a:t>
            </a:r>
          </a:p>
          <a:p>
            <a:pPr marL="742950" lvl="1" indent="-285750" rtl="0" fontAlgn="base">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Transparansi</a:t>
            </a:r>
            <a:r>
              <a:rPr lang="en-ID" sz="1200" b="0" i="0" u="none" strike="noStrike" dirty="0">
                <a:solidFill>
                  <a:srgbClr val="000000"/>
                </a:solidFill>
                <a:effectLst/>
                <a:latin typeface="Arial" panose="020B0604020202020204" pitchFamily="34" charset="0"/>
              </a:rPr>
              <a:t> sangat </a:t>
            </a:r>
            <a:r>
              <a:rPr lang="en-ID" sz="1200" b="0" i="0" u="none" strike="noStrike" dirty="0" err="1">
                <a:solidFill>
                  <a:srgbClr val="000000"/>
                </a:solidFill>
                <a:effectLst/>
                <a:latin typeface="Arial" panose="020B0604020202020204" pitchFamily="34" charset="0"/>
              </a:rPr>
              <a:t>penting</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dalam</a:t>
            </a:r>
            <a:r>
              <a:rPr lang="en-ID" sz="1200" b="0" i="0" u="none" strike="noStrike" dirty="0">
                <a:solidFill>
                  <a:srgbClr val="000000"/>
                </a:solidFill>
                <a:effectLst/>
                <a:latin typeface="Arial" panose="020B0604020202020204" pitchFamily="34" charset="0"/>
              </a:rPr>
              <a:t> proses </a:t>
            </a:r>
            <a:r>
              <a:rPr lang="en-ID" sz="1200" b="0" i="0" u="none" strike="noStrike" dirty="0" err="1">
                <a:solidFill>
                  <a:srgbClr val="000000"/>
                </a:solidFill>
                <a:effectLst/>
                <a:latin typeface="Arial" panose="020B0604020202020204" pitchFamily="34" charset="0"/>
              </a:rPr>
              <a:t>taaruf</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pengenalan</a:t>
            </a:r>
            <a:r>
              <a:rPr lang="en-ID" sz="1200" b="0" i="0" u="none" strike="noStrike" dirty="0">
                <a:solidFill>
                  <a:srgbClr val="000000"/>
                </a:solidFill>
                <a:effectLst/>
                <a:latin typeface="Arial" panose="020B0604020202020204" pitchFamily="34" charset="0"/>
              </a:rPr>
              <a:t>).</a:t>
            </a:r>
            <a:br>
              <a:rPr lang="en-ID" sz="1200" b="0" i="0" u="none" strike="noStrike" dirty="0">
                <a:solidFill>
                  <a:srgbClr val="000000"/>
                </a:solidFill>
                <a:effectLst/>
                <a:latin typeface="Arial" panose="020B0604020202020204" pitchFamily="34" charset="0"/>
              </a:rPr>
            </a:br>
            <a:br>
              <a:rPr lang="en-ID" sz="1200" b="0" i="0" u="none" strike="noStrike" dirty="0">
                <a:solidFill>
                  <a:srgbClr val="000000"/>
                </a:solidFill>
                <a:effectLst/>
                <a:latin typeface="Arial" panose="020B0604020202020204" pitchFamily="34" charset="0"/>
              </a:rPr>
            </a:br>
            <a:endParaRPr lang="en-ID" sz="1200" b="0" i="0" u="none" strike="noStrike" dirty="0">
              <a:solidFill>
                <a:srgbClr val="000000"/>
              </a:solidFill>
              <a:effectLst/>
              <a:latin typeface="Arial" panose="020B0604020202020204" pitchFamily="34" charset="0"/>
            </a:endParaRPr>
          </a:p>
          <a:p>
            <a:pPr rtl="0" fontAlgn="base">
              <a:buFont typeface="Arial" panose="020B0604020202020204" pitchFamily="34" charset="0"/>
              <a:buChar char="•"/>
            </a:pPr>
            <a:r>
              <a:rPr lang="en-ID" sz="1200" b="1" i="0" u="none" strike="noStrike" dirty="0" err="1">
                <a:solidFill>
                  <a:srgbClr val="000000"/>
                </a:solidFill>
                <a:effectLst/>
                <a:latin typeface="Arial" panose="020B0604020202020204" pitchFamily="34" charset="0"/>
              </a:rPr>
              <a:t>Risiko</a:t>
            </a:r>
            <a:r>
              <a:rPr lang="en-ID" sz="1200" b="1" i="0" u="none" strike="noStrike" dirty="0">
                <a:solidFill>
                  <a:srgbClr val="000000"/>
                </a:solidFill>
                <a:effectLst/>
                <a:latin typeface="Arial" panose="020B0604020202020204" pitchFamily="34" charset="0"/>
              </a:rPr>
              <a:t> </a:t>
            </a:r>
            <a:r>
              <a:rPr lang="en-ID" sz="1200" b="1" i="0" u="none" strike="noStrike" dirty="0" err="1">
                <a:solidFill>
                  <a:srgbClr val="000000"/>
                </a:solidFill>
                <a:effectLst/>
                <a:latin typeface="Arial" panose="020B0604020202020204" pitchFamily="34" charset="0"/>
              </a:rPr>
              <a:t>Ketidakterbukaan</a:t>
            </a:r>
            <a:r>
              <a:rPr lang="en-ID" sz="1200" b="1" i="0" u="none" strike="noStrike" dirty="0">
                <a:solidFill>
                  <a:srgbClr val="000000"/>
                </a:solidFill>
                <a:effectLst/>
                <a:latin typeface="Arial" panose="020B0604020202020204" pitchFamily="34" charset="0"/>
              </a:rPr>
              <a:t>:</a:t>
            </a:r>
            <a:br>
              <a:rPr lang="en-ID" sz="1200" b="1" i="0" u="none" strike="noStrike" dirty="0">
                <a:solidFill>
                  <a:srgbClr val="000000"/>
                </a:solidFill>
                <a:effectLst/>
                <a:latin typeface="Arial" panose="020B0604020202020204" pitchFamily="34" charset="0"/>
              </a:rPr>
            </a:br>
            <a:br>
              <a:rPr lang="en-ID" sz="1200" b="1" i="0" u="none" strike="noStrike" dirty="0">
                <a:solidFill>
                  <a:srgbClr val="000000"/>
                </a:solidFill>
                <a:effectLst/>
                <a:latin typeface="Arial" panose="020B0604020202020204" pitchFamily="34" charset="0"/>
              </a:rPr>
            </a:br>
            <a:endParaRPr lang="en-ID" sz="1200" b="0" i="0" u="none" strike="noStrike" dirty="0">
              <a:solidFill>
                <a:srgbClr val="000000"/>
              </a:solidFill>
              <a:effectLst/>
              <a:latin typeface="Arial" panose="020B0604020202020204" pitchFamily="34" charset="0"/>
            </a:endParaRPr>
          </a:p>
          <a:p>
            <a:pPr marL="742950" lvl="1" indent="-285750" rtl="0" fontAlgn="base">
              <a:spcAft>
                <a:spcPts val="1200"/>
              </a:spcAft>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Ketidakterbukaan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keluarga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terhadap</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kekurangan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calon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pasangan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bisa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berdampak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buruk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terhadap</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pernikahan</a:t>
            </a:r>
            <a:r>
              <a:rPr lang="en-ID" sz="1200" b="0" i="0" u="none" strike="noStrike" dirty="0">
                <a:solidFill>
                  <a:srgbClr val="000000"/>
                </a:solidFill>
                <a:effectLst/>
                <a:latin typeface="Arial" panose="020B0604020202020204" pitchFamily="34" charset="0"/>
              </a:rPr>
              <a:t>.</a:t>
            </a:r>
          </a:p>
          <a:p>
            <a:pPr marL="742950" lvl="1" indent="-285750" rtl="0" fontAlgn="base">
              <a:spcBef>
                <a:spcPts val="1200"/>
              </a:spcBef>
              <a:spcAft>
                <a:spcPts val="1200"/>
              </a:spcAft>
              <a:buFont typeface="Arial" panose="020B0604020202020204" pitchFamily="34" charset="0"/>
              <a:buChar char="•"/>
            </a:pPr>
            <a:r>
              <a:rPr lang="en-ID" sz="1200" b="0" i="0" u="none" strike="noStrike" dirty="0" err="1">
                <a:solidFill>
                  <a:srgbClr val="000000"/>
                </a:solidFill>
                <a:effectLst/>
                <a:latin typeface="Arial" panose="020B0604020202020204" pitchFamily="34" charset="0"/>
              </a:rPr>
              <a:t>Dampaknya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bisa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berupa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hubungan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tidak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harmonis</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bahkan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pikiran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untuk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bercerai</a:t>
            </a:r>
            <a:r>
              <a:rPr lang="en-ID" sz="1200" b="0" i="0" u="none" strike="noStrike" dirty="0">
                <a:solidFill>
                  <a:srgbClr val="000000"/>
                </a:solidFill>
                <a:effectLst/>
                <a:latin typeface="Arial" panose="020B0604020202020204" pitchFamily="34" charset="0"/>
              </a:rPr>
              <a:t>.</a:t>
            </a:r>
          </a:p>
        </p:txBody>
      </p:sp>
    </p:spTree>
    <p:extLst>
      <p:ext uri="{BB962C8B-B14F-4D97-AF65-F5344CB8AC3E}">
        <p14:creationId xmlns:p14="http://schemas.microsoft.com/office/powerpoint/2010/main" val="6819673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EC506-46EE-C931-1F07-A838DFBAE3F6}"/>
              </a:ext>
            </a:extLst>
          </p:cNvPr>
          <p:cNvSpPr>
            <a:spLocks noGrp="1"/>
          </p:cNvSpPr>
          <p:nvPr>
            <p:ph type="title"/>
          </p:nvPr>
        </p:nvSpPr>
        <p:spPr/>
        <p:txBody>
          <a:bodyPr/>
          <a:lstStyle/>
          <a:p>
            <a:r>
              <a:rPr lang="en-US" dirty="0"/>
              <a:t>Wanita yang Tidak </a:t>
            </a:r>
            <a:r>
              <a:rPr lang="en-US" dirty="0" err="1"/>
              <a:t>boleh</a:t>
            </a:r>
            <a:r>
              <a:rPr lang="en-US" dirty="0"/>
              <a:t> </a:t>
            </a:r>
            <a:r>
              <a:rPr lang="en-US" dirty="0" err="1"/>
              <a:t>Dinikahi</a:t>
            </a:r>
            <a:endParaRPr lang="en-ID" dirty="0"/>
          </a:p>
        </p:txBody>
      </p:sp>
      <p:graphicFrame>
        <p:nvGraphicFramePr>
          <p:cNvPr id="4" name="Content Placeholder 3">
            <a:extLst>
              <a:ext uri="{FF2B5EF4-FFF2-40B4-BE49-F238E27FC236}">
                <a16:creationId xmlns:a16="http://schemas.microsoft.com/office/drawing/2014/main" id="{7F8C885D-23F7-051A-3E67-3EF481D28A49}"/>
              </a:ext>
            </a:extLst>
          </p:cNvPr>
          <p:cNvGraphicFramePr>
            <a:graphicFrameLocks noGrp="1"/>
          </p:cNvGraphicFramePr>
          <p:nvPr>
            <p:ph idx="1"/>
            <p:extLst>
              <p:ext uri="{D42A27DB-BD31-4B8C-83A1-F6EECF244321}">
                <p14:modId xmlns:p14="http://schemas.microsoft.com/office/powerpoint/2010/main" val="3887285725"/>
              </p:ext>
            </p:extLst>
          </p:nvPr>
        </p:nvGraphicFramePr>
        <p:xfrm>
          <a:off x="1808480" y="1658937"/>
          <a:ext cx="9591040" cy="4419953"/>
        </p:xfrm>
        <a:graphic>
          <a:graphicData uri="http://schemas.openxmlformats.org/drawingml/2006/table">
            <a:tbl>
              <a:tblPr/>
              <a:tblGrid>
                <a:gridCol w="1768448">
                  <a:extLst>
                    <a:ext uri="{9D8B030D-6E8A-4147-A177-3AD203B41FA5}">
                      <a16:colId xmlns:a16="http://schemas.microsoft.com/office/drawing/2014/main" val="3483088656"/>
                    </a:ext>
                  </a:extLst>
                </a:gridCol>
                <a:gridCol w="2549113">
                  <a:extLst>
                    <a:ext uri="{9D8B030D-6E8A-4147-A177-3AD203B41FA5}">
                      <a16:colId xmlns:a16="http://schemas.microsoft.com/office/drawing/2014/main" val="260361809"/>
                    </a:ext>
                  </a:extLst>
                </a:gridCol>
                <a:gridCol w="2517250">
                  <a:extLst>
                    <a:ext uri="{9D8B030D-6E8A-4147-A177-3AD203B41FA5}">
                      <a16:colId xmlns:a16="http://schemas.microsoft.com/office/drawing/2014/main" val="3153721200"/>
                    </a:ext>
                  </a:extLst>
                </a:gridCol>
                <a:gridCol w="2756229">
                  <a:extLst>
                    <a:ext uri="{9D8B030D-6E8A-4147-A177-3AD203B41FA5}">
                      <a16:colId xmlns:a16="http://schemas.microsoft.com/office/drawing/2014/main" val="1951679097"/>
                    </a:ext>
                  </a:extLst>
                </a:gridCol>
              </a:tblGrid>
              <a:tr h="287710">
                <a:tc>
                  <a:txBody>
                    <a:bodyPr/>
                    <a:lstStyle/>
                    <a:p>
                      <a:pPr algn="ctr" rtl="0" fontAlgn="t">
                        <a:spcBef>
                          <a:spcPts val="1400"/>
                        </a:spcBef>
                        <a:spcAft>
                          <a:spcPts val="400"/>
                        </a:spcAft>
                        <a:buNone/>
                      </a:pPr>
                      <a:r>
                        <a:rPr lang="en-ID" sz="1200" b="0" i="0" u="none" strike="noStrike">
                          <a:solidFill>
                            <a:srgbClr val="000000"/>
                          </a:solidFill>
                          <a:effectLst/>
                          <a:latin typeface="Arial" panose="020B0604020202020204" pitchFamily="34" charset="0"/>
                        </a:rPr>
                        <a:t>Kategori</a:t>
                      </a:r>
                      <a:endParaRPr lang="en-ID" sz="3200" b="1">
                        <a:effectLst/>
                      </a:endParaRPr>
                    </a:p>
                  </a:txBody>
                  <a:tcPr marL="59101" marR="59101" marT="59101" marB="59101">
                    <a:lnL>
                      <a:noFill/>
                    </a:lnL>
                    <a:lnR>
                      <a:noFill/>
                    </a:lnR>
                    <a:lnT>
                      <a:noFill/>
                    </a:lnT>
                    <a:lnB>
                      <a:noFill/>
                    </a:lnB>
                    <a:noFill/>
                  </a:tcPr>
                </a:tc>
                <a:tc>
                  <a:txBody>
                    <a:bodyPr/>
                    <a:lstStyle/>
                    <a:p>
                      <a:pPr algn="ctr" rtl="0" fontAlgn="t">
                        <a:spcBef>
                          <a:spcPts val="1400"/>
                        </a:spcBef>
                        <a:spcAft>
                          <a:spcPts val="400"/>
                        </a:spcAft>
                        <a:buNone/>
                      </a:pPr>
                      <a:r>
                        <a:rPr lang="en-ID" sz="1200" b="0" i="0" u="none" strike="noStrike">
                          <a:solidFill>
                            <a:srgbClr val="000000"/>
                          </a:solidFill>
                          <a:effectLst/>
                          <a:latin typeface="Arial" panose="020B0604020202020204" pitchFamily="34" charset="0"/>
                        </a:rPr>
                        <a:t>Contoh</a:t>
                      </a:r>
                      <a:endParaRPr lang="en-ID" sz="3200" b="1">
                        <a:effectLst/>
                      </a:endParaRPr>
                    </a:p>
                  </a:txBody>
                  <a:tcPr marL="59101" marR="59101" marT="59101" marB="59101">
                    <a:lnL>
                      <a:noFill/>
                    </a:lnL>
                    <a:lnR>
                      <a:noFill/>
                    </a:lnR>
                    <a:lnT>
                      <a:noFill/>
                    </a:lnT>
                    <a:lnB>
                      <a:noFill/>
                    </a:lnB>
                    <a:noFill/>
                  </a:tcPr>
                </a:tc>
                <a:tc>
                  <a:txBody>
                    <a:bodyPr/>
                    <a:lstStyle/>
                    <a:p>
                      <a:pPr algn="ctr" rtl="0" fontAlgn="t">
                        <a:spcBef>
                          <a:spcPts val="1400"/>
                        </a:spcBef>
                        <a:spcAft>
                          <a:spcPts val="400"/>
                        </a:spcAft>
                        <a:buNone/>
                      </a:pPr>
                      <a:r>
                        <a:rPr lang="en-ID" sz="1200" b="0" i="0" u="none" strike="noStrike">
                          <a:solidFill>
                            <a:srgbClr val="000000"/>
                          </a:solidFill>
                          <a:effectLst/>
                          <a:latin typeface="Arial" panose="020B0604020202020204" pitchFamily="34" charset="0"/>
                        </a:rPr>
                        <a:t>Dalil &amp; Referensi</a:t>
                      </a:r>
                      <a:endParaRPr lang="en-ID" sz="3200" b="1">
                        <a:effectLst/>
                      </a:endParaRPr>
                    </a:p>
                  </a:txBody>
                  <a:tcPr marL="59101" marR="59101" marT="59101" marB="59101">
                    <a:lnL>
                      <a:noFill/>
                    </a:lnL>
                    <a:lnR>
                      <a:noFill/>
                    </a:lnR>
                    <a:lnT>
                      <a:noFill/>
                    </a:lnT>
                    <a:lnB>
                      <a:noFill/>
                    </a:lnB>
                    <a:noFill/>
                  </a:tcPr>
                </a:tc>
                <a:tc>
                  <a:txBody>
                    <a:bodyPr/>
                    <a:lstStyle/>
                    <a:p>
                      <a:pPr algn="ctr" rtl="0" fontAlgn="t">
                        <a:spcBef>
                          <a:spcPts val="1400"/>
                        </a:spcBef>
                        <a:spcAft>
                          <a:spcPts val="400"/>
                        </a:spcAft>
                        <a:buNone/>
                      </a:pPr>
                      <a:r>
                        <a:rPr lang="en-ID" sz="1200" b="0" i="0" u="none" strike="noStrike">
                          <a:solidFill>
                            <a:srgbClr val="000000"/>
                          </a:solidFill>
                          <a:effectLst/>
                          <a:latin typeface="Arial" panose="020B0604020202020204" pitchFamily="34" charset="0"/>
                        </a:rPr>
                        <a:t>Keterangan</a:t>
                      </a:r>
                      <a:endParaRPr lang="en-ID"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2719943558"/>
                  </a:ext>
                </a:extLst>
              </a:tr>
              <a:tr h="762434">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Nasab (Hubungan darah)</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Ibu, anak perempuan, saudara kandung, bibi (dari ayah/ibu), keponakan</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dirty="0">
                          <a:solidFill>
                            <a:srgbClr val="000000"/>
                          </a:solidFill>
                          <a:effectLst/>
                          <a:latin typeface="Arial" panose="020B0604020202020204" pitchFamily="34" charset="0"/>
                        </a:rPr>
                        <a:t>QS. An-Nisa: 23Al-Kāfī, </a:t>
                      </a:r>
                      <a:r>
                        <a:rPr lang="en-ID" sz="1200" b="0" i="0" u="none" strike="noStrike" dirty="0" err="1">
                          <a:solidFill>
                            <a:srgbClr val="000000"/>
                          </a:solidFill>
                          <a:effectLst/>
                          <a:latin typeface="Arial" panose="020B0604020202020204" pitchFamily="34" charset="0"/>
                        </a:rPr>
                        <a:t>Nikāḥ</a:t>
                      </a:r>
                      <a:r>
                        <a:rPr lang="en-ID" sz="1200" b="0" i="0" u="none" strike="noStrike" dirty="0">
                          <a:solidFill>
                            <a:srgbClr val="000000"/>
                          </a:solidFill>
                          <a:effectLst/>
                          <a:latin typeface="Arial" panose="020B0604020202020204" pitchFamily="34" charset="0"/>
                        </a:rPr>
                        <a:t> 2; </a:t>
                      </a:r>
                      <a:r>
                        <a:rPr lang="en-ID" sz="1200" b="0" i="0" u="none" strike="noStrike" dirty="0" err="1">
                          <a:solidFill>
                            <a:srgbClr val="000000"/>
                          </a:solidFill>
                          <a:effectLst/>
                          <a:latin typeface="Arial" panose="020B0604020202020204" pitchFamily="34" charset="0"/>
                        </a:rPr>
                        <a:t>Wasā’il</a:t>
                      </a:r>
                      <a:r>
                        <a:rPr lang="en-ID" sz="1200" b="0" i="0" u="none" strike="noStrike" dirty="0">
                          <a:solidFill>
                            <a:srgbClr val="000000"/>
                          </a:solidFill>
                          <a:effectLst/>
                          <a:latin typeface="Arial" panose="020B0604020202020204" pitchFamily="34" charset="0"/>
                        </a:rPr>
                        <a:t> al-</a:t>
                      </a:r>
                      <a:r>
                        <a:rPr lang="en-ID" sz="1200" b="0" i="0" u="none" strike="noStrike" dirty="0" err="1">
                          <a:solidFill>
                            <a:srgbClr val="000000"/>
                          </a:solidFill>
                          <a:effectLst/>
                          <a:latin typeface="Arial" panose="020B0604020202020204" pitchFamily="34" charset="0"/>
                        </a:rPr>
                        <a:t>Shīʿah</a:t>
                      </a:r>
                      <a:r>
                        <a:rPr lang="en-ID" sz="1200" b="0" i="0" u="none" strike="noStrike" dirty="0">
                          <a:solidFill>
                            <a:srgbClr val="000000"/>
                          </a:solidFill>
                          <a:effectLst/>
                          <a:latin typeface="Arial" panose="020B0604020202020204" pitchFamily="34" charset="0"/>
                        </a:rPr>
                        <a:t>, XIV:7</a:t>
                      </a:r>
                      <a:endParaRPr lang="en-ID" sz="3200" b="1" dirty="0">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s-ES" sz="1200" b="0" i="0" u="none" strike="noStrike">
                          <a:solidFill>
                            <a:srgbClr val="000000"/>
                          </a:solidFill>
                          <a:effectLst/>
                          <a:latin typeface="Arial" panose="020B0604020202020204" pitchFamily="34" charset="0"/>
                        </a:rPr>
                        <a:t>Haram secara mutlak dan permanen</a:t>
                      </a:r>
                      <a:endParaRPr lang="es-ES"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3621634701"/>
                  </a:ext>
                </a:extLst>
              </a:tr>
              <a:tr h="612249">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Persusuan (Radha‘)</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s-ES" sz="1200" b="0" i="0" u="none" strike="noStrike">
                          <a:solidFill>
                            <a:srgbClr val="000000"/>
                          </a:solidFill>
                          <a:effectLst/>
                          <a:latin typeface="Arial" panose="020B0604020202020204" pitchFamily="34" charset="0"/>
                        </a:rPr>
                        <a:t>Ibu susuan, saudari sesusuan, bibi susuan</a:t>
                      </a:r>
                      <a:endParaRPr lang="es-ES"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Hadis: «</a:t>
                      </a:r>
                      <a:r>
                        <a:rPr lang="fa-IR" sz="1200" b="0" i="0" u="none" strike="noStrike">
                          <a:solidFill>
                            <a:srgbClr val="000000"/>
                          </a:solidFill>
                          <a:effectLst/>
                          <a:latin typeface="Arial" panose="020B0604020202020204" pitchFamily="34" charset="0"/>
                        </a:rPr>
                        <a:t>يَحرُمُ مِنَ الرَّضاعِ ما يَحرُمُ مِنَ النَّسَب»(</a:t>
                      </a:r>
                      <a:r>
                        <a:rPr lang="en-ID" sz="1200" b="0" i="0" u="none" strike="noStrike">
                          <a:solidFill>
                            <a:srgbClr val="000000"/>
                          </a:solidFill>
                          <a:effectLst/>
                          <a:latin typeface="Arial" panose="020B0604020202020204" pitchFamily="34" charset="0"/>
                        </a:rPr>
                        <a:t>Wasā’il, XIV:10)</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Syarat: minimal 15 kali/tiga hari menyusui sebelum usia 2 tahun</a:t>
                      </a:r>
                      <a:endParaRPr lang="en-ID"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3607830083"/>
                  </a:ext>
                </a:extLst>
              </a:tr>
              <a:tr h="762434">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Mushaharah (pernikahan)</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Ibu mertua, anak tiri (jika ibunya digauli), menantu perempuan, istri ayah</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QS. An-Nisa: 22-23Wasā’il al-Shīʿah, XIV:12</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sv-SE" sz="1200" b="0" i="0" u="none" strike="noStrike">
                          <a:solidFill>
                            <a:srgbClr val="000000"/>
                          </a:solidFill>
                          <a:effectLst/>
                          <a:latin typeface="Arial" panose="020B0604020202020204" pitchFamily="34" charset="0"/>
                        </a:rPr>
                        <a:t>Haram karena hubungan pernikahan, tidak harus karena darah</a:t>
                      </a:r>
                      <a:endParaRPr lang="sv-SE"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3946834487"/>
                  </a:ext>
                </a:extLst>
              </a:tr>
              <a:tr h="612249">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Istri orang lain</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sv-SE" sz="1200" b="0" i="0" u="none" strike="noStrike">
                          <a:solidFill>
                            <a:srgbClr val="000000"/>
                          </a:solidFill>
                          <a:effectLst/>
                          <a:latin typeface="Arial" panose="020B0604020202020204" pitchFamily="34" charset="0"/>
                        </a:rPr>
                        <a:t>Wanita yang sedang terikat pernikahan dengan orang lain</a:t>
                      </a:r>
                      <a:endParaRPr lang="sv-SE"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QS. An-Nisa: 24</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Haram dinikahi sampai cerai atau suami wafat dan masa ‘iddah selesai</a:t>
                      </a:r>
                      <a:endParaRPr lang="en-ID"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399088132"/>
                  </a:ext>
                </a:extLst>
              </a:tr>
              <a:tr h="607071">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Dalam masa ‘iddah</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Wanita dalam masa tunggu setelah cerai/wafat</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Fiqih ahkam nikah; Wasā’il al-Shīʿah, XIV:16</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pt-BR" sz="1200" b="0" i="0" u="none" strike="noStrike">
                          <a:solidFill>
                            <a:srgbClr val="000000"/>
                          </a:solidFill>
                          <a:effectLst/>
                          <a:latin typeface="Arial" panose="020B0604020202020204" pitchFamily="34" charset="0"/>
                        </a:rPr>
                        <a:t>Haram dinikahi sampai masa iddah selesai</a:t>
                      </a:r>
                      <a:endParaRPr lang="pt-BR" sz="3200" b="1">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1557445035"/>
                  </a:ext>
                </a:extLst>
              </a:tr>
              <a:tr h="762434">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 Non-Muslim musyrik</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Wanita penyembah berhala atau atheis</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a:solidFill>
                            <a:srgbClr val="000000"/>
                          </a:solidFill>
                          <a:effectLst/>
                          <a:latin typeface="Arial" panose="020B0604020202020204" pitchFamily="34" charset="0"/>
                        </a:rPr>
                        <a:t>QS. Al-Baqarah: 221Al-Kāfī, Nikāḥ 2; Wasā’il, XIV:25</a:t>
                      </a:r>
                      <a:endParaRPr lang="en-ID" sz="3200" b="1">
                        <a:effectLst/>
                      </a:endParaRPr>
                    </a:p>
                  </a:txBody>
                  <a:tcPr marL="59101" marR="59101" marT="59101" marB="59101">
                    <a:lnL>
                      <a:noFill/>
                    </a:lnL>
                    <a:lnR>
                      <a:noFill/>
                    </a:lnR>
                    <a:lnT>
                      <a:noFill/>
                    </a:lnT>
                    <a:lnB>
                      <a:noFill/>
                    </a:lnB>
                    <a:noFill/>
                  </a:tcPr>
                </a:tc>
                <a:tc>
                  <a:txBody>
                    <a:bodyPr/>
                    <a:lstStyle/>
                    <a:p>
                      <a:pPr rtl="0" fontAlgn="t">
                        <a:spcBef>
                          <a:spcPts val="1400"/>
                        </a:spcBef>
                        <a:spcAft>
                          <a:spcPts val="400"/>
                        </a:spcAft>
                        <a:buNone/>
                      </a:pPr>
                      <a:r>
                        <a:rPr lang="en-ID" sz="1200" b="0" i="0" u="none" strike="noStrike" dirty="0">
                          <a:solidFill>
                            <a:srgbClr val="000000"/>
                          </a:solidFill>
                          <a:effectLst/>
                          <a:latin typeface="Arial" panose="020B0604020202020204" pitchFamily="34" charset="0"/>
                        </a:rPr>
                        <a:t>Haram </a:t>
                      </a:r>
                      <a:r>
                        <a:rPr lang="en-ID" sz="1200" b="0" i="0" u="none" strike="noStrike" dirty="0" err="1">
                          <a:solidFill>
                            <a:srgbClr val="000000"/>
                          </a:solidFill>
                          <a:effectLst/>
                          <a:latin typeface="Arial" panose="020B0604020202020204" pitchFamily="34" charset="0"/>
                        </a:rPr>
                        <a:t>secara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mutlak</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ahli</a:t>
                      </a:r>
                      <a:r>
                        <a:rPr lang="en-ID" sz="1200" b="0" i="0" u="none" strike="noStrike" dirty="0">
                          <a:solidFill>
                            <a:srgbClr val="000000"/>
                          </a:solidFill>
                          <a:effectLst/>
                          <a:latin typeface="Arial" panose="020B0604020202020204" pitchFamily="34" charset="0"/>
                        </a:rPr>
                        <a:t> kitab </a:t>
                      </a:r>
                      <a:r>
                        <a:rPr lang="en-ID" sz="1200" b="0" i="0" u="none" strike="noStrike" dirty="0" err="1">
                          <a:solidFill>
                            <a:srgbClr val="000000"/>
                          </a:solidFill>
                          <a:effectLst/>
                          <a:latin typeface="Arial" panose="020B0604020202020204" pitchFamily="34" charset="0"/>
                        </a:rPr>
                        <a:t>ada</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pengecualian</a:t>
                      </a:r>
                      <a:r>
                        <a:rPr lang="en-ID" sz="1200" b="0" i="0" u="none" strike="noStrike" dirty="0">
                          <a:solidFill>
                            <a:srgbClr val="000000"/>
                          </a:solidFill>
                          <a:effectLst/>
                          <a:latin typeface="Arial" panose="020B0604020202020204" pitchFamily="34" charset="0"/>
                        </a:rPr>
                        <a:t> (mut'ah) </a:t>
                      </a:r>
                      <a:r>
                        <a:rPr lang="en-ID" sz="1200" b="0" i="0" u="none" strike="noStrike" dirty="0" err="1">
                          <a:solidFill>
                            <a:srgbClr val="000000"/>
                          </a:solidFill>
                          <a:effectLst/>
                          <a:latin typeface="Arial" panose="020B0604020202020204" pitchFamily="34" charset="0"/>
                        </a:rPr>
                        <a:t>dengan</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syarat</a:t>
                      </a:r>
                      <a:r>
                        <a:rPr lang="en-ID" sz="1200" b="0" i="0" u="none" strike="noStrike" dirty="0">
                          <a:solidFill>
                            <a:srgbClr val="000000"/>
                          </a:solidFill>
                          <a:effectLst/>
                          <a:latin typeface="Arial" panose="020B0604020202020204" pitchFamily="34" charset="0"/>
                        </a:rPr>
                        <a:t> </a:t>
                      </a:r>
                      <a:r>
                        <a:rPr lang="en-ID" sz="1200" b="0" i="0" u="none" strike="noStrike" dirty="0" err="1">
                          <a:solidFill>
                            <a:srgbClr val="000000"/>
                          </a:solidFill>
                          <a:effectLst/>
                          <a:latin typeface="Arial" panose="020B0604020202020204" pitchFamily="34" charset="0"/>
                        </a:rPr>
                        <a:t>ketat</a:t>
                      </a:r>
                      <a:endParaRPr lang="en-ID" sz="3200" b="1" dirty="0">
                        <a:effectLst/>
                      </a:endParaRPr>
                    </a:p>
                  </a:txBody>
                  <a:tcPr marL="59101" marR="59101" marT="59101" marB="59101">
                    <a:lnL>
                      <a:noFill/>
                    </a:lnL>
                    <a:lnR>
                      <a:noFill/>
                    </a:lnR>
                    <a:lnT>
                      <a:noFill/>
                    </a:lnT>
                    <a:lnB>
                      <a:noFill/>
                    </a:lnB>
                    <a:noFill/>
                  </a:tcPr>
                </a:tc>
                <a:extLst>
                  <a:ext uri="{0D108BD9-81ED-4DB2-BD59-A6C34878D82A}">
                    <a16:rowId xmlns:a16="http://schemas.microsoft.com/office/drawing/2014/main" val="1086097676"/>
                  </a:ext>
                </a:extLst>
              </a:tr>
            </a:tbl>
          </a:graphicData>
        </a:graphic>
      </p:graphicFrame>
    </p:spTree>
    <p:extLst>
      <p:ext uri="{BB962C8B-B14F-4D97-AF65-F5344CB8AC3E}">
        <p14:creationId xmlns:p14="http://schemas.microsoft.com/office/powerpoint/2010/main" val="306000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7827-6296-EA63-DB74-972EDBE983CE}"/>
              </a:ext>
            </a:extLst>
          </p:cNvPr>
          <p:cNvSpPr>
            <a:spLocks noGrp="1"/>
          </p:cNvSpPr>
          <p:nvPr>
            <p:ph type="title"/>
          </p:nvPr>
        </p:nvSpPr>
        <p:spPr/>
        <p:txBody>
          <a:bodyPr/>
          <a:lstStyle/>
          <a:p>
            <a:r>
              <a:rPr lang="en-US" dirty="0"/>
              <a:t>1—</a:t>
            </a:r>
            <a:r>
              <a:rPr lang="en-US" dirty="0" err="1"/>
              <a:t>Pendahuluan</a:t>
            </a:r>
            <a:r>
              <a:rPr lang="en-US" dirty="0"/>
              <a:t> </a:t>
            </a:r>
            <a:endParaRPr lang="en-ID" dirty="0"/>
          </a:p>
        </p:txBody>
      </p:sp>
      <p:sp>
        <p:nvSpPr>
          <p:cNvPr id="3" name="Content Placeholder 2">
            <a:extLst>
              <a:ext uri="{FF2B5EF4-FFF2-40B4-BE49-F238E27FC236}">
                <a16:creationId xmlns:a16="http://schemas.microsoft.com/office/drawing/2014/main" id="{429422C3-97F7-A67B-8F55-DD356A6D7DB2}"/>
              </a:ext>
            </a:extLst>
          </p:cNvPr>
          <p:cNvSpPr>
            <a:spLocks noGrp="1"/>
          </p:cNvSpPr>
          <p:nvPr>
            <p:ph idx="1"/>
          </p:nvPr>
        </p:nvSpPr>
        <p:spPr>
          <a:xfrm>
            <a:off x="1632155" y="1658568"/>
            <a:ext cx="10387988" cy="4525963"/>
          </a:xfrm>
        </p:spPr>
        <p:txBody>
          <a:bodyPr/>
          <a:lstStyle/>
          <a:p>
            <a:pPr marL="0" indent="0">
              <a:buNone/>
            </a:pPr>
            <a:r>
              <a:rPr lang="en-ID" sz="1800" b="0" i="0" u="none" strike="noStrike" dirty="0" err="1">
                <a:solidFill>
                  <a:srgbClr val="000000"/>
                </a:solidFill>
                <a:effectLst/>
                <a:latin typeface="Arial" panose="020B0604020202020204" pitchFamily="34" charset="0"/>
              </a:rPr>
              <a:t>Pernikahan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merupakan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institusi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suci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menyempurnakan</a:t>
            </a:r>
            <a:r>
              <a:rPr lang="en-ID" sz="1800" b="0" i="0" u="none" strike="noStrike" dirty="0">
                <a:solidFill>
                  <a:srgbClr val="000000"/>
                </a:solidFill>
                <a:effectLst/>
                <a:latin typeface="Arial" panose="020B0604020202020204" pitchFamily="34" charset="0"/>
              </a:rPr>
              <a:t> agama, </a:t>
            </a:r>
            <a:r>
              <a:rPr lang="en-ID" sz="1800" b="0" i="0" u="none" strike="noStrike" dirty="0" err="1">
                <a:solidFill>
                  <a:srgbClr val="000000"/>
                </a:solidFill>
                <a:effectLst/>
                <a:latin typeface="Arial" panose="020B0604020202020204" pitchFamily="34" charset="0"/>
              </a:rPr>
              <a:t>menjaga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kesucian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serta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membentuk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sakinah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mawaddah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warahmah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Keluarga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merupakan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benteng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akidah</a:t>
            </a:r>
            <a:r>
              <a:rPr lang="en-ID" sz="1800" b="0" i="0" u="none" strike="noStrike" dirty="0">
                <a:solidFill>
                  <a:srgbClr val="000000"/>
                </a:solidFill>
                <a:effectLst/>
                <a:latin typeface="Arial" panose="020B0604020202020204" pitchFamily="34" charset="0"/>
              </a:rPr>
              <a:t>, madrasah </a:t>
            </a:r>
            <a:r>
              <a:rPr lang="en-ID" sz="1800" b="0" i="0" u="none" strike="noStrike" dirty="0" err="1">
                <a:solidFill>
                  <a:srgbClr val="000000"/>
                </a:solidFill>
                <a:effectLst/>
                <a:latin typeface="Arial" panose="020B0604020202020204" pitchFamily="34" charset="0"/>
              </a:rPr>
              <a:t>kehidupan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satuan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perekonomian</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mandiri</a:t>
            </a:r>
            <a:r>
              <a:rPr lang="en-ID" sz="1800" b="0" i="0" u="none" strike="noStrike" dirty="0">
                <a:solidFill>
                  <a:srgbClr val="000000"/>
                </a:solidFill>
                <a:effectLst/>
                <a:latin typeface="Arial" panose="020B0604020202020204" pitchFamily="34" charset="0"/>
              </a:rPr>
              <a:t> dan halal </a:t>
            </a:r>
            <a:r>
              <a:rPr lang="en-ID" sz="1800" b="0" i="0" u="none" strike="noStrike" dirty="0" err="1">
                <a:solidFill>
                  <a:srgbClr val="000000"/>
                </a:solidFill>
                <a:effectLst/>
                <a:latin typeface="Arial" panose="020B0604020202020204" pitchFamily="34" charset="0"/>
              </a:rPr>
              <a:t>bagi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anggota-anggotanya</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Persiapan</a:t>
            </a:r>
            <a:r>
              <a:rPr lang="en-ID" sz="1800" b="0" i="0" u="none" strike="noStrike" dirty="0">
                <a:solidFill>
                  <a:srgbClr val="000000"/>
                </a:solidFill>
                <a:effectLst/>
                <a:latin typeface="Arial" panose="020B0604020202020204" pitchFamily="34" charset="0"/>
              </a:rPr>
              <a:t> yang </a:t>
            </a:r>
            <a:r>
              <a:rPr lang="en-ID" sz="1800" b="0" i="0" u="none" strike="noStrike" dirty="0" err="1">
                <a:solidFill>
                  <a:srgbClr val="000000"/>
                </a:solidFill>
                <a:effectLst/>
                <a:latin typeface="Arial" panose="020B0604020202020204" pitchFamily="34" charset="0"/>
              </a:rPr>
              <a:t>matang</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dari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berbagai</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aspek</a:t>
            </a:r>
            <a:r>
              <a:rPr lang="en-ID" sz="1800" b="0" i="0" u="none" strike="noStrike" dirty="0">
                <a:solidFill>
                  <a:srgbClr val="000000"/>
                </a:solidFill>
                <a:effectLst/>
                <a:latin typeface="Arial" panose="020B0604020202020204" pitchFamily="34" charset="0"/>
              </a:rPr>
              <a:t> sangat </a:t>
            </a:r>
            <a:r>
              <a:rPr lang="en-ID" sz="1800" b="0" i="0" u="none" strike="noStrike" dirty="0" err="1">
                <a:solidFill>
                  <a:srgbClr val="000000"/>
                </a:solidFill>
                <a:effectLst/>
                <a:latin typeface="Arial" panose="020B0604020202020204" pitchFamily="34" charset="0"/>
              </a:rPr>
              <a:t>diperlukan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untuk</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memastikan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keberkahan</a:t>
            </a:r>
            <a:r>
              <a:rPr lang="en-ID" sz="1800" b="0" i="0" u="none" strike="noStrike" dirty="0">
                <a:solidFill>
                  <a:srgbClr val="000000"/>
                </a:solidFill>
                <a:effectLst/>
                <a:latin typeface="Arial" panose="020B0604020202020204" pitchFamily="34" charset="0"/>
              </a:rPr>
              <a:t> dan </a:t>
            </a:r>
            <a:r>
              <a:rPr lang="en-ID" sz="1800" b="0" i="0" u="none" strike="noStrike" dirty="0" err="1">
                <a:solidFill>
                  <a:srgbClr val="000000"/>
                </a:solidFill>
                <a:effectLst/>
                <a:latin typeface="Arial" panose="020B0604020202020204" pitchFamily="34" charset="0"/>
              </a:rPr>
              <a:t>kebahagiaan</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dalam</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rumah</a:t>
            </a:r>
            <a:r>
              <a:rPr lang="en-ID" sz="1800" b="0" i="0" u="none" strike="noStrike" dirty="0">
                <a:solidFill>
                  <a:srgbClr val="000000"/>
                </a:solidFill>
                <a:effectLst/>
                <a:latin typeface="Arial" panose="020B0604020202020204" pitchFamily="34" charset="0"/>
              </a:rPr>
              <a:t> </a:t>
            </a:r>
            <a:r>
              <a:rPr lang="en-ID" sz="1800" b="0" i="0" u="none" strike="noStrike" dirty="0" err="1">
                <a:solidFill>
                  <a:srgbClr val="000000"/>
                </a:solidFill>
                <a:effectLst/>
                <a:latin typeface="Arial" panose="020B0604020202020204" pitchFamily="34" charset="0"/>
              </a:rPr>
              <a:t>tangga</a:t>
            </a:r>
            <a:r>
              <a:rPr lang="en-ID" sz="1800" b="0" i="0" u="none" strike="noStrike" dirty="0">
                <a:solidFill>
                  <a:srgbClr val="000000"/>
                </a:solidFill>
                <a:effectLst/>
                <a:latin typeface="Arial" panose="020B0604020202020204" pitchFamily="34" charset="0"/>
              </a:rPr>
              <a:t>. </a:t>
            </a:r>
            <a:endParaRPr lang="en-ID" b="1" dirty="0">
              <a:effectLst/>
            </a:endParaRPr>
          </a:p>
          <a:p>
            <a:pPr marL="0" indent="0">
              <a:buNone/>
            </a:pPr>
            <a:endParaRPr lang="en-ID" dirty="0"/>
          </a:p>
        </p:txBody>
      </p:sp>
    </p:spTree>
    <p:extLst>
      <p:ext uri="{BB962C8B-B14F-4D97-AF65-F5344CB8AC3E}">
        <p14:creationId xmlns:p14="http://schemas.microsoft.com/office/powerpoint/2010/main" val="762284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F1C46-C942-5AE7-2C33-394F2AEA679B}"/>
              </a:ext>
            </a:extLst>
          </p:cNvPr>
          <p:cNvSpPr>
            <a:spLocks noGrp="1"/>
          </p:cNvSpPr>
          <p:nvPr>
            <p:ph type="title"/>
          </p:nvPr>
        </p:nvSpPr>
        <p:spPr/>
        <p:txBody>
          <a:bodyPr>
            <a:normAutofit/>
          </a:bodyPr>
          <a:lstStyle/>
          <a:p>
            <a:r>
              <a:rPr lang="en-ID" sz="3600" b="1" i="0" u="none" strike="noStrike" dirty="0">
                <a:solidFill>
                  <a:srgbClr val="000000"/>
                </a:solidFill>
                <a:effectLst/>
                <a:latin typeface="Arial" panose="020B0604020202020204" pitchFamily="34" charset="0"/>
              </a:rPr>
              <a:t>2—</a:t>
            </a:r>
            <a:r>
              <a:rPr lang="en-ID" sz="3600" b="1" i="0" u="none" strike="noStrike" dirty="0" err="1">
                <a:solidFill>
                  <a:srgbClr val="000000"/>
                </a:solidFill>
                <a:effectLst/>
                <a:latin typeface="Arial" panose="020B0604020202020204" pitchFamily="34" charset="0"/>
              </a:rPr>
              <a:t>Persiapan</a:t>
            </a:r>
            <a:r>
              <a:rPr lang="en-ID" sz="3600" b="1" i="0" u="none" strike="noStrike" dirty="0">
                <a:solidFill>
                  <a:srgbClr val="000000"/>
                </a:solidFill>
                <a:effectLst/>
                <a:latin typeface="Arial" panose="020B0604020202020204" pitchFamily="34" charset="0"/>
              </a:rPr>
              <a:t> </a:t>
            </a:r>
            <a:r>
              <a:rPr lang="en-ID" sz="3600" b="1" i="0" u="none" strike="noStrike" dirty="0" err="1">
                <a:solidFill>
                  <a:srgbClr val="000000"/>
                </a:solidFill>
                <a:effectLst/>
                <a:latin typeface="Arial" panose="020B0604020202020204" pitchFamily="34" charset="0"/>
              </a:rPr>
              <a:t>Membentuk</a:t>
            </a:r>
            <a:r>
              <a:rPr lang="en-ID" sz="3600" b="1" i="0" u="none" strike="noStrike" dirty="0">
                <a:solidFill>
                  <a:srgbClr val="000000"/>
                </a:solidFill>
                <a:effectLst/>
                <a:latin typeface="Arial" panose="020B0604020202020204" pitchFamily="34" charset="0"/>
              </a:rPr>
              <a:t> </a:t>
            </a:r>
            <a:r>
              <a:rPr lang="en-ID" sz="3600" b="1" i="0" u="none" strike="noStrike" dirty="0" err="1">
                <a:solidFill>
                  <a:srgbClr val="000000"/>
                </a:solidFill>
                <a:effectLst/>
                <a:latin typeface="Arial" panose="020B0604020202020204" pitchFamily="34" charset="0"/>
              </a:rPr>
              <a:t>Keluarga</a:t>
            </a:r>
            <a:endParaRPr lang="en-ID" sz="7200" dirty="0"/>
          </a:p>
        </p:txBody>
      </p:sp>
      <p:graphicFrame>
        <p:nvGraphicFramePr>
          <p:cNvPr id="4" name="Content Placeholder 3">
            <a:extLst>
              <a:ext uri="{FF2B5EF4-FFF2-40B4-BE49-F238E27FC236}">
                <a16:creationId xmlns:a16="http://schemas.microsoft.com/office/drawing/2014/main" id="{1E78C434-4BA2-AF52-D90D-26DE55DF4D2A}"/>
              </a:ext>
            </a:extLst>
          </p:cNvPr>
          <p:cNvGraphicFramePr>
            <a:graphicFrameLocks noGrp="1"/>
          </p:cNvGraphicFramePr>
          <p:nvPr>
            <p:ph idx="1"/>
            <p:extLst>
              <p:ext uri="{D42A27DB-BD31-4B8C-83A1-F6EECF244321}">
                <p14:modId xmlns:p14="http://schemas.microsoft.com/office/powerpoint/2010/main" val="448054820"/>
              </p:ext>
            </p:extLst>
          </p:nvPr>
        </p:nvGraphicFramePr>
        <p:xfrm>
          <a:off x="2885440" y="1995329"/>
          <a:ext cx="7212330" cy="2946400"/>
        </p:xfrm>
        <a:graphic>
          <a:graphicData uri="http://schemas.openxmlformats.org/drawingml/2006/table">
            <a:tbl>
              <a:tblPr/>
              <a:tblGrid>
                <a:gridCol w="1785112">
                  <a:extLst>
                    <a:ext uri="{9D8B030D-6E8A-4147-A177-3AD203B41FA5}">
                      <a16:colId xmlns:a16="http://schemas.microsoft.com/office/drawing/2014/main" val="1016462420"/>
                    </a:ext>
                  </a:extLst>
                </a:gridCol>
                <a:gridCol w="2539890">
                  <a:extLst>
                    <a:ext uri="{9D8B030D-6E8A-4147-A177-3AD203B41FA5}">
                      <a16:colId xmlns:a16="http://schemas.microsoft.com/office/drawing/2014/main" val="3189665473"/>
                    </a:ext>
                  </a:extLst>
                </a:gridCol>
                <a:gridCol w="2887328">
                  <a:extLst>
                    <a:ext uri="{9D8B030D-6E8A-4147-A177-3AD203B41FA5}">
                      <a16:colId xmlns:a16="http://schemas.microsoft.com/office/drawing/2014/main" val="2325018467"/>
                    </a:ext>
                  </a:extLst>
                </a:gridCol>
              </a:tblGrid>
              <a:tr h="317500">
                <a:tc>
                  <a:txBody>
                    <a:bodyPr/>
                    <a:lstStyle/>
                    <a:p>
                      <a:pPr algn="ctr" rtl="0" fontAlgn="t">
                        <a:buNone/>
                      </a:pPr>
                      <a:r>
                        <a:rPr lang="en-ID" sz="1600" b="1" i="0" u="none" strike="noStrike">
                          <a:solidFill>
                            <a:srgbClr val="000000"/>
                          </a:solidFill>
                          <a:effectLst/>
                          <a:latin typeface="Arial" panose="020B0604020202020204" pitchFamily="34" charset="0"/>
                        </a:rPr>
                        <a:t>Aspek</a:t>
                      </a:r>
                      <a:endParaRPr lang="en-ID" sz="2800">
                        <a:effectLst/>
                      </a:endParaRPr>
                    </a:p>
                  </a:txBody>
                  <a:tcPr marL="63500" marR="63500" marT="63500" marB="63500">
                    <a:lnL>
                      <a:noFill/>
                    </a:lnL>
                    <a:lnR>
                      <a:noFill/>
                    </a:lnR>
                    <a:lnT>
                      <a:noFill/>
                    </a:lnT>
                    <a:lnB>
                      <a:noFill/>
                    </a:lnB>
                    <a:noFill/>
                  </a:tcPr>
                </a:tc>
                <a:tc>
                  <a:txBody>
                    <a:bodyPr/>
                    <a:lstStyle/>
                    <a:p>
                      <a:pPr algn="ctr" rtl="0" fontAlgn="t">
                        <a:buNone/>
                      </a:pPr>
                      <a:r>
                        <a:rPr lang="en-ID" sz="1600" b="1" i="0" u="none" strike="noStrike">
                          <a:solidFill>
                            <a:srgbClr val="000000"/>
                          </a:solidFill>
                          <a:effectLst/>
                          <a:latin typeface="Arial" panose="020B0604020202020204" pitchFamily="34" charset="0"/>
                        </a:rPr>
                        <a:t>Penjelasan ringkas</a:t>
                      </a:r>
                      <a:endParaRPr lang="en-ID" sz="2800">
                        <a:effectLst/>
                      </a:endParaRPr>
                    </a:p>
                  </a:txBody>
                  <a:tcPr marL="63500" marR="63500" marT="63500" marB="63500">
                    <a:lnL>
                      <a:noFill/>
                    </a:lnL>
                    <a:lnR>
                      <a:noFill/>
                    </a:lnR>
                    <a:lnT>
                      <a:noFill/>
                    </a:lnT>
                    <a:lnB>
                      <a:noFill/>
                    </a:lnB>
                    <a:noFill/>
                  </a:tcPr>
                </a:tc>
                <a:tc>
                  <a:txBody>
                    <a:bodyPr/>
                    <a:lstStyle/>
                    <a:p>
                      <a:pPr algn="ctr" rtl="0" fontAlgn="t">
                        <a:buNone/>
                      </a:pPr>
                      <a:r>
                        <a:rPr lang="en-ID" sz="1600" b="1" i="0" u="none" strike="noStrike">
                          <a:solidFill>
                            <a:srgbClr val="000000"/>
                          </a:solidFill>
                          <a:effectLst/>
                          <a:latin typeface="Arial" panose="020B0604020202020204" pitchFamily="34" charset="0"/>
                        </a:rPr>
                        <a:t>Dalil/Hadis</a:t>
                      </a:r>
                      <a:endParaRPr lang="en-ID" sz="280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3946635994"/>
                  </a:ext>
                </a:extLst>
              </a:tr>
              <a:tr h="498475">
                <a:tc>
                  <a:txBody>
                    <a:bodyPr/>
                    <a:lstStyle/>
                    <a:p>
                      <a:pPr rtl="0" fontAlgn="t">
                        <a:buNone/>
                      </a:pPr>
                      <a:r>
                        <a:rPr lang="en-ID" sz="1600" b="1" i="0" u="none" strike="noStrike">
                          <a:solidFill>
                            <a:srgbClr val="000000"/>
                          </a:solidFill>
                          <a:effectLst/>
                          <a:latin typeface="Arial" panose="020B0604020202020204" pitchFamily="34" charset="0"/>
                        </a:rPr>
                        <a:t>Kematangan akidah &amp; akhlak</a:t>
                      </a:r>
                      <a:endParaRPr lang="en-ID" sz="2800">
                        <a:effectLst/>
                      </a:endParaRPr>
                    </a:p>
                  </a:txBody>
                  <a:tcPr marL="63500" marR="63500" marT="63500" marB="63500">
                    <a:lnL>
                      <a:noFill/>
                    </a:lnL>
                    <a:lnR>
                      <a:noFill/>
                    </a:lnR>
                    <a:lnT>
                      <a:noFill/>
                    </a:lnT>
                    <a:lnB>
                      <a:noFill/>
                    </a:lnB>
                    <a:noFill/>
                  </a:tcPr>
                </a:tc>
                <a:tc>
                  <a:txBody>
                    <a:bodyPr/>
                    <a:lstStyle/>
                    <a:p>
                      <a:pPr rtl="0" fontAlgn="t">
                        <a:buNone/>
                      </a:pPr>
                      <a:r>
                        <a:rPr lang="en-ID" sz="1600" b="0" i="0" u="none" strike="noStrike">
                          <a:solidFill>
                            <a:srgbClr val="000000"/>
                          </a:solidFill>
                          <a:effectLst/>
                          <a:latin typeface="Arial" panose="020B0604020202020204" pitchFamily="34" charset="0"/>
                        </a:rPr>
                        <a:t>Iman kokoh, kebiasaan ibadah, kontrol hawa nafsu.</a:t>
                      </a:r>
                      <a:endParaRPr lang="en-ID" sz="2800">
                        <a:effectLst/>
                      </a:endParaRPr>
                    </a:p>
                  </a:txBody>
                  <a:tcPr marL="63500" marR="63500" marT="63500" marB="63500">
                    <a:lnL>
                      <a:noFill/>
                    </a:lnL>
                    <a:lnR>
                      <a:noFill/>
                    </a:lnR>
                    <a:lnT>
                      <a:noFill/>
                    </a:lnT>
                    <a:lnB>
                      <a:noFill/>
                    </a:lnB>
                    <a:noFill/>
                  </a:tcPr>
                </a:tc>
                <a:tc>
                  <a:txBody>
                    <a:bodyPr/>
                    <a:lstStyle/>
                    <a:p>
                      <a:pPr rtl="0" fontAlgn="t">
                        <a:buNone/>
                      </a:pPr>
                      <a:r>
                        <a:rPr lang="en-ID" sz="1600" b="0" i="0" u="none" strike="noStrike">
                          <a:solidFill>
                            <a:srgbClr val="000000"/>
                          </a:solidFill>
                          <a:effectLst/>
                          <a:latin typeface="Arial" panose="020B0604020202020204" pitchFamily="34" charset="0"/>
                        </a:rPr>
                        <a:t>Q 24:32; HR Nabi: «</a:t>
                      </a:r>
                      <a:r>
                        <a:rPr lang="fa-IR" sz="1600" b="0" i="0" u="none" strike="noStrike">
                          <a:solidFill>
                            <a:srgbClr val="000000"/>
                          </a:solidFill>
                          <a:effectLst/>
                          <a:latin typeface="Arial" panose="020B0604020202020204" pitchFamily="34" charset="0"/>
                        </a:rPr>
                        <a:t>الدين والمروءة» (</a:t>
                      </a:r>
                      <a:r>
                        <a:rPr lang="en-ID" sz="1600" b="0" i="0" u="none" strike="noStrike">
                          <a:solidFill>
                            <a:srgbClr val="000000"/>
                          </a:solidFill>
                          <a:effectLst/>
                          <a:latin typeface="Arial" panose="020B0604020202020204" pitchFamily="34" charset="0"/>
                        </a:rPr>
                        <a:t>Kulayni, </a:t>
                      </a:r>
                      <a:r>
                        <a:rPr lang="en-ID" sz="1600" b="0" i="1" u="none" strike="noStrike">
                          <a:solidFill>
                            <a:srgbClr val="000000"/>
                          </a:solidFill>
                          <a:effectLst/>
                          <a:latin typeface="Arial" panose="020B0604020202020204" pitchFamily="34" charset="0"/>
                        </a:rPr>
                        <a:t>Kāfî</a:t>
                      </a:r>
                      <a:r>
                        <a:rPr lang="en-ID" sz="1600" b="0" i="0" u="none" strike="noStrike">
                          <a:solidFill>
                            <a:srgbClr val="000000"/>
                          </a:solidFill>
                          <a:effectLst/>
                          <a:latin typeface="Arial" panose="020B0604020202020204" pitchFamily="34" charset="0"/>
                        </a:rPr>
                        <a:t>, Nikâḥ 2).</a:t>
                      </a:r>
                      <a:endParaRPr lang="en-ID" sz="280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4009508244"/>
                  </a:ext>
                </a:extLst>
              </a:tr>
              <a:tr h="498475">
                <a:tc>
                  <a:txBody>
                    <a:bodyPr/>
                    <a:lstStyle/>
                    <a:p>
                      <a:pPr rtl="0" fontAlgn="t">
                        <a:buNone/>
                      </a:pPr>
                      <a:r>
                        <a:rPr lang="en-ID" sz="1600" b="1" i="0" u="none" strike="noStrike">
                          <a:solidFill>
                            <a:srgbClr val="000000"/>
                          </a:solidFill>
                          <a:effectLst/>
                          <a:latin typeface="Arial" panose="020B0604020202020204" pitchFamily="34" charset="0"/>
                        </a:rPr>
                        <a:t>Kemandirian finansial minimal</a:t>
                      </a:r>
                      <a:endParaRPr lang="en-ID" sz="2800">
                        <a:effectLst/>
                      </a:endParaRPr>
                    </a:p>
                  </a:txBody>
                  <a:tcPr marL="63500" marR="63500" marT="63500" marB="63500">
                    <a:lnL>
                      <a:noFill/>
                    </a:lnL>
                    <a:lnR>
                      <a:noFill/>
                    </a:lnR>
                    <a:lnT>
                      <a:noFill/>
                    </a:lnT>
                    <a:lnB>
                      <a:noFill/>
                    </a:lnB>
                    <a:noFill/>
                  </a:tcPr>
                </a:tc>
                <a:tc>
                  <a:txBody>
                    <a:bodyPr/>
                    <a:lstStyle/>
                    <a:p>
                      <a:pPr rtl="0" fontAlgn="t">
                        <a:buNone/>
                      </a:pPr>
                      <a:r>
                        <a:rPr lang="fi-FI" sz="1600" b="0" i="0" u="none" strike="noStrike">
                          <a:solidFill>
                            <a:srgbClr val="000000"/>
                          </a:solidFill>
                          <a:effectLst/>
                          <a:latin typeface="Arial" panose="020B0604020202020204" pitchFamily="34" charset="0"/>
                        </a:rPr>
                        <a:t>Penghasilan halal meski sederhana, literasi keuangan.</a:t>
                      </a:r>
                      <a:endParaRPr lang="fi-FI" sz="2800">
                        <a:effectLst/>
                      </a:endParaRPr>
                    </a:p>
                  </a:txBody>
                  <a:tcPr marL="63500" marR="63500" marT="63500" marB="63500">
                    <a:lnL>
                      <a:noFill/>
                    </a:lnL>
                    <a:lnR>
                      <a:noFill/>
                    </a:lnR>
                    <a:lnT>
                      <a:noFill/>
                    </a:lnT>
                    <a:lnB>
                      <a:noFill/>
                    </a:lnB>
                    <a:noFill/>
                  </a:tcPr>
                </a:tc>
                <a:tc>
                  <a:txBody>
                    <a:bodyPr/>
                    <a:lstStyle/>
                    <a:p>
                      <a:pPr rtl="0" fontAlgn="t">
                        <a:buNone/>
                      </a:pPr>
                      <a:r>
                        <a:rPr lang="en-ID" sz="1600" b="0" i="0" u="none" strike="noStrike">
                          <a:solidFill>
                            <a:srgbClr val="000000"/>
                          </a:solidFill>
                          <a:effectLst/>
                          <a:latin typeface="Arial" panose="020B0604020202020204" pitchFamily="34" charset="0"/>
                        </a:rPr>
                        <a:t>Q 4:34; Nahj al‑Balâghah hudbah 31.</a:t>
                      </a:r>
                      <a:endParaRPr lang="en-ID" sz="280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3036923811"/>
                  </a:ext>
                </a:extLst>
              </a:tr>
              <a:tr h="498475">
                <a:tc>
                  <a:txBody>
                    <a:bodyPr/>
                    <a:lstStyle/>
                    <a:p>
                      <a:pPr rtl="0" fontAlgn="t">
                        <a:buNone/>
                      </a:pPr>
                      <a:r>
                        <a:rPr lang="en-ID" sz="1600" b="1" i="0" u="none" strike="noStrike">
                          <a:solidFill>
                            <a:srgbClr val="000000"/>
                          </a:solidFill>
                          <a:effectLst/>
                          <a:latin typeface="Arial" panose="020B0604020202020204" pitchFamily="34" charset="0"/>
                        </a:rPr>
                        <a:t>Kompetensi domestik</a:t>
                      </a:r>
                      <a:endParaRPr lang="en-ID" sz="2800">
                        <a:effectLst/>
                      </a:endParaRPr>
                    </a:p>
                  </a:txBody>
                  <a:tcPr marL="63500" marR="63500" marT="63500" marB="63500">
                    <a:lnL>
                      <a:noFill/>
                    </a:lnL>
                    <a:lnR>
                      <a:noFill/>
                    </a:lnR>
                    <a:lnT>
                      <a:noFill/>
                    </a:lnT>
                    <a:lnB>
                      <a:noFill/>
                    </a:lnB>
                    <a:noFill/>
                  </a:tcPr>
                </a:tc>
                <a:tc>
                  <a:txBody>
                    <a:bodyPr/>
                    <a:lstStyle/>
                    <a:p>
                      <a:pPr rtl="0" fontAlgn="t">
                        <a:buNone/>
                      </a:pPr>
                      <a:r>
                        <a:rPr lang="en-ID" sz="1600" b="0" i="0" u="none" strike="noStrike" dirty="0" err="1">
                          <a:solidFill>
                            <a:srgbClr val="000000"/>
                          </a:solidFill>
                          <a:effectLst/>
                          <a:latin typeface="Arial" panose="020B0604020202020204" pitchFamily="34" charset="0"/>
                        </a:rPr>
                        <a:t>Keterampilan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rumah</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tangga</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dasar</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bagi</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laki‑perempuan</a:t>
                      </a:r>
                      <a:r>
                        <a:rPr lang="en-ID" sz="1600" b="0" i="0" u="none" strike="noStrike" dirty="0">
                          <a:solidFill>
                            <a:srgbClr val="000000"/>
                          </a:solidFill>
                          <a:effectLst/>
                          <a:latin typeface="Arial" panose="020B0604020202020204" pitchFamily="34" charset="0"/>
                        </a:rPr>
                        <a:t>.</a:t>
                      </a:r>
                      <a:endParaRPr lang="en-ID" sz="2800" dirty="0">
                        <a:effectLst/>
                      </a:endParaRPr>
                    </a:p>
                  </a:txBody>
                  <a:tcPr marL="63500" marR="63500" marT="63500" marB="63500">
                    <a:lnL>
                      <a:noFill/>
                    </a:lnL>
                    <a:lnR>
                      <a:noFill/>
                    </a:lnR>
                    <a:lnT>
                      <a:noFill/>
                    </a:lnT>
                    <a:lnB>
                      <a:noFill/>
                    </a:lnB>
                    <a:noFill/>
                  </a:tcPr>
                </a:tc>
                <a:tc>
                  <a:txBody>
                    <a:bodyPr/>
                    <a:lstStyle/>
                    <a:p>
                      <a:pPr rtl="0" fontAlgn="t">
                        <a:buNone/>
                      </a:pPr>
                      <a:r>
                        <a:rPr lang="en-ID" sz="1600" b="0" i="0" u="none" strike="noStrike" dirty="0">
                          <a:solidFill>
                            <a:srgbClr val="000000"/>
                          </a:solidFill>
                          <a:effectLst/>
                          <a:latin typeface="Arial" panose="020B0604020202020204" pitchFamily="34" charset="0"/>
                        </a:rPr>
                        <a:t>HR </a:t>
                      </a:r>
                      <a:r>
                        <a:rPr lang="en-ID" sz="1600" b="0" i="0" u="none" strike="noStrike" dirty="0" err="1">
                          <a:solidFill>
                            <a:srgbClr val="000000"/>
                          </a:solidFill>
                          <a:effectLst/>
                          <a:latin typeface="Arial" panose="020B0604020202020204" pitchFamily="34" charset="0"/>
                        </a:rPr>
                        <a:t>Fâṭimah</a:t>
                      </a:r>
                      <a:r>
                        <a:rPr lang="en-ID" sz="1600" b="0" i="0" u="none" strike="noStrike" dirty="0">
                          <a:solidFill>
                            <a:srgbClr val="000000"/>
                          </a:solidFill>
                          <a:effectLst/>
                          <a:latin typeface="Arial" panose="020B0604020202020204" pitchFamily="34" charset="0"/>
                        </a:rPr>
                        <a:t>‐‘</a:t>
                      </a:r>
                      <a:r>
                        <a:rPr lang="en-ID" sz="1600" b="0" i="0" u="none" strike="noStrike" dirty="0" err="1">
                          <a:solidFill>
                            <a:srgbClr val="000000"/>
                          </a:solidFill>
                          <a:effectLst/>
                          <a:latin typeface="Arial" panose="020B0604020202020204" pitchFamily="34" charset="0"/>
                        </a:rPr>
                        <a:t>Alî</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tentang</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pembagian</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tugas</a:t>
                      </a:r>
                      <a:r>
                        <a:rPr lang="en-ID" sz="1600" b="0" i="0" u="none" strike="noStrike" dirty="0">
                          <a:solidFill>
                            <a:srgbClr val="000000"/>
                          </a:solidFill>
                          <a:effectLst/>
                          <a:latin typeface="Arial" panose="020B0604020202020204" pitchFamily="34" charset="0"/>
                        </a:rPr>
                        <a:t> (</a:t>
                      </a:r>
                      <a:r>
                        <a:rPr lang="en-ID" sz="1600" b="0" i="0" u="none" strike="noStrike" dirty="0" err="1">
                          <a:solidFill>
                            <a:srgbClr val="000000"/>
                          </a:solidFill>
                          <a:effectLst/>
                          <a:latin typeface="Arial" panose="020B0604020202020204" pitchFamily="34" charset="0"/>
                        </a:rPr>
                        <a:t>Ṣadûq</a:t>
                      </a:r>
                      <a:r>
                        <a:rPr lang="en-ID" sz="1600" b="0" i="0" u="none" strike="noStrike" dirty="0">
                          <a:solidFill>
                            <a:srgbClr val="000000"/>
                          </a:solidFill>
                          <a:effectLst/>
                          <a:latin typeface="Arial" panose="020B0604020202020204" pitchFamily="34" charset="0"/>
                        </a:rPr>
                        <a:t>, </a:t>
                      </a:r>
                      <a:r>
                        <a:rPr lang="en-ID" sz="1600" b="0" i="1" u="none" strike="noStrike" dirty="0">
                          <a:solidFill>
                            <a:srgbClr val="000000"/>
                          </a:solidFill>
                          <a:effectLst/>
                          <a:latin typeface="Arial" panose="020B0604020202020204" pitchFamily="34" charset="0"/>
                        </a:rPr>
                        <a:t>‘</a:t>
                      </a:r>
                      <a:r>
                        <a:rPr lang="en-ID" sz="1600" b="0" i="1" u="none" strike="noStrike" dirty="0" err="1">
                          <a:solidFill>
                            <a:srgbClr val="000000"/>
                          </a:solidFill>
                          <a:effectLst/>
                          <a:latin typeface="Arial" panose="020B0604020202020204" pitchFamily="34" charset="0"/>
                        </a:rPr>
                        <a:t>Uyûn</a:t>
                      </a:r>
                      <a:r>
                        <a:rPr lang="en-ID" sz="1600" b="0" i="0" u="none" strike="noStrike" dirty="0">
                          <a:solidFill>
                            <a:srgbClr val="000000"/>
                          </a:solidFill>
                          <a:effectLst/>
                          <a:latin typeface="Arial" panose="020B0604020202020204" pitchFamily="34" charset="0"/>
                        </a:rPr>
                        <a:t> 2/105).</a:t>
                      </a:r>
                      <a:endParaRPr lang="en-ID" sz="2800" dirty="0">
                        <a:effectLst/>
                      </a:endParaRPr>
                    </a:p>
                  </a:txBody>
                  <a:tcPr marL="63500" marR="63500" marT="63500" marB="63500">
                    <a:lnL>
                      <a:noFill/>
                    </a:lnL>
                    <a:lnR>
                      <a:noFill/>
                    </a:lnR>
                    <a:lnT>
                      <a:noFill/>
                    </a:lnT>
                    <a:lnB>
                      <a:noFill/>
                    </a:lnB>
                    <a:noFill/>
                  </a:tcPr>
                </a:tc>
                <a:extLst>
                  <a:ext uri="{0D108BD9-81ED-4DB2-BD59-A6C34878D82A}">
                    <a16:rowId xmlns:a16="http://schemas.microsoft.com/office/drawing/2014/main" val="4265633791"/>
                  </a:ext>
                </a:extLst>
              </a:tr>
            </a:tbl>
          </a:graphicData>
        </a:graphic>
      </p:graphicFrame>
    </p:spTree>
    <p:extLst>
      <p:ext uri="{BB962C8B-B14F-4D97-AF65-F5344CB8AC3E}">
        <p14:creationId xmlns:p14="http://schemas.microsoft.com/office/powerpoint/2010/main" val="1451213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A4E2B-1431-695F-572F-E9A495CBDDC2}"/>
              </a:ext>
            </a:extLst>
          </p:cNvPr>
          <p:cNvSpPr>
            <a:spLocks noGrp="1"/>
          </p:cNvSpPr>
          <p:nvPr>
            <p:ph type="title"/>
          </p:nvPr>
        </p:nvSpPr>
        <p:spPr/>
        <p:txBody>
          <a:bodyPr>
            <a:normAutofit fontScale="90000"/>
          </a:bodyPr>
          <a:lstStyle/>
          <a:p>
            <a:r>
              <a:rPr lang="en-ID" b="1" dirty="0"/>
              <a:t>1. </a:t>
            </a:r>
            <a:r>
              <a:rPr lang="en-ID" b="1" dirty="0" err="1"/>
              <a:t>Kematangan</a:t>
            </a:r>
            <a:r>
              <a:rPr lang="en-ID" b="1" dirty="0"/>
              <a:t> </a:t>
            </a:r>
            <a:r>
              <a:rPr lang="en-ID" b="1" dirty="0" err="1"/>
              <a:t>Akidah</a:t>
            </a:r>
            <a:r>
              <a:rPr lang="en-ID" b="1" dirty="0"/>
              <a:t> &amp; </a:t>
            </a:r>
            <a:r>
              <a:rPr lang="en-ID" b="1" dirty="0" err="1"/>
              <a:t>Akhlak</a:t>
            </a:r>
            <a:br>
              <a:rPr lang="en-ID" b="1" dirty="0"/>
            </a:br>
            <a:endParaRPr lang="en-ID" dirty="0"/>
          </a:p>
        </p:txBody>
      </p:sp>
      <p:sp>
        <p:nvSpPr>
          <p:cNvPr id="3" name="Content Placeholder 2">
            <a:extLst>
              <a:ext uri="{FF2B5EF4-FFF2-40B4-BE49-F238E27FC236}">
                <a16:creationId xmlns:a16="http://schemas.microsoft.com/office/drawing/2014/main" id="{AA5DE2BE-2A88-885C-A2B1-00FF430B54B8}"/>
              </a:ext>
            </a:extLst>
          </p:cNvPr>
          <p:cNvSpPr>
            <a:spLocks noGrp="1"/>
          </p:cNvSpPr>
          <p:nvPr>
            <p:ph idx="1"/>
          </p:nvPr>
        </p:nvSpPr>
        <p:spPr/>
        <p:txBody>
          <a:bodyPr>
            <a:normAutofit fontScale="70000" lnSpcReduction="20000"/>
          </a:bodyPr>
          <a:lstStyle/>
          <a:p>
            <a:pPr rtl="0">
              <a:buFont typeface="Arial" panose="020B0604020202020204" pitchFamily="34" charset="0"/>
              <a:buChar char="•"/>
            </a:pPr>
            <a:r>
              <a:rPr lang="en-ID" b="1" dirty="0" err="1"/>
              <a:t>Definisi</a:t>
            </a:r>
            <a:r>
              <a:rPr lang="en-ID" dirty="0"/>
              <a:t>: </a:t>
            </a:r>
            <a:r>
              <a:rPr lang="en-ID" dirty="0" err="1"/>
              <a:t>Kekokohan</a:t>
            </a:r>
            <a:r>
              <a:rPr lang="en-ID" dirty="0"/>
              <a:t> </a:t>
            </a:r>
            <a:r>
              <a:rPr lang="en-ID" dirty="0" err="1"/>
              <a:t>iman</a:t>
            </a:r>
            <a:r>
              <a:rPr lang="en-ID" dirty="0"/>
              <a:t>, </a:t>
            </a:r>
            <a:r>
              <a:rPr lang="en-ID" dirty="0" err="1"/>
              <a:t>kebiasaan</a:t>
            </a:r>
            <a:r>
              <a:rPr lang="en-ID" dirty="0"/>
              <a:t> ibadah, dan </a:t>
            </a:r>
            <a:r>
              <a:rPr lang="en-ID" dirty="0" err="1"/>
              <a:t>pengendalian</a:t>
            </a:r>
            <a:r>
              <a:rPr lang="en-ID" dirty="0"/>
              <a:t> </a:t>
            </a:r>
            <a:r>
              <a:rPr lang="en-ID" dirty="0" err="1"/>
              <a:t>hawa</a:t>
            </a:r>
            <a:r>
              <a:rPr lang="en-ID" dirty="0"/>
              <a:t> </a:t>
            </a:r>
            <a:r>
              <a:rPr lang="en-ID" dirty="0" err="1"/>
              <a:t>nafsu</a:t>
            </a:r>
            <a:r>
              <a:rPr lang="en-ID" dirty="0"/>
              <a:t> </a:t>
            </a:r>
            <a:r>
              <a:rPr lang="en-ID" dirty="0" err="1"/>
              <a:t>sebagai</a:t>
            </a:r>
            <a:r>
              <a:rPr lang="en-ID" dirty="0"/>
              <a:t> </a:t>
            </a:r>
            <a:r>
              <a:rPr lang="en-ID" dirty="0" err="1"/>
              <a:t>fondasi</a:t>
            </a:r>
            <a:r>
              <a:rPr lang="en-ID" dirty="0"/>
              <a:t> </a:t>
            </a:r>
            <a:r>
              <a:rPr lang="en-ID" dirty="0" err="1"/>
              <a:t>keluarga</a:t>
            </a:r>
            <a:r>
              <a:rPr lang="en-ID" dirty="0"/>
              <a:t> Islami.</a:t>
            </a:r>
          </a:p>
          <a:p>
            <a:pPr rtl="0">
              <a:buFont typeface="Arial" panose="020B0604020202020204" pitchFamily="34" charset="0"/>
              <a:buChar char="•"/>
            </a:pPr>
            <a:r>
              <a:rPr lang="en-ID" b="1" dirty="0" err="1"/>
              <a:t>Urgensi</a:t>
            </a:r>
            <a:r>
              <a:rPr lang="en-ID" dirty="0"/>
              <a:t>: </a:t>
            </a:r>
            <a:r>
              <a:rPr lang="en-ID" dirty="0" err="1"/>
              <a:t>Menjaga</a:t>
            </a:r>
            <a:r>
              <a:rPr lang="en-ID" dirty="0"/>
              <a:t> </a:t>
            </a:r>
            <a:r>
              <a:rPr lang="en-ID" dirty="0" err="1"/>
              <a:t>kesucian</a:t>
            </a:r>
            <a:r>
              <a:rPr lang="en-ID" dirty="0"/>
              <a:t> </a:t>
            </a:r>
            <a:r>
              <a:rPr lang="en-ID" dirty="0" err="1"/>
              <a:t>iman</a:t>
            </a:r>
            <a:r>
              <a:rPr lang="en-ID" dirty="0"/>
              <a:t> dan </a:t>
            </a:r>
            <a:r>
              <a:rPr lang="en-ID" dirty="0" err="1"/>
              <a:t>akhlak</a:t>
            </a:r>
            <a:r>
              <a:rPr lang="en-ID" dirty="0"/>
              <a:t>, </a:t>
            </a:r>
            <a:r>
              <a:rPr lang="en-ID" dirty="0" err="1"/>
              <a:t>prioritas</a:t>
            </a:r>
            <a:r>
              <a:rPr lang="en-ID" dirty="0"/>
              <a:t> </a:t>
            </a:r>
            <a:r>
              <a:rPr lang="en-ID" dirty="0" err="1"/>
              <a:t>utama</a:t>
            </a:r>
            <a:r>
              <a:rPr lang="en-ID" dirty="0"/>
              <a:t> </a:t>
            </a:r>
            <a:r>
              <a:rPr lang="en-ID" dirty="0" err="1"/>
              <a:t>dalam</a:t>
            </a:r>
            <a:r>
              <a:rPr lang="en-ID" dirty="0"/>
              <a:t> </a:t>
            </a:r>
            <a:r>
              <a:rPr lang="en-ID" dirty="0" err="1"/>
              <a:t>memilih</a:t>
            </a:r>
            <a:r>
              <a:rPr lang="en-ID" dirty="0"/>
              <a:t> </a:t>
            </a:r>
            <a:r>
              <a:rPr lang="en-ID" dirty="0" err="1"/>
              <a:t>pasangan</a:t>
            </a:r>
            <a:r>
              <a:rPr lang="en-ID" dirty="0"/>
              <a:t>.</a:t>
            </a:r>
          </a:p>
          <a:p>
            <a:pPr rtl="0">
              <a:buFont typeface="Arial" panose="020B0604020202020204" pitchFamily="34" charset="0"/>
              <a:buChar char="•"/>
            </a:pPr>
            <a:r>
              <a:rPr lang="en-ID" b="1" dirty="0"/>
              <a:t>Dalil</a:t>
            </a:r>
            <a:r>
              <a:rPr lang="en-ID" dirty="0"/>
              <a:t>:</a:t>
            </a:r>
          </a:p>
          <a:p>
            <a:pPr marL="742950" lvl="1" indent="-285750" rtl="0">
              <a:buFont typeface="Arial" panose="020B0604020202020204" pitchFamily="34" charset="0"/>
              <a:buChar char="•"/>
            </a:pPr>
            <a:r>
              <a:rPr lang="en-ID" b="1" dirty="0"/>
              <a:t>QS. An-Nur: 32</a:t>
            </a:r>
            <a:r>
              <a:rPr lang="en-ID" dirty="0"/>
              <a:t>:</a:t>
            </a:r>
            <a:br>
              <a:rPr lang="en-ID" dirty="0"/>
            </a:br>
            <a:r>
              <a:rPr lang="en-ID" i="1" dirty="0"/>
              <a:t>“Dan </a:t>
            </a:r>
            <a:r>
              <a:rPr lang="en-ID" i="1" dirty="0" err="1"/>
              <a:t>nikahkanlah</a:t>
            </a:r>
            <a:r>
              <a:rPr lang="en-ID" i="1" dirty="0"/>
              <a:t> orang-orang yang </a:t>
            </a:r>
            <a:r>
              <a:rPr lang="en-ID" i="1" dirty="0" err="1"/>
              <a:t>masih</a:t>
            </a:r>
            <a:r>
              <a:rPr lang="en-ID" i="1" dirty="0"/>
              <a:t> </a:t>
            </a:r>
            <a:r>
              <a:rPr lang="en-ID" i="1" dirty="0" err="1"/>
              <a:t>bujang</a:t>
            </a:r>
            <a:r>
              <a:rPr lang="en-ID" i="1" dirty="0"/>
              <a:t> di </a:t>
            </a:r>
            <a:r>
              <a:rPr lang="en-ID" i="1" dirty="0" err="1"/>
              <a:t>antara</a:t>
            </a:r>
            <a:r>
              <a:rPr lang="en-ID" i="1" dirty="0"/>
              <a:t> </a:t>
            </a:r>
            <a:r>
              <a:rPr lang="en-ID" i="1" dirty="0" err="1"/>
              <a:t>kamu</a:t>
            </a:r>
            <a:r>
              <a:rPr lang="en-ID" i="1" dirty="0"/>
              <a:t>, dan juga orang-orang yang </a:t>
            </a:r>
            <a:r>
              <a:rPr lang="en-ID" i="1" dirty="0" err="1"/>
              <a:t>layak</a:t>
            </a:r>
            <a:r>
              <a:rPr lang="en-ID" i="1" dirty="0"/>
              <a:t> (</a:t>
            </a:r>
            <a:r>
              <a:rPr lang="en-ID" i="1" dirty="0" err="1"/>
              <a:t>menikah</a:t>
            </a:r>
            <a:r>
              <a:rPr lang="en-ID" i="1" dirty="0"/>
              <a:t>) </a:t>
            </a:r>
            <a:r>
              <a:rPr lang="en-ID" i="1" dirty="0" err="1"/>
              <a:t>dari</a:t>
            </a:r>
            <a:r>
              <a:rPr lang="en-ID" i="1" dirty="0"/>
              <a:t> hamba-hamba </a:t>
            </a:r>
            <a:r>
              <a:rPr lang="en-ID" i="1" dirty="0" err="1"/>
              <a:t>sahayamu</a:t>
            </a:r>
            <a:r>
              <a:rPr lang="en-ID" i="1" dirty="0"/>
              <a:t> </a:t>
            </a:r>
            <a:r>
              <a:rPr lang="en-ID" i="1" dirty="0" err="1"/>
              <a:t>baik</a:t>
            </a:r>
            <a:r>
              <a:rPr lang="en-ID" i="1" dirty="0"/>
              <a:t> </a:t>
            </a:r>
            <a:r>
              <a:rPr lang="en-ID" i="1" dirty="0" err="1"/>
              <a:t>laki-laki</a:t>
            </a:r>
            <a:r>
              <a:rPr lang="en-ID" i="1" dirty="0"/>
              <a:t> </a:t>
            </a:r>
            <a:r>
              <a:rPr lang="en-ID" i="1" dirty="0" err="1"/>
              <a:t>maupun</a:t>
            </a:r>
            <a:r>
              <a:rPr lang="en-ID" i="1" dirty="0"/>
              <a:t> </a:t>
            </a:r>
            <a:r>
              <a:rPr lang="en-ID" i="1" dirty="0" err="1"/>
              <a:t>perempuan</a:t>
            </a:r>
            <a:r>
              <a:rPr lang="en-ID" i="1" dirty="0"/>
              <a:t>. Jika </a:t>
            </a:r>
            <a:r>
              <a:rPr lang="en-ID" i="1" dirty="0" err="1"/>
              <a:t>mereka</a:t>
            </a:r>
            <a:r>
              <a:rPr lang="en-ID" i="1" dirty="0"/>
              <a:t> miskin, Allah </a:t>
            </a:r>
            <a:r>
              <a:rPr lang="en-ID" i="1" dirty="0" err="1"/>
              <a:t>akan</a:t>
            </a:r>
            <a:r>
              <a:rPr lang="en-ID" i="1" dirty="0"/>
              <a:t> </a:t>
            </a:r>
            <a:r>
              <a:rPr lang="en-ID" i="1" dirty="0" err="1"/>
              <a:t>memberikan</a:t>
            </a:r>
            <a:r>
              <a:rPr lang="en-ID" i="1" dirty="0"/>
              <a:t> </a:t>
            </a:r>
            <a:r>
              <a:rPr lang="en-ID" i="1" dirty="0" err="1"/>
              <a:t>kecukupan</a:t>
            </a:r>
            <a:r>
              <a:rPr lang="en-ID" i="1" dirty="0"/>
              <a:t> </a:t>
            </a:r>
            <a:r>
              <a:rPr lang="en-ID" i="1" dirty="0" err="1"/>
              <a:t>kepada</a:t>
            </a:r>
            <a:r>
              <a:rPr lang="en-ID" i="1" dirty="0"/>
              <a:t> </a:t>
            </a:r>
            <a:r>
              <a:rPr lang="en-ID" i="1" dirty="0" err="1"/>
              <a:t>mereka</a:t>
            </a:r>
            <a:r>
              <a:rPr lang="en-ID" i="1" dirty="0"/>
              <a:t> </a:t>
            </a:r>
            <a:r>
              <a:rPr lang="en-ID" i="1" dirty="0" err="1"/>
              <a:t>dengan</a:t>
            </a:r>
            <a:r>
              <a:rPr lang="en-ID" i="1" dirty="0"/>
              <a:t> </a:t>
            </a:r>
            <a:r>
              <a:rPr lang="en-ID" i="1" dirty="0" err="1"/>
              <a:t>karunia</a:t>
            </a:r>
            <a:r>
              <a:rPr lang="en-ID" i="1" dirty="0"/>
              <a:t>-Nya. Dan Allah </a:t>
            </a:r>
            <a:r>
              <a:rPr lang="en-ID" i="1" dirty="0" err="1"/>
              <a:t>Mahaluas</a:t>
            </a:r>
            <a:r>
              <a:rPr lang="en-ID" i="1" dirty="0"/>
              <a:t> (</a:t>
            </a:r>
            <a:r>
              <a:rPr lang="en-ID" i="1" dirty="0" err="1"/>
              <a:t>pemberian</a:t>
            </a:r>
            <a:r>
              <a:rPr lang="en-ID" i="1" dirty="0"/>
              <a:t>-Nya), Maha </a:t>
            </a:r>
            <a:r>
              <a:rPr lang="en-ID" i="1" dirty="0" err="1"/>
              <a:t>Mengetahui</a:t>
            </a:r>
            <a:r>
              <a:rPr lang="en-ID" i="1" dirty="0"/>
              <a:t>.”</a:t>
            </a:r>
            <a:endParaRPr lang="en-ID" dirty="0"/>
          </a:p>
          <a:p>
            <a:pPr marL="742950" lvl="1" indent="-285750" rtl="0">
              <a:buFont typeface="Arial" panose="020B0604020202020204" pitchFamily="34" charset="0"/>
              <a:buChar char="•"/>
            </a:pPr>
            <a:r>
              <a:rPr lang="en-ID" b="1" dirty="0"/>
              <a:t>Hadis Rasulullah SAW</a:t>
            </a:r>
            <a:r>
              <a:rPr lang="en-ID" dirty="0"/>
              <a:t> (</a:t>
            </a:r>
            <a:r>
              <a:rPr lang="en-ID" dirty="0" err="1"/>
              <a:t>Kulayni</a:t>
            </a:r>
            <a:r>
              <a:rPr lang="en-ID" dirty="0"/>
              <a:t>, Al-</a:t>
            </a:r>
            <a:r>
              <a:rPr lang="en-ID" dirty="0" err="1"/>
              <a:t>Kāfî</a:t>
            </a:r>
            <a:r>
              <a:rPr lang="en-ID" dirty="0"/>
              <a:t>, Kitab al-</a:t>
            </a:r>
            <a:r>
              <a:rPr lang="en-ID" dirty="0" err="1"/>
              <a:t>Nikâḥ</a:t>
            </a:r>
            <a:r>
              <a:rPr lang="en-ID" dirty="0"/>
              <a:t>, </a:t>
            </a:r>
            <a:r>
              <a:rPr lang="en-ID" dirty="0" err="1"/>
              <a:t>jilid</a:t>
            </a:r>
            <a:r>
              <a:rPr lang="en-ID" dirty="0"/>
              <a:t> 5, </a:t>
            </a:r>
            <a:r>
              <a:rPr lang="en-ID" dirty="0" err="1"/>
              <a:t>hlm</a:t>
            </a:r>
            <a:r>
              <a:rPr lang="en-ID" dirty="0"/>
              <a:t>. 347):</a:t>
            </a:r>
            <a:br>
              <a:rPr lang="en-ID" dirty="0"/>
            </a:br>
            <a:r>
              <a:rPr lang="en-ID" i="1" dirty="0"/>
              <a:t>“Jika </a:t>
            </a:r>
            <a:r>
              <a:rPr lang="en-ID" i="1" dirty="0" err="1"/>
              <a:t>datang</a:t>
            </a:r>
            <a:r>
              <a:rPr lang="en-ID" i="1" dirty="0"/>
              <a:t> </a:t>
            </a:r>
            <a:r>
              <a:rPr lang="en-ID" i="1" dirty="0" err="1"/>
              <a:t>kepada</a:t>
            </a:r>
            <a:r>
              <a:rPr lang="en-ID" i="1" dirty="0"/>
              <a:t> kalian </a:t>
            </a:r>
            <a:r>
              <a:rPr lang="en-ID" i="1" dirty="0" err="1"/>
              <a:t>seseorang</a:t>
            </a:r>
            <a:r>
              <a:rPr lang="en-ID" i="1" dirty="0"/>
              <a:t> yang kalian </a:t>
            </a:r>
            <a:r>
              <a:rPr lang="en-ID" i="1" dirty="0" err="1"/>
              <a:t>ridhai</a:t>
            </a:r>
            <a:r>
              <a:rPr lang="en-ID" i="1" dirty="0"/>
              <a:t> agama dan </a:t>
            </a:r>
            <a:r>
              <a:rPr lang="en-ID" i="1" dirty="0" err="1"/>
              <a:t>akhlaknya</a:t>
            </a:r>
            <a:r>
              <a:rPr lang="en-ID" i="1" dirty="0"/>
              <a:t> </a:t>
            </a:r>
            <a:r>
              <a:rPr lang="en-ID" i="1" dirty="0" err="1"/>
              <a:t>maka</a:t>
            </a:r>
            <a:r>
              <a:rPr lang="en-ID" i="1" dirty="0"/>
              <a:t> </a:t>
            </a:r>
            <a:r>
              <a:rPr lang="en-ID" i="1" dirty="0" err="1"/>
              <a:t>nikahkanlah</a:t>
            </a:r>
            <a:r>
              <a:rPr lang="en-ID" i="1" dirty="0"/>
              <a:t> </a:t>
            </a:r>
            <a:r>
              <a:rPr lang="en-ID" i="1" dirty="0" err="1"/>
              <a:t>ia.</a:t>
            </a:r>
            <a:r>
              <a:rPr lang="en-ID" i="1" dirty="0"/>
              <a:t> Jika kalian </a:t>
            </a:r>
            <a:r>
              <a:rPr lang="en-ID" i="1" dirty="0" err="1"/>
              <a:t>tidak</a:t>
            </a:r>
            <a:r>
              <a:rPr lang="en-ID" i="1" dirty="0"/>
              <a:t> </a:t>
            </a:r>
            <a:r>
              <a:rPr lang="en-ID" i="1" dirty="0" err="1"/>
              <a:t>melakukannya</a:t>
            </a:r>
            <a:r>
              <a:rPr lang="en-ID" i="1" dirty="0"/>
              <a:t>, </a:t>
            </a:r>
            <a:r>
              <a:rPr lang="en-ID" i="1" dirty="0" err="1"/>
              <a:t>maka</a:t>
            </a:r>
            <a:r>
              <a:rPr lang="en-ID" i="1" dirty="0"/>
              <a:t> </a:t>
            </a:r>
            <a:r>
              <a:rPr lang="en-ID" i="1" dirty="0" err="1"/>
              <a:t>akan</a:t>
            </a:r>
            <a:r>
              <a:rPr lang="en-ID" i="1" dirty="0"/>
              <a:t> </a:t>
            </a:r>
            <a:r>
              <a:rPr lang="en-ID" i="1" dirty="0" err="1"/>
              <a:t>terjadi</a:t>
            </a:r>
            <a:r>
              <a:rPr lang="en-ID" i="1" dirty="0"/>
              <a:t> fitnah di </a:t>
            </a:r>
            <a:r>
              <a:rPr lang="en-ID" i="1" dirty="0" err="1"/>
              <a:t>muka</a:t>
            </a:r>
            <a:r>
              <a:rPr lang="en-ID" i="1" dirty="0"/>
              <a:t> </a:t>
            </a:r>
            <a:r>
              <a:rPr lang="en-ID" i="1" dirty="0" err="1"/>
              <a:t>bumi</a:t>
            </a:r>
            <a:r>
              <a:rPr lang="en-ID" i="1" dirty="0"/>
              <a:t> dan </a:t>
            </a:r>
            <a:r>
              <a:rPr lang="en-ID" i="1" dirty="0" err="1"/>
              <a:t>kerusakan</a:t>
            </a:r>
            <a:r>
              <a:rPr lang="en-ID" i="1" dirty="0"/>
              <a:t> </a:t>
            </a:r>
            <a:r>
              <a:rPr lang="en-ID" i="1" dirty="0" err="1"/>
              <a:t>besar</a:t>
            </a:r>
            <a:r>
              <a:rPr lang="en-ID" i="1" dirty="0"/>
              <a:t>.”</a:t>
            </a:r>
            <a:endParaRPr lang="en-ID" dirty="0"/>
          </a:p>
          <a:p>
            <a:pPr rtl="0">
              <a:buFont typeface="Arial" panose="020B0604020202020204" pitchFamily="34" charset="0"/>
              <a:buChar char="•"/>
            </a:pPr>
            <a:r>
              <a:rPr lang="en-ID" b="1" dirty="0" err="1"/>
              <a:t>Praktik</a:t>
            </a:r>
            <a:r>
              <a:rPr lang="en-ID" dirty="0"/>
              <a:t>: </a:t>
            </a:r>
            <a:r>
              <a:rPr lang="en-ID" dirty="0" err="1"/>
              <a:t>Konsistensi</a:t>
            </a:r>
            <a:r>
              <a:rPr lang="en-ID" dirty="0"/>
              <a:t> </a:t>
            </a:r>
            <a:r>
              <a:rPr lang="en-ID" dirty="0" err="1"/>
              <a:t>dalam</a:t>
            </a:r>
            <a:r>
              <a:rPr lang="en-ID" dirty="0"/>
              <a:t> ibadah </a:t>
            </a:r>
            <a:r>
              <a:rPr lang="en-ID" dirty="0" err="1"/>
              <a:t>wajib</a:t>
            </a:r>
            <a:r>
              <a:rPr lang="en-ID" dirty="0"/>
              <a:t>, </a:t>
            </a:r>
            <a:r>
              <a:rPr lang="en-ID" dirty="0" err="1"/>
              <a:t>menjauhi</a:t>
            </a:r>
            <a:r>
              <a:rPr lang="en-ID" dirty="0"/>
              <a:t> </a:t>
            </a:r>
            <a:r>
              <a:rPr lang="en-ID" dirty="0" err="1"/>
              <a:t>maksiat</a:t>
            </a:r>
            <a:r>
              <a:rPr lang="en-ID" dirty="0"/>
              <a:t>, dan </a:t>
            </a:r>
            <a:r>
              <a:rPr lang="en-ID" dirty="0" err="1"/>
              <a:t>membangun</a:t>
            </a:r>
            <a:r>
              <a:rPr lang="en-ID" dirty="0"/>
              <a:t> </a:t>
            </a:r>
            <a:r>
              <a:rPr lang="en-ID" dirty="0" err="1"/>
              <a:t>karakter</a:t>
            </a:r>
            <a:r>
              <a:rPr lang="en-ID" dirty="0"/>
              <a:t> </a:t>
            </a:r>
            <a:r>
              <a:rPr lang="en-ID" dirty="0" err="1"/>
              <a:t>mulia</a:t>
            </a:r>
            <a:r>
              <a:rPr lang="en-ID" dirty="0"/>
              <a:t>.</a:t>
            </a:r>
          </a:p>
          <a:p>
            <a:endParaRPr lang="en-ID" dirty="0"/>
          </a:p>
        </p:txBody>
      </p:sp>
    </p:spTree>
    <p:extLst>
      <p:ext uri="{BB962C8B-B14F-4D97-AF65-F5344CB8AC3E}">
        <p14:creationId xmlns:p14="http://schemas.microsoft.com/office/powerpoint/2010/main" val="3902885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664F4-27C8-FF42-C271-CDE45AF1302D}"/>
              </a:ext>
            </a:extLst>
          </p:cNvPr>
          <p:cNvSpPr>
            <a:spLocks noGrp="1"/>
          </p:cNvSpPr>
          <p:nvPr>
            <p:ph type="title"/>
          </p:nvPr>
        </p:nvSpPr>
        <p:spPr/>
        <p:txBody>
          <a:bodyPr>
            <a:normAutofit/>
          </a:bodyPr>
          <a:lstStyle/>
          <a:p>
            <a:r>
              <a:rPr lang="en-ID" b="1" dirty="0"/>
              <a:t>2. </a:t>
            </a:r>
            <a:r>
              <a:rPr lang="en-ID" b="1" dirty="0" err="1"/>
              <a:t>Kemandirian</a:t>
            </a:r>
            <a:r>
              <a:rPr lang="en-ID" b="1" dirty="0"/>
              <a:t> </a:t>
            </a:r>
            <a:r>
              <a:rPr lang="en-ID" b="1" dirty="0" err="1"/>
              <a:t>Finansial</a:t>
            </a:r>
            <a:r>
              <a:rPr lang="en-ID" b="1" dirty="0"/>
              <a:t> Minimal</a:t>
            </a:r>
            <a:endParaRPr lang="en-ID" dirty="0"/>
          </a:p>
        </p:txBody>
      </p:sp>
      <p:sp>
        <p:nvSpPr>
          <p:cNvPr id="3" name="Content Placeholder 2">
            <a:extLst>
              <a:ext uri="{FF2B5EF4-FFF2-40B4-BE49-F238E27FC236}">
                <a16:creationId xmlns:a16="http://schemas.microsoft.com/office/drawing/2014/main" id="{31AA93A4-8DD6-FC6C-E149-09EB28908AAE}"/>
              </a:ext>
            </a:extLst>
          </p:cNvPr>
          <p:cNvSpPr>
            <a:spLocks noGrp="1"/>
          </p:cNvSpPr>
          <p:nvPr>
            <p:ph idx="1"/>
          </p:nvPr>
        </p:nvSpPr>
        <p:spPr/>
        <p:txBody>
          <a:bodyPr>
            <a:normAutofit fontScale="70000" lnSpcReduction="20000"/>
          </a:bodyPr>
          <a:lstStyle/>
          <a:p>
            <a:pPr rtl="0">
              <a:buFont typeface="Arial" panose="020B0604020202020204" pitchFamily="34" charset="0"/>
              <a:buChar char="•"/>
            </a:pPr>
            <a:r>
              <a:rPr lang="en-ID" b="1" dirty="0" err="1"/>
              <a:t>Definisi</a:t>
            </a:r>
            <a:r>
              <a:rPr lang="en-ID" dirty="0"/>
              <a:t>: </a:t>
            </a:r>
            <a:r>
              <a:rPr lang="en-ID" dirty="0" err="1"/>
              <a:t>Kemampuan</a:t>
            </a:r>
            <a:r>
              <a:rPr lang="en-ID" dirty="0"/>
              <a:t> </a:t>
            </a:r>
            <a:r>
              <a:rPr lang="en-ID" dirty="0" err="1"/>
              <a:t>ekonomi</a:t>
            </a:r>
            <a:r>
              <a:rPr lang="en-ID" dirty="0"/>
              <a:t> </a:t>
            </a:r>
            <a:r>
              <a:rPr lang="en-ID" dirty="0" err="1"/>
              <a:t>melalui</a:t>
            </a:r>
            <a:r>
              <a:rPr lang="en-ID" dirty="0"/>
              <a:t> </a:t>
            </a:r>
            <a:r>
              <a:rPr lang="en-ID" dirty="0" err="1"/>
              <a:t>penghasilan</a:t>
            </a:r>
            <a:r>
              <a:rPr lang="en-ID" dirty="0"/>
              <a:t> halal </a:t>
            </a:r>
            <a:r>
              <a:rPr lang="en-ID" dirty="0" err="1"/>
              <a:t>sederhana</a:t>
            </a:r>
            <a:r>
              <a:rPr lang="en-ID" dirty="0"/>
              <a:t> dan </a:t>
            </a:r>
            <a:r>
              <a:rPr lang="en-ID" dirty="0" err="1"/>
              <a:t>literasi</a:t>
            </a:r>
            <a:r>
              <a:rPr lang="en-ID" dirty="0"/>
              <a:t> </a:t>
            </a:r>
            <a:r>
              <a:rPr lang="en-ID" dirty="0" err="1"/>
              <a:t>keuangan</a:t>
            </a:r>
            <a:r>
              <a:rPr lang="en-ID" dirty="0"/>
              <a:t>.</a:t>
            </a:r>
          </a:p>
          <a:p>
            <a:pPr rtl="0">
              <a:buFont typeface="Arial" panose="020B0604020202020204" pitchFamily="34" charset="0"/>
              <a:buChar char="•"/>
            </a:pPr>
            <a:r>
              <a:rPr lang="en-ID" b="1" dirty="0" err="1"/>
              <a:t>Urgensi</a:t>
            </a:r>
            <a:r>
              <a:rPr lang="en-ID" dirty="0"/>
              <a:t>: </a:t>
            </a:r>
            <a:r>
              <a:rPr lang="en-ID" dirty="0" err="1"/>
              <a:t>Memastikan</a:t>
            </a:r>
            <a:r>
              <a:rPr lang="en-ID" dirty="0"/>
              <a:t> </a:t>
            </a:r>
            <a:r>
              <a:rPr lang="en-ID" dirty="0" err="1"/>
              <a:t>kehidupan</a:t>
            </a:r>
            <a:r>
              <a:rPr lang="en-ID" dirty="0"/>
              <a:t> </a:t>
            </a:r>
            <a:r>
              <a:rPr lang="en-ID" dirty="0" err="1"/>
              <a:t>keluarga</a:t>
            </a:r>
            <a:r>
              <a:rPr lang="en-ID" dirty="0"/>
              <a:t> </a:t>
            </a:r>
            <a:r>
              <a:rPr lang="en-ID" dirty="0" err="1"/>
              <a:t>layak</a:t>
            </a:r>
            <a:r>
              <a:rPr lang="en-ID" dirty="0"/>
              <a:t> dan </a:t>
            </a:r>
            <a:r>
              <a:rPr lang="en-ID" dirty="0" err="1"/>
              <a:t>mandiri</a:t>
            </a:r>
            <a:r>
              <a:rPr lang="en-ID" dirty="0"/>
              <a:t>, </a:t>
            </a:r>
            <a:r>
              <a:rPr lang="en-ID" dirty="0" err="1"/>
              <a:t>meski</a:t>
            </a:r>
            <a:r>
              <a:rPr lang="en-ID" dirty="0"/>
              <a:t> </a:t>
            </a:r>
            <a:r>
              <a:rPr lang="en-ID" dirty="0" err="1"/>
              <a:t>sederhana</a:t>
            </a:r>
            <a:r>
              <a:rPr lang="en-ID" dirty="0"/>
              <a:t>.</a:t>
            </a:r>
          </a:p>
          <a:p>
            <a:pPr rtl="0">
              <a:buFont typeface="Arial" panose="020B0604020202020204" pitchFamily="34" charset="0"/>
              <a:buChar char="•"/>
            </a:pPr>
            <a:r>
              <a:rPr lang="en-ID" b="1" dirty="0"/>
              <a:t>Dalil</a:t>
            </a:r>
            <a:r>
              <a:rPr lang="en-ID" dirty="0"/>
              <a:t>:</a:t>
            </a:r>
          </a:p>
          <a:p>
            <a:pPr marL="742950" lvl="1" indent="-285750" rtl="0">
              <a:buFont typeface="Arial" panose="020B0604020202020204" pitchFamily="34" charset="0"/>
              <a:buChar char="•"/>
            </a:pPr>
            <a:r>
              <a:rPr lang="en-ID" b="1" dirty="0"/>
              <a:t>QS. An-Nisa: 34</a:t>
            </a:r>
            <a:r>
              <a:rPr lang="en-ID" dirty="0"/>
              <a:t>:</a:t>
            </a:r>
            <a:br>
              <a:rPr lang="en-ID" dirty="0"/>
            </a:br>
            <a:r>
              <a:rPr lang="en-ID" i="1" dirty="0"/>
              <a:t>“Kaum </a:t>
            </a:r>
            <a:r>
              <a:rPr lang="en-ID" i="1" dirty="0" err="1"/>
              <a:t>laki-laki</a:t>
            </a:r>
            <a:r>
              <a:rPr lang="en-ID" i="1" dirty="0"/>
              <a:t> </a:t>
            </a:r>
            <a:r>
              <a:rPr lang="en-ID" i="1" dirty="0" err="1"/>
              <a:t>itu</a:t>
            </a:r>
            <a:r>
              <a:rPr lang="en-ID" i="1" dirty="0"/>
              <a:t> </a:t>
            </a:r>
            <a:r>
              <a:rPr lang="en-ID" i="1" dirty="0" err="1"/>
              <a:t>adalah</a:t>
            </a:r>
            <a:r>
              <a:rPr lang="en-ID" i="1" dirty="0"/>
              <a:t> </a:t>
            </a:r>
            <a:r>
              <a:rPr lang="en-ID" i="1" dirty="0" err="1"/>
              <a:t>pemimpin</a:t>
            </a:r>
            <a:r>
              <a:rPr lang="en-ID" i="1" dirty="0"/>
              <a:t> </a:t>
            </a:r>
            <a:r>
              <a:rPr lang="en-ID" i="1" dirty="0" err="1"/>
              <a:t>bagi</a:t>
            </a:r>
            <a:r>
              <a:rPr lang="en-ID" i="1" dirty="0"/>
              <a:t> </a:t>
            </a:r>
            <a:r>
              <a:rPr lang="en-ID" i="1" dirty="0" err="1"/>
              <a:t>kaum</a:t>
            </a:r>
            <a:r>
              <a:rPr lang="en-ID" i="1" dirty="0"/>
              <a:t> </a:t>
            </a:r>
            <a:r>
              <a:rPr lang="en-ID" i="1" dirty="0" err="1"/>
              <a:t>wanita</a:t>
            </a:r>
            <a:r>
              <a:rPr lang="en-ID" i="1" dirty="0"/>
              <a:t>, oleh </a:t>
            </a:r>
            <a:r>
              <a:rPr lang="en-ID" i="1" dirty="0" err="1"/>
              <a:t>karena</a:t>
            </a:r>
            <a:r>
              <a:rPr lang="en-ID" i="1" dirty="0"/>
              <a:t> Allah </a:t>
            </a:r>
            <a:r>
              <a:rPr lang="en-ID" i="1" dirty="0" err="1"/>
              <a:t>telah</a:t>
            </a:r>
            <a:r>
              <a:rPr lang="en-ID" i="1" dirty="0"/>
              <a:t> </a:t>
            </a:r>
            <a:r>
              <a:rPr lang="en-ID" i="1" dirty="0" err="1"/>
              <a:t>melebihkan</a:t>
            </a:r>
            <a:r>
              <a:rPr lang="en-ID" i="1" dirty="0"/>
              <a:t> </a:t>
            </a:r>
            <a:r>
              <a:rPr lang="en-ID" i="1" dirty="0" err="1"/>
              <a:t>sebagian</a:t>
            </a:r>
            <a:r>
              <a:rPr lang="en-ID" i="1" dirty="0"/>
              <a:t> </a:t>
            </a:r>
            <a:r>
              <a:rPr lang="en-ID" i="1" dirty="0" err="1"/>
              <a:t>mereka</a:t>
            </a:r>
            <a:r>
              <a:rPr lang="en-ID" i="1" dirty="0"/>
              <a:t> </a:t>
            </a:r>
            <a:r>
              <a:rPr lang="en-ID" i="1" dirty="0" err="1"/>
              <a:t>atas</a:t>
            </a:r>
            <a:r>
              <a:rPr lang="en-ID" i="1" dirty="0"/>
              <a:t> </a:t>
            </a:r>
            <a:r>
              <a:rPr lang="en-ID" i="1" dirty="0" err="1"/>
              <a:t>sebagian</a:t>
            </a:r>
            <a:r>
              <a:rPr lang="en-ID" i="1" dirty="0"/>
              <a:t> yang lain, dan </a:t>
            </a:r>
            <a:r>
              <a:rPr lang="en-ID" i="1" dirty="0" err="1"/>
              <a:t>karena</a:t>
            </a:r>
            <a:r>
              <a:rPr lang="en-ID" i="1" dirty="0"/>
              <a:t> </a:t>
            </a:r>
            <a:r>
              <a:rPr lang="en-ID" i="1" dirty="0" err="1"/>
              <a:t>mereka</a:t>
            </a:r>
            <a:r>
              <a:rPr lang="en-ID" i="1" dirty="0"/>
              <a:t> </a:t>
            </a:r>
            <a:r>
              <a:rPr lang="en-ID" i="1" dirty="0" err="1"/>
              <a:t>telah</a:t>
            </a:r>
            <a:r>
              <a:rPr lang="en-ID" i="1" dirty="0"/>
              <a:t> </a:t>
            </a:r>
            <a:r>
              <a:rPr lang="en-ID" i="1" dirty="0" err="1"/>
              <a:t>menafkahkan</a:t>
            </a:r>
            <a:r>
              <a:rPr lang="en-ID" i="1" dirty="0"/>
              <a:t> </a:t>
            </a:r>
            <a:r>
              <a:rPr lang="en-ID" i="1" dirty="0" err="1"/>
              <a:t>sebagian</a:t>
            </a:r>
            <a:r>
              <a:rPr lang="en-ID" i="1" dirty="0"/>
              <a:t> </a:t>
            </a:r>
            <a:r>
              <a:rPr lang="en-ID" i="1" dirty="0" err="1"/>
              <a:t>dari</a:t>
            </a:r>
            <a:r>
              <a:rPr lang="en-ID" i="1" dirty="0"/>
              <a:t> </a:t>
            </a:r>
            <a:r>
              <a:rPr lang="en-ID" i="1" dirty="0" err="1"/>
              <a:t>harta</a:t>
            </a:r>
            <a:r>
              <a:rPr lang="en-ID" i="1" dirty="0"/>
              <a:t> </a:t>
            </a:r>
            <a:r>
              <a:rPr lang="en-ID" i="1" dirty="0" err="1"/>
              <a:t>mereka</a:t>
            </a:r>
            <a:r>
              <a:rPr lang="en-ID" i="1" dirty="0"/>
              <a:t>.”</a:t>
            </a:r>
            <a:endParaRPr lang="en-ID" dirty="0"/>
          </a:p>
          <a:p>
            <a:pPr marL="742950" lvl="1" indent="-285750" rtl="0">
              <a:buFont typeface="Arial" panose="020B0604020202020204" pitchFamily="34" charset="0"/>
              <a:buChar char="•"/>
            </a:pPr>
            <a:r>
              <a:rPr lang="en-ID" b="1" dirty="0" err="1"/>
              <a:t>Nahj</a:t>
            </a:r>
            <a:r>
              <a:rPr lang="en-ID" b="1" dirty="0"/>
              <a:t> al-</a:t>
            </a:r>
            <a:r>
              <a:rPr lang="en-ID" b="1" dirty="0" err="1"/>
              <a:t>Balaghah</a:t>
            </a:r>
            <a:r>
              <a:rPr lang="en-ID" b="1" dirty="0"/>
              <a:t>, Khutbah 31</a:t>
            </a:r>
            <a:r>
              <a:rPr lang="en-ID" dirty="0"/>
              <a:t>:</a:t>
            </a:r>
            <a:br>
              <a:rPr lang="en-ID" dirty="0"/>
            </a:br>
            <a:r>
              <a:rPr lang="en-ID" i="1" dirty="0"/>
              <a:t>“</a:t>
            </a:r>
            <a:r>
              <a:rPr lang="en-ID" i="1" dirty="0" err="1"/>
              <a:t>Wahai</a:t>
            </a:r>
            <a:r>
              <a:rPr lang="en-ID" i="1" dirty="0"/>
              <a:t> </a:t>
            </a:r>
            <a:r>
              <a:rPr lang="en-ID" i="1" dirty="0" err="1"/>
              <a:t>putraku</a:t>
            </a:r>
            <a:r>
              <a:rPr lang="en-ID" i="1" dirty="0"/>
              <a:t>, </a:t>
            </a:r>
            <a:r>
              <a:rPr lang="en-ID" i="1" dirty="0" err="1"/>
              <a:t>jadilah</a:t>
            </a:r>
            <a:r>
              <a:rPr lang="en-ID" i="1" dirty="0"/>
              <a:t> </a:t>
            </a:r>
            <a:r>
              <a:rPr lang="en-ID" i="1" dirty="0" err="1"/>
              <a:t>mandiri</a:t>
            </a:r>
            <a:r>
              <a:rPr lang="en-ID" i="1" dirty="0"/>
              <a:t> </a:t>
            </a:r>
            <a:r>
              <a:rPr lang="en-ID" i="1" dirty="0" err="1"/>
              <a:t>dari</a:t>
            </a:r>
            <a:r>
              <a:rPr lang="en-ID" i="1" dirty="0"/>
              <a:t> </a:t>
            </a:r>
            <a:r>
              <a:rPr lang="en-ID" i="1" dirty="0" err="1"/>
              <a:t>siapa</a:t>
            </a:r>
            <a:r>
              <a:rPr lang="en-ID" i="1" dirty="0"/>
              <a:t> pun yang </a:t>
            </a:r>
            <a:r>
              <a:rPr lang="en-ID" i="1" dirty="0" err="1"/>
              <a:t>engkau</a:t>
            </a:r>
            <a:r>
              <a:rPr lang="en-ID" i="1" dirty="0"/>
              <a:t> </a:t>
            </a:r>
            <a:r>
              <a:rPr lang="en-ID" i="1" dirty="0" err="1"/>
              <a:t>inginkan</a:t>
            </a:r>
            <a:r>
              <a:rPr lang="en-ID" i="1" dirty="0"/>
              <a:t>, </a:t>
            </a:r>
            <a:r>
              <a:rPr lang="en-ID" i="1" dirty="0" err="1"/>
              <a:t>maka</a:t>
            </a:r>
            <a:r>
              <a:rPr lang="en-ID" i="1" dirty="0"/>
              <a:t> </a:t>
            </a:r>
            <a:r>
              <a:rPr lang="en-ID" i="1" dirty="0" err="1"/>
              <a:t>engkau</a:t>
            </a:r>
            <a:r>
              <a:rPr lang="en-ID" i="1" dirty="0"/>
              <a:t> </a:t>
            </a:r>
            <a:r>
              <a:rPr lang="en-ID" i="1" dirty="0" err="1"/>
              <a:t>akan</a:t>
            </a:r>
            <a:r>
              <a:rPr lang="en-ID" i="1" dirty="0"/>
              <a:t> </a:t>
            </a:r>
            <a:r>
              <a:rPr lang="en-ID" i="1" dirty="0" err="1"/>
              <a:t>sejajar</a:t>
            </a:r>
            <a:r>
              <a:rPr lang="en-ID" i="1" dirty="0"/>
              <a:t> </a:t>
            </a:r>
            <a:r>
              <a:rPr lang="en-ID" i="1" dirty="0" err="1"/>
              <a:t>dengannya</a:t>
            </a:r>
            <a:r>
              <a:rPr lang="en-ID" i="1" dirty="0"/>
              <a:t>. Dan </a:t>
            </a:r>
            <a:r>
              <a:rPr lang="en-ID" i="1" dirty="0" err="1"/>
              <a:t>butuhlah</a:t>
            </a:r>
            <a:r>
              <a:rPr lang="en-ID" i="1" dirty="0"/>
              <a:t> </a:t>
            </a:r>
            <a:r>
              <a:rPr lang="en-ID" i="1" dirty="0" err="1"/>
              <a:t>kepada</a:t>
            </a:r>
            <a:r>
              <a:rPr lang="en-ID" i="1" dirty="0"/>
              <a:t> </a:t>
            </a:r>
            <a:r>
              <a:rPr lang="en-ID" i="1" dirty="0" err="1"/>
              <a:t>siapa</a:t>
            </a:r>
            <a:r>
              <a:rPr lang="en-ID" i="1" dirty="0"/>
              <a:t> pun yang </a:t>
            </a:r>
            <a:r>
              <a:rPr lang="en-ID" i="1" dirty="0" err="1"/>
              <a:t>engkau</a:t>
            </a:r>
            <a:r>
              <a:rPr lang="en-ID" i="1" dirty="0"/>
              <a:t> </a:t>
            </a:r>
            <a:r>
              <a:rPr lang="en-ID" i="1" dirty="0" err="1"/>
              <a:t>inginkan</a:t>
            </a:r>
            <a:r>
              <a:rPr lang="en-ID" i="1" dirty="0"/>
              <a:t>, </a:t>
            </a:r>
            <a:r>
              <a:rPr lang="en-ID" i="1" dirty="0" err="1"/>
              <a:t>maka</a:t>
            </a:r>
            <a:r>
              <a:rPr lang="en-ID" i="1" dirty="0"/>
              <a:t> </a:t>
            </a:r>
            <a:r>
              <a:rPr lang="en-ID" i="1" dirty="0" err="1"/>
              <a:t>engkau</a:t>
            </a:r>
            <a:r>
              <a:rPr lang="en-ID" i="1" dirty="0"/>
              <a:t> </a:t>
            </a:r>
            <a:r>
              <a:rPr lang="en-ID" i="1" dirty="0" err="1"/>
              <a:t>akan</a:t>
            </a:r>
            <a:r>
              <a:rPr lang="en-ID" i="1" dirty="0"/>
              <a:t> </a:t>
            </a:r>
            <a:r>
              <a:rPr lang="en-ID" i="1" dirty="0" err="1"/>
              <a:t>menjadi</a:t>
            </a:r>
            <a:r>
              <a:rPr lang="en-ID" i="1" dirty="0"/>
              <a:t> </a:t>
            </a:r>
            <a:r>
              <a:rPr lang="en-ID" i="1" dirty="0" err="1"/>
              <a:t>tawanan</a:t>
            </a:r>
            <a:r>
              <a:rPr lang="en-ID" i="1" dirty="0"/>
              <a:t> </a:t>
            </a:r>
            <a:r>
              <a:rPr lang="en-ID" i="1" dirty="0" err="1"/>
              <a:t>baginya</a:t>
            </a:r>
            <a:r>
              <a:rPr lang="en-ID" i="1" dirty="0"/>
              <a:t>.”</a:t>
            </a:r>
            <a:endParaRPr lang="en-ID" dirty="0"/>
          </a:p>
          <a:p>
            <a:pPr rtl="0">
              <a:buFont typeface="Arial" panose="020B0604020202020204" pitchFamily="34" charset="0"/>
              <a:buChar char="•"/>
            </a:pPr>
            <a:r>
              <a:rPr lang="en-ID" b="1" dirty="0" err="1"/>
              <a:t>Praktik</a:t>
            </a:r>
            <a:r>
              <a:rPr lang="en-ID" dirty="0"/>
              <a:t>: Etos </a:t>
            </a:r>
            <a:r>
              <a:rPr lang="en-ID" dirty="0" err="1"/>
              <a:t>kerja</a:t>
            </a:r>
            <a:r>
              <a:rPr lang="en-ID" dirty="0"/>
              <a:t> </a:t>
            </a:r>
            <a:r>
              <a:rPr lang="en-ID" dirty="0" err="1"/>
              <a:t>keras</a:t>
            </a:r>
            <a:r>
              <a:rPr lang="en-ID" dirty="0"/>
              <a:t>, </a:t>
            </a:r>
            <a:r>
              <a:rPr lang="en-ID" dirty="0" err="1"/>
              <a:t>pengelolaan</a:t>
            </a:r>
            <a:r>
              <a:rPr lang="en-ID" dirty="0"/>
              <a:t> </a:t>
            </a:r>
            <a:r>
              <a:rPr lang="en-ID" dirty="0" err="1"/>
              <a:t>keuangan</a:t>
            </a:r>
            <a:r>
              <a:rPr lang="en-ID" dirty="0"/>
              <a:t> </a:t>
            </a:r>
            <a:r>
              <a:rPr lang="en-ID" dirty="0" err="1"/>
              <a:t>bijak</a:t>
            </a:r>
            <a:r>
              <a:rPr lang="en-ID" dirty="0"/>
              <a:t>, dan </a:t>
            </a:r>
            <a:r>
              <a:rPr lang="en-ID" dirty="0" err="1"/>
              <a:t>menghindari</a:t>
            </a:r>
            <a:r>
              <a:rPr lang="en-ID" dirty="0"/>
              <a:t> </a:t>
            </a:r>
            <a:r>
              <a:rPr lang="en-ID" dirty="0" err="1"/>
              <a:t>ketergantungan</a:t>
            </a:r>
            <a:r>
              <a:rPr lang="en-ID" dirty="0"/>
              <a:t>.</a:t>
            </a:r>
          </a:p>
          <a:p>
            <a:endParaRPr lang="en-ID" dirty="0"/>
          </a:p>
        </p:txBody>
      </p:sp>
    </p:spTree>
    <p:extLst>
      <p:ext uri="{BB962C8B-B14F-4D97-AF65-F5344CB8AC3E}">
        <p14:creationId xmlns:p14="http://schemas.microsoft.com/office/powerpoint/2010/main" val="3639690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50BC18-B5F6-497E-D602-F255E87DD7AC}"/>
              </a:ext>
            </a:extLst>
          </p:cNvPr>
          <p:cNvSpPr>
            <a:spLocks noGrp="1"/>
          </p:cNvSpPr>
          <p:nvPr>
            <p:ph type="title"/>
          </p:nvPr>
        </p:nvSpPr>
        <p:spPr/>
        <p:txBody>
          <a:bodyPr>
            <a:normAutofit/>
          </a:bodyPr>
          <a:lstStyle/>
          <a:p>
            <a:r>
              <a:rPr lang="en-ID" b="1" dirty="0"/>
              <a:t>3. </a:t>
            </a:r>
            <a:r>
              <a:rPr lang="en-ID" b="1" dirty="0" err="1"/>
              <a:t>Kompetensi</a:t>
            </a:r>
            <a:r>
              <a:rPr lang="en-ID" b="1" dirty="0"/>
              <a:t> </a:t>
            </a:r>
            <a:r>
              <a:rPr lang="en-ID" b="1" dirty="0" err="1"/>
              <a:t>Domestik</a:t>
            </a:r>
            <a:endParaRPr lang="en-ID" dirty="0"/>
          </a:p>
        </p:txBody>
      </p:sp>
      <p:sp>
        <p:nvSpPr>
          <p:cNvPr id="3" name="Content Placeholder 2">
            <a:extLst>
              <a:ext uri="{FF2B5EF4-FFF2-40B4-BE49-F238E27FC236}">
                <a16:creationId xmlns:a16="http://schemas.microsoft.com/office/drawing/2014/main" id="{95B83FCC-9427-25CD-131B-7A82B5EFBC08}"/>
              </a:ext>
            </a:extLst>
          </p:cNvPr>
          <p:cNvSpPr>
            <a:spLocks noGrp="1"/>
          </p:cNvSpPr>
          <p:nvPr>
            <p:ph idx="1"/>
          </p:nvPr>
        </p:nvSpPr>
        <p:spPr/>
        <p:txBody>
          <a:bodyPr>
            <a:normAutofit fontScale="85000" lnSpcReduction="10000"/>
          </a:bodyPr>
          <a:lstStyle/>
          <a:p>
            <a:pPr rtl="0">
              <a:buFont typeface="Arial" panose="020B0604020202020204" pitchFamily="34" charset="0"/>
              <a:buChar char="•"/>
            </a:pPr>
            <a:r>
              <a:rPr lang="en-ID" b="1" dirty="0" err="1"/>
              <a:t>Definisi</a:t>
            </a:r>
            <a:r>
              <a:rPr lang="en-ID" dirty="0"/>
              <a:t>: </a:t>
            </a:r>
            <a:r>
              <a:rPr lang="en-ID" dirty="0" err="1"/>
              <a:t>Keterampilan</a:t>
            </a:r>
            <a:r>
              <a:rPr lang="en-ID" dirty="0"/>
              <a:t> </a:t>
            </a:r>
            <a:r>
              <a:rPr lang="en-ID" dirty="0" err="1"/>
              <a:t>dasar</a:t>
            </a:r>
            <a:r>
              <a:rPr lang="en-ID" dirty="0"/>
              <a:t> </a:t>
            </a:r>
            <a:r>
              <a:rPr lang="en-ID" dirty="0" err="1"/>
              <a:t>mengelola</a:t>
            </a:r>
            <a:r>
              <a:rPr lang="en-ID" dirty="0"/>
              <a:t> </a:t>
            </a:r>
            <a:r>
              <a:rPr lang="en-ID" dirty="0" err="1"/>
              <a:t>rumah</a:t>
            </a:r>
            <a:r>
              <a:rPr lang="en-ID" dirty="0"/>
              <a:t> </a:t>
            </a:r>
            <a:r>
              <a:rPr lang="en-ID" dirty="0" err="1"/>
              <a:t>tangga</a:t>
            </a:r>
            <a:r>
              <a:rPr lang="en-ID" dirty="0"/>
              <a:t> (</a:t>
            </a:r>
            <a:r>
              <a:rPr lang="en-ID" dirty="0" err="1"/>
              <a:t>memasak</a:t>
            </a:r>
            <a:r>
              <a:rPr lang="en-ID" dirty="0"/>
              <a:t>, </a:t>
            </a:r>
            <a:r>
              <a:rPr lang="en-ID" dirty="0" err="1"/>
              <a:t>merawat</a:t>
            </a:r>
            <a:r>
              <a:rPr lang="en-ID" dirty="0"/>
              <a:t> </a:t>
            </a:r>
            <a:r>
              <a:rPr lang="en-ID" dirty="0" err="1"/>
              <a:t>rumah</a:t>
            </a:r>
            <a:r>
              <a:rPr lang="en-ID" dirty="0"/>
              <a:t>, </a:t>
            </a:r>
            <a:r>
              <a:rPr lang="en-ID" dirty="0" err="1"/>
              <a:t>mengatur</a:t>
            </a:r>
            <a:r>
              <a:rPr lang="en-ID" dirty="0"/>
              <a:t> </a:t>
            </a:r>
            <a:r>
              <a:rPr lang="en-ID" dirty="0" err="1"/>
              <a:t>kebutuhan</a:t>
            </a:r>
            <a:r>
              <a:rPr lang="en-ID" dirty="0"/>
              <a:t>).</a:t>
            </a:r>
          </a:p>
          <a:p>
            <a:pPr rtl="0">
              <a:buFont typeface="Arial" panose="020B0604020202020204" pitchFamily="34" charset="0"/>
              <a:buChar char="•"/>
            </a:pPr>
            <a:r>
              <a:rPr lang="en-ID" b="1" dirty="0" err="1"/>
              <a:t>Urgensi</a:t>
            </a:r>
            <a:r>
              <a:rPr lang="en-ID" dirty="0"/>
              <a:t>: </a:t>
            </a:r>
            <a:r>
              <a:rPr lang="en-ID" dirty="0" err="1"/>
              <a:t>Mendukung</a:t>
            </a:r>
            <a:r>
              <a:rPr lang="en-ID" dirty="0"/>
              <a:t> </a:t>
            </a:r>
            <a:r>
              <a:rPr lang="en-ID" dirty="0" err="1"/>
              <a:t>kolaborasi</a:t>
            </a:r>
            <a:r>
              <a:rPr lang="en-ID" dirty="0"/>
              <a:t> dan </a:t>
            </a:r>
            <a:r>
              <a:rPr lang="en-ID" dirty="0" err="1"/>
              <a:t>pembagian</a:t>
            </a:r>
            <a:r>
              <a:rPr lang="en-ID" dirty="0"/>
              <a:t> </a:t>
            </a:r>
            <a:r>
              <a:rPr lang="en-ID" dirty="0" err="1"/>
              <a:t>tugas</a:t>
            </a:r>
            <a:r>
              <a:rPr lang="en-ID" dirty="0"/>
              <a:t> </a:t>
            </a:r>
            <a:r>
              <a:rPr lang="en-ID" dirty="0" err="1"/>
              <a:t>adil</a:t>
            </a:r>
            <a:r>
              <a:rPr lang="en-ID" dirty="0"/>
              <a:t> </a:t>
            </a:r>
            <a:r>
              <a:rPr lang="en-ID" dirty="0" err="1"/>
              <a:t>antara</a:t>
            </a:r>
            <a:r>
              <a:rPr lang="en-ID" dirty="0"/>
              <a:t> </a:t>
            </a:r>
            <a:r>
              <a:rPr lang="en-ID" dirty="0" err="1"/>
              <a:t>pasangan</a:t>
            </a:r>
            <a:r>
              <a:rPr lang="en-ID" dirty="0"/>
              <a:t>.</a:t>
            </a:r>
          </a:p>
          <a:p>
            <a:pPr rtl="0">
              <a:buFont typeface="Arial" panose="020B0604020202020204" pitchFamily="34" charset="0"/>
              <a:buChar char="•"/>
            </a:pPr>
            <a:r>
              <a:rPr lang="en-ID" b="1" dirty="0"/>
              <a:t>Dalil</a:t>
            </a:r>
            <a:r>
              <a:rPr lang="en-ID" dirty="0"/>
              <a:t>:</a:t>
            </a:r>
          </a:p>
          <a:p>
            <a:pPr marL="742950" lvl="1" indent="-285750" rtl="0">
              <a:buFont typeface="Arial" panose="020B0604020202020204" pitchFamily="34" charset="0"/>
              <a:buChar char="•"/>
            </a:pPr>
            <a:r>
              <a:rPr lang="en-ID" b="1" dirty="0"/>
              <a:t>Hadis Rasulullah SAW</a:t>
            </a:r>
            <a:r>
              <a:rPr lang="en-ID" dirty="0"/>
              <a:t> (</a:t>
            </a:r>
            <a:r>
              <a:rPr lang="en-ID" dirty="0" err="1"/>
              <a:t>Ṣadûq</a:t>
            </a:r>
            <a:r>
              <a:rPr lang="en-ID" dirty="0"/>
              <a:t>, ‘</a:t>
            </a:r>
            <a:r>
              <a:rPr lang="en-ID" dirty="0" err="1"/>
              <a:t>Uyûn</a:t>
            </a:r>
            <a:r>
              <a:rPr lang="en-ID" dirty="0"/>
              <a:t> </a:t>
            </a:r>
            <a:r>
              <a:rPr lang="en-ID" dirty="0" err="1"/>
              <a:t>Akhbâr</a:t>
            </a:r>
            <a:r>
              <a:rPr lang="en-ID" dirty="0"/>
              <a:t> al-</a:t>
            </a:r>
            <a:r>
              <a:rPr lang="en-ID" dirty="0" err="1"/>
              <a:t>Ridhâ</a:t>
            </a:r>
            <a:r>
              <a:rPr lang="en-ID" dirty="0"/>
              <a:t>, </a:t>
            </a:r>
            <a:r>
              <a:rPr lang="en-ID" dirty="0" err="1"/>
              <a:t>jilid</a:t>
            </a:r>
            <a:r>
              <a:rPr lang="en-ID" dirty="0"/>
              <a:t> 2, </a:t>
            </a:r>
            <a:r>
              <a:rPr lang="en-ID" dirty="0" err="1"/>
              <a:t>hlm</a:t>
            </a:r>
            <a:r>
              <a:rPr lang="en-ID" dirty="0"/>
              <a:t>. 105):</a:t>
            </a:r>
            <a:br>
              <a:rPr lang="en-ID" dirty="0"/>
            </a:br>
            <a:r>
              <a:rPr lang="en-ID" i="1" dirty="0"/>
              <a:t>“Rasulullah SAW </a:t>
            </a:r>
            <a:r>
              <a:rPr lang="en-ID" i="1" dirty="0" err="1"/>
              <a:t>membagi</a:t>
            </a:r>
            <a:r>
              <a:rPr lang="en-ID" i="1" dirty="0"/>
              <a:t> </a:t>
            </a:r>
            <a:r>
              <a:rPr lang="en-ID" i="1" dirty="0" err="1"/>
              <a:t>tugas</a:t>
            </a:r>
            <a:r>
              <a:rPr lang="en-ID" i="1" dirty="0"/>
              <a:t> </a:t>
            </a:r>
            <a:r>
              <a:rPr lang="en-ID" i="1" dirty="0" err="1"/>
              <a:t>rumah</a:t>
            </a:r>
            <a:r>
              <a:rPr lang="en-ID" i="1" dirty="0"/>
              <a:t> </a:t>
            </a:r>
            <a:r>
              <a:rPr lang="en-ID" i="1" dirty="0" err="1"/>
              <a:t>tangga</a:t>
            </a:r>
            <a:r>
              <a:rPr lang="en-ID" i="1" dirty="0"/>
              <a:t> </a:t>
            </a:r>
            <a:r>
              <a:rPr lang="en-ID" i="1" dirty="0" err="1"/>
              <a:t>antara</a:t>
            </a:r>
            <a:r>
              <a:rPr lang="en-ID" i="1" dirty="0"/>
              <a:t> Ali dan Fatimah, </a:t>
            </a:r>
            <a:r>
              <a:rPr lang="en-ID" i="1" dirty="0" err="1"/>
              <a:t>yaitu</a:t>
            </a:r>
            <a:r>
              <a:rPr lang="en-ID" i="1" dirty="0"/>
              <a:t> </a:t>
            </a:r>
            <a:r>
              <a:rPr lang="en-ID" i="1" dirty="0" err="1"/>
              <a:t>pekerjaan</a:t>
            </a:r>
            <a:r>
              <a:rPr lang="en-ID" i="1" dirty="0"/>
              <a:t> di </a:t>
            </a:r>
            <a:r>
              <a:rPr lang="en-ID" i="1" dirty="0" err="1"/>
              <a:t>dalam</a:t>
            </a:r>
            <a:r>
              <a:rPr lang="en-ID" i="1" dirty="0"/>
              <a:t> </a:t>
            </a:r>
            <a:r>
              <a:rPr lang="en-ID" i="1" dirty="0" err="1"/>
              <a:t>rumah</a:t>
            </a:r>
            <a:r>
              <a:rPr lang="en-ID" i="1" dirty="0"/>
              <a:t> </a:t>
            </a:r>
            <a:r>
              <a:rPr lang="en-ID" i="1" dirty="0" err="1"/>
              <a:t>diserahkan</a:t>
            </a:r>
            <a:r>
              <a:rPr lang="en-ID" i="1" dirty="0"/>
              <a:t> </a:t>
            </a:r>
            <a:r>
              <a:rPr lang="en-ID" i="1" dirty="0" err="1"/>
              <a:t>kepada</a:t>
            </a:r>
            <a:r>
              <a:rPr lang="en-ID" i="1" dirty="0"/>
              <a:t> Fatimah dan </a:t>
            </a:r>
            <a:r>
              <a:rPr lang="en-ID" i="1" dirty="0" err="1"/>
              <a:t>pekerjaan</a:t>
            </a:r>
            <a:r>
              <a:rPr lang="en-ID" i="1" dirty="0"/>
              <a:t> di </a:t>
            </a:r>
            <a:r>
              <a:rPr lang="en-ID" i="1" dirty="0" err="1"/>
              <a:t>luar</a:t>
            </a:r>
            <a:r>
              <a:rPr lang="en-ID" i="1" dirty="0"/>
              <a:t> </a:t>
            </a:r>
            <a:r>
              <a:rPr lang="en-ID" i="1" dirty="0" err="1"/>
              <a:t>rumah</a:t>
            </a:r>
            <a:r>
              <a:rPr lang="en-ID" i="1" dirty="0"/>
              <a:t> </a:t>
            </a:r>
            <a:r>
              <a:rPr lang="en-ID" i="1" dirty="0" err="1"/>
              <a:t>diserahkan</a:t>
            </a:r>
            <a:r>
              <a:rPr lang="en-ID" i="1" dirty="0"/>
              <a:t> </a:t>
            </a:r>
            <a:r>
              <a:rPr lang="en-ID" i="1" dirty="0" err="1"/>
              <a:t>kepada</a:t>
            </a:r>
            <a:r>
              <a:rPr lang="en-ID" i="1" dirty="0"/>
              <a:t> Ali.”</a:t>
            </a:r>
            <a:endParaRPr lang="en-ID" dirty="0"/>
          </a:p>
          <a:p>
            <a:pPr rtl="0">
              <a:buFont typeface="Arial" panose="020B0604020202020204" pitchFamily="34" charset="0"/>
              <a:buChar char="•"/>
            </a:pPr>
            <a:r>
              <a:rPr lang="en-ID" b="1" dirty="0" err="1"/>
              <a:t>Praktik</a:t>
            </a:r>
            <a:r>
              <a:rPr lang="en-ID" dirty="0"/>
              <a:t>: </a:t>
            </a:r>
            <a:r>
              <a:rPr lang="en-ID" dirty="0" err="1"/>
              <a:t>Belajar</a:t>
            </a:r>
            <a:r>
              <a:rPr lang="en-ID" dirty="0"/>
              <a:t> </a:t>
            </a:r>
            <a:r>
              <a:rPr lang="en-ID" dirty="0" err="1"/>
              <a:t>keterampilan</a:t>
            </a:r>
            <a:r>
              <a:rPr lang="en-ID" dirty="0"/>
              <a:t> </a:t>
            </a:r>
            <a:r>
              <a:rPr lang="en-ID" dirty="0" err="1"/>
              <a:t>rumah</a:t>
            </a:r>
            <a:r>
              <a:rPr lang="en-ID" dirty="0"/>
              <a:t> </a:t>
            </a:r>
            <a:r>
              <a:rPr lang="en-ID" dirty="0" err="1"/>
              <a:t>tangga</a:t>
            </a:r>
            <a:r>
              <a:rPr lang="en-ID" dirty="0"/>
              <a:t> </a:t>
            </a:r>
            <a:r>
              <a:rPr lang="en-ID" dirty="0" err="1"/>
              <a:t>untuk</a:t>
            </a:r>
            <a:r>
              <a:rPr lang="en-ID" dirty="0"/>
              <a:t> </a:t>
            </a:r>
            <a:r>
              <a:rPr lang="en-ID" dirty="0" err="1"/>
              <a:t>laki-laki</a:t>
            </a:r>
            <a:r>
              <a:rPr lang="en-ID" dirty="0"/>
              <a:t> dan </a:t>
            </a:r>
            <a:r>
              <a:rPr lang="en-ID" dirty="0" err="1"/>
              <a:t>perempuan</a:t>
            </a:r>
            <a:r>
              <a:rPr lang="en-ID" dirty="0"/>
              <a:t>, </a:t>
            </a:r>
            <a:r>
              <a:rPr lang="en-ID" dirty="0" err="1"/>
              <a:t>meneladani</a:t>
            </a:r>
            <a:r>
              <a:rPr lang="en-ID" dirty="0"/>
              <a:t> </a:t>
            </a:r>
            <a:r>
              <a:rPr lang="en-ID" dirty="0" err="1"/>
              <a:t>kesederhanaan</a:t>
            </a:r>
            <a:r>
              <a:rPr lang="en-ID" dirty="0"/>
              <a:t> Ali dan Fatimah.</a:t>
            </a:r>
          </a:p>
          <a:p>
            <a:endParaRPr lang="en-ID" dirty="0"/>
          </a:p>
        </p:txBody>
      </p:sp>
    </p:spTree>
    <p:extLst>
      <p:ext uri="{BB962C8B-B14F-4D97-AF65-F5344CB8AC3E}">
        <p14:creationId xmlns:p14="http://schemas.microsoft.com/office/powerpoint/2010/main" val="3144064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149C8-5278-F61F-E36D-F669E6241C17}"/>
              </a:ext>
            </a:extLst>
          </p:cNvPr>
          <p:cNvSpPr>
            <a:spLocks noGrp="1"/>
          </p:cNvSpPr>
          <p:nvPr>
            <p:ph type="title"/>
          </p:nvPr>
        </p:nvSpPr>
        <p:spPr/>
        <p:txBody>
          <a:bodyPr>
            <a:normAutofit fontScale="90000"/>
          </a:bodyPr>
          <a:lstStyle/>
          <a:p>
            <a:r>
              <a:rPr lang="en-ID" sz="4400" b="1" i="0" u="none" strike="noStrike" dirty="0">
                <a:solidFill>
                  <a:srgbClr val="000000"/>
                </a:solidFill>
                <a:effectLst/>
                <a:latin typeface="Arial" panose="020B0604020202020204" pitchFamily="34" charset="0"/>
              </a:rPr>
              <a:t>3—Saat Yang Baik </a:t>
            </a:r>
            <a:r>
              <a:rPr lang="en-ID" sz="4400" b="1" i="0" u="none" strike="noStrike" dirty="0" err="1">
                <a:solidFill>
                  <a:srgbClr val="000000"/>
                </a:solidFill>
                <a:effectLst/>
                <a:latin typeface="Arial" panose="020B0604020202020204" pitchFamily="34" charset="0"/>
              </a:rPr>
              <a:t>untuk</a:t>
            </a:r>
            <a:r>
              <a:rPr lang="en-ID" sz="4400" b="1" i="0" u="none" strike="noStrike" dirty="0">
                <a:solidFill>
                  <a:srgbClr val="000000"/>
                </a:solidFill>
                <a:effectLst/>
                <a:latin typeface="Arial" panose="020B0604020202020204" pitchFamily="34" charset="0"/>
              </a:rPr>
              <a:t> </a:t>
            </a:r>
            <a:r>
              <a:rPr lang="en-ID" sz="4400" b="1" i="0" u="none" strike="noStrike" dirty="0" err="1">
                <a:solidFill>
                  <a:srgbClr val="000000"/>
                </a:solidFill>
                <a:effectLst/>
                <a:latin typeface="Arial" panose="020B0604020202020204" pitchFamily="34" charset="0"/>
              </a:rPr>
              <a:t>Menikah</a:t>
            </a:r>
            <a:br>
              <a:rPr lang="en-ID" b="1" dirty="0">
                <a:effectLst/>
              </a:rPr>
            </a:br>
            <a:endParaRPr lang="en-ID" dirty="0"/>
          </a:p>
        </p:txBody>
      </p:sp>
      <p:sp>
        <p:nvSpPr>
          <p:cNvPr id="3" name="Content Placeholder 2">
            <a:extLst>
              <a:ext uri="{FF2B5EF4-FFF2-40B4-BE49-F238E27FC236}">
                <a16:creationId xmlns:a16="http://schemas.microsoft.com/office/drawing/2014/main" id="{21BD3984-6FBE-102E-528D-67649C4FBB13}"/>
              </a:ext>
            </a:extLst>
          </p:cNvPr>
          <p:cNvSpPr>
            <a:spLocks noGrp="1"/>
          </p:cNvSpPr>
          <p:nvPr>
            <p:ph idx="1"/>
          </p:nvPr>
        </p:nvSpPr>
        <p:spPr/>
        <p:txBody>
          <a:bodyPr/>
          <a:lstStyle/>
          <a:p>
            <a:pPr marL="381000" marR="381000" rtl="0">
              <a:spcBef>
                <a:spcPts val="1200"/>
              </a:spcBef>
              <a:spcAft>
                <a:spcPts val="1200"/>
              </a:spcAft>
              <a:buNone/>
            </a:pPr>
            <a:endParaRPr lang="en-ID" sz="1800" b="1" dirty="0">
              <a:solidFill>
                <a:srgbClr val="000000"/>
              </a:solidFill>
              <a:latin typeface="Arial" panose="020B0604020202020204" pitchFamily="34" charset="0"/>
            </a:endParaRPr>
          </a:p>
          <a:p>
            <a:pPr marL="381000" marR="381000" rtl="0">
              <a:spcBef>
                <a:spcPts val="1200"/>
              </a:spcBef>
              <a:spcAft>
                <a:spcPts val="1200"/>
              </a:spcAft>
              <a:buNone/>
            </a:pPr>
            <a:endParaRPr lang="en-ID" sz="1800" b="1" i="0" u="none" strike="noStrike" dirty="0">
              <a:solidFill>
                <a:srgbClr val="000000"/>
              </a:solidFill>
              <a:effectLst/>
              <a:latin typeface="Arial" panose="020B0604020202020204" pitchFamily="34" charset="0"/>
            </a:endParaRPr>
          </a:p>
          <a:p>
            <a:pPr marL="381000" marR="381000" algn="ctr" rtl="0">
              <a:spcBef>
                <a:spcPts val="1200"/>
              </a:spcBef>
              <a:spcAft>
                <a:spcPts val="1200"/>
              </a:spcAft>
              <a:buNone/>
            </a:pPr>
            <a:r>
              <a:rPr lang="en-ID" sz="1800" b="1" i="0" u="none" strike="noStrike" dirty="0">
                <a:solidFill>
                  <a:srgbClr val="000000"/>
                </a:solidFill>
                <a:effectLst/>
                <a:latin typeface="Arial" panose="020B0604020202020204" pitchFamily="34" charset="0"/>
              </a:rPr>
              <a:t>Waktu ideal = </a:t>
            </a:r>
            <a:r>
              <a:rPr lang="en-ID" sz="1800" b="1" i="0" u="none" strike="noStrike" dirty="0" err="1">
                <a:solidFill>
                  <a:srgbClr val="000000"/>
                </a:solidFill>
                <a:effectLst/>
                <a:latin typeface="Arial" panose="020B0604020202020204" pitchFamily="34" charset="0"/>
              </a:rPr>
              <a:t>segera</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setelah</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baligh</a:t>
            </a:r>
            <a:r>
              <a:rPr lang="en-ID" sz="1800" b="1" i="0" u="none" strike="noStrike" dirty="0">
                <a:solidFill>
                  <a:srgbClr val="000000"/>
                </a:solidFill>
                <a:effectLst/>
                <a:latin typeface="Arial" panose="020B0604020202020204" pitchFamily="34" charset="0"/>
              </a:rPr>
              <a:t> + </a:t>
            </a:r>
            <a:r>
              <a:rPr lang="en-ID" sz="1800" b="1" i="0" u="none" strike="noStrike" dirty="0" err="1">
                <a:solidFill>
                  <a:srgbClr val="000000"/>
                </a:solidFill>
                <a:effectLst/>
                <a:latin typeface="Arial" panose="020B0604020202020204" pitchFamily="34" charset="0"/>
              </a:rPr>
              <a:t>kesiapan</a:t>
            </a:r>
            <a:r>
              <a:rPr lang="en-ID" sz="1800" b="1" i="0" u="none" strike="noStrike" dirty="0">
                <a:solidFill>
                  <a:srgbClr val="000000"/>
                </a:solidFill>
                <a:effectLst/>
                <a:latin typeface="Arial" panose="020B0604020202020204" pitchFamily="34" charset="0"/>
              </a:rPr>
              <a:t> minimal; </a:t>
            </a:r>
            <a:endParaRPr lang="en-ID" dirty="0">
              <a:effectLst/>
            </a:endParaRPr>
          </a:p>
          <a:p>
            <a:pPr marL="38100" marR="381000" indent="0" algn="ctr" rtl="0">
              <a:spcBef>
                <a:spcPts val="1200"/>
              </a:spcBef>
              <a:spcAft>
                <a:spcPts val="1200"/>
              </a:spcAft>
              <a:buNone/>
            </a:pPr>
            <a:r>
              <a:rPr lang="en-ID" sz="1800" b="1" i="0" u="none" strike="noStrike" dirty="0" err="1">
                <a:solidFill>
                  <a:srgbClr val="000000"/>
                </a:solidFill>
                <a:effectLst/>
                <a:latin typeface="Arial" panose="020B0604020202020204" pitchFamily="34" charset="0"/>
              </a:rPr>
              <a:t>penundaan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tanpa</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alasan</a:t>
            </a:r>
            <a:r>
              <a:rPr lang="en-ID" sz="1800" b="1" i="0" u="none" strike="noStrike" dirty="0">
                <a:solidFill>
                  <a:srgbClr val="000000"/>
                </a:solidFill>
                <a:effectLst/>
                <a:latin typeface="Arial" panose="020B0604020202020204" pitchFamily="34" charset="0"/>
              </a:rPr>
              <a:t> </a:t>
            </a:r>
            <a:r>
              <a:rPr lang="en-ID" sz="1800" b="1" i="0" u="none" strike="noStrike" dirty="0" err="1">
                <a:solidFill>
                  <a:srgbClr val="000000"/>
                </a:solidFill>
                <a:effectLst/>
                <a:latin typeface="Arial" panose="020B0604020202020204" pitchFamily="34" charset="0"/>
              </a:rPr>
              <a:t>syar‘i</a:t>
            </a:r>
            <a:r>
              <a:rPr lang="en-ID" sz="1800" b="1" i="0" u="none" strike="noStrike" dirty="0">
                <a:solidFill>
                  <a:srgbClr val="000000"/>
                </a:solidFill>
                <a:effectLst/>
                <a:latin typeface="Arial" panose="020B0604020202020204" pitchFamily="34" charset="0"/>
              </a:rPr>
              <a:t> → </a:t>
            </a:r>
            <a:r>
              <a:rPr lang="en-ID" sz="1800" b="1" i="0" u="none" strike="noStrike" dirty="0" err="1">
                <a:solidFill>
                  <a:srgbClr val="000000"/>
                </a:solidFill>
                <a:effectLst/>
                <a:latin typeface="Arial" panose="020B0604020202020204" pitchFamily="34" charset="0"/>
              </a:rPr>
              <a:t>potensi</a:t>
            </a:r>
            <a:r>
              <a:rPr lang="en-ID" sz="1800" b="1" i="0" u="none" strike="noStrike" dirty="0">
                <a:solidFill>
                  <a:srgbClr val="000000"/>
                </a:solidFill>
                <a:effectLst/>
                <a:latin typeface="Arial" panose="020B0604020202020204" pitchFamily="34" charset="0"/>
              </a:rPr>
              <a:t> fitnah.</a:t>
            </a:r>
            <a:endParaRPr lang="en-ID" dirty="0">
              <a:effectLst/>
            </a:endParaRPr>
          </a:p>
          <a:p>
            <a:endParaRPr lang="en-ID" dirty="0"/>
          </a:p>
        </p:txBody>
      </p:sp>
    </p:spTree>
    <p:extLst>
      <p:ext uri="{BB962C8B-B14F-4D97-AF65-F5344CB8AC3E}">
        <p14:creationId xmlns:p14="http://schemas.microsoft.com/office/powerpoint/2010/main" val="15433161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1225</TotalTime>
  <Words>5348</Words>
  <Application>Microsoft Office PowerPoint</Application>
  <PresentationFormat>Widescreen</PresentationFormat>
  <Paragraphs>373</Paragraphs>
  <Slides>36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Aptos</vt:lpstr>
      <vt:lpstr>Aptos Display</vt:lpstr>
      <vt:lpstr>Arial</vt:lpstr>
      <vt:lpstr>Office Theme</vt:lpstr>
      <vt:lpstr>Persiapan Menikah dan  Kiat Memilih Jodoh</vt:lpstr>
      <vt:lpstr>Tujuan Pembelajaran</vt:lpstr>
      <vt:lpstr>Outline Materi 1: Tujuan Pernikahan dan Fitrah Manusia Berkeluarga</vt:lpstr>
      <vt:lpstr>1—Pendahuluan </vt:lpstr>
      <vt:lpstr>2—Persiapan Membentuk Keluarga</vt:lpstr>
      <vt:lpstr>1. Kematangan Akidah &amp; Akhlak </vt:lpstr>
      <vt:lpstr>2. Kemandirian Finansial Minimal</vt:lpstr>
      <vt:lpstr>3. Kompetensi Domestik</vt:lpstr>
      <vt:lpstr>3—Saat Yang Baik untuk Menikah </vt:lpstr>
      <vt:lpstr>PowerPoint Presentation</vt:lpstr>
      <vt:lpstr>4—Beberapa  Kendala  (Kasus Kontemporer &amp; Solusi)</vt:lpstr>
      <vt:lpstr>Menjawab Hambatan Psikologis dan Material </vt:lpstr>
      <vt:lpstr>Tips-tips untuk Pemuda</vt:lpstr>
      <vt:lpstr>Tips untuk Pemuda</vt:lpstr>
      <vt:lpstr>PowerPoint Presentation</vt:lpstr>
      <vt:lpstr>Manfaatkan Masa Mudamu</vt:lpstr>
      <vt:lpstr>Pemuda dianjurkan serius belajar:</vt:lpstr>
      <vt:lpstr>Pemuda yang bekerja harus:</vt:lpstr>
      <vt:lpstr>Allah mencintai pemuda yang bertakwa dan menjalankan kewajiban agama.</vt:lpstr>
      <vt:lpstr>Setiap pekerjaan halal adalah mulia, khususnya pekerjaan yang berkontribusi sosial seperti pertanian, produksi makanan, industri, dan jasa.</vt:lpstr>
      <vt:lpstr>Kriteria Utama Memilih Pasangan dalam Islam</vt:lpstr>
      <vt:lpstr>Kriteria Pendukung (Bukan Prioritas)  dan Kriteria yang Dihindari dalam Memilih Pasangan </vt:lpstr>
      <vt:lpstr>Beberapa catatan</vt:lpstr>
      <vt:lpstr>Beberapa catatan</vt:lpstr>
      <vt:lpstr>Beberapa Catatan</vt:lpstr>
      <vt:lpstr>Self-awareness sebagai Syarat Pra-Nikah</vt:lpstr>
      <vt:lpstr>Kriteria akhlaki lainnya</vt:lpstr>
      <vt:lpstr>🟦 4. Adab dan Batas Interaksi Sebelum Nikah</vt:lpstr>
      <vt:lpstr>Cara Mengetahui Calon Pasangan</vt:lpstr>
      <vt:lpstr>10 Musyawarah (Istikshârah Insaniyyah): Libatkan orang‑tua, sahabat saleh, konselor pranikah</vt:lpstr>
      <vt:lpstr>Istikharah</vt:lpstr>
      <vt:lpstr>PowerPoint Presentation</vt:lpstr>
      <vt:lpstr>PowerPoint Presentation</vt:lpstr>
      <vt:lpstr>PowerPoint Presentation</vt:lpstr>
      <vt:lpstr>Pengaruh Keluarga</vt:lpstr>
      <vt:lpstr>Wanita yang Tidak boleh Dinikahi</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FATHIMAH AL-MA'SHUMAH</cp:lastModifiedBy>
  <cp:revision>6</cp:revision>
  <dcterms:created xsi:type="dcterms:W3CDTF">2013-01-27T09:14:16Z</dcterms:created>
  <dcterms:modified xsi:type="dcterms:W3CDTF">2025-05-18T05:22:01Z</dcterms:modified>
  <cp:category/>
</cp:coreProperties>
</file>