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5" r:id="rId2"/>
    <p:sldId id="266" r:id="rId3"/>
    <p:sldId id="26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69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1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68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DD652-9DE9-465A-8BDA-8E298422AA63}" type="datetimeFigureOut">
              <a:rPr lang="id-ID" smtClean="0"/>
              <a:t>24/12/2024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0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08" y="1549107"/>
            <a:ext cx="11187953" cy="469302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11. </a:t>
            </a:r>
            <a:r>
              <a:rPr lang="en-US" sz="1800" dirty="0" smtClean="0"/>
              <a:t>Dhamir atau Kata Ganti. Ada </a:t>
            </a:r>
            <a:r>
              <a:rPr lang="en-US" sz="1800" smtClean="0"/>
              <a:t>3 Kata </a:t>
            </a:r>
            <a:r>
              <a:rPr lang="en-US" sz="1800" dirty="0"/>
              <a:t>G</a:t>
            </a:r>
            <a:r>
              <a:rPr lang="en-US" sz="1800" smtClean="0"/>
              <a:t>anti </a:t>
            </a:r>
            <a:r>
              <a:rPr lang="en-US" sz="1800" dirty="0" smtClean="0"/>
              <a:t>(dhamir) yaitu kata ganti pertama</a:t>
            </a:r>
            <a:r>
              <a:rPr lang="en-US" sz="1800" dirty="0"/>
              <a:t> </a:t>
            </a:r>
            <a:r>
              <a:rPr lang="en-US" sz="1800" dirty="0" smtClean="0"/>
              <a:t>(Mutakallim), Kedua (Mukhatab) dan Ketiga (Ghaib).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23969"/>
              </p:ext>
            </p:extLst>
          </p:nvPr>
        </p:nvGraphicFramePr>
        <p:xfrm>
          <a:off x="603772" y="2266064"/>
          <a:ext cx="10925736" cy="3708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996888"/>
                <a:gridCol w="4542418"/>
                <a:gridCol w="43864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Kata Ganti Pertama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Kata Ganti Kedua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Kata Ganti Ketiga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21050"/>
              </p:ext>
            </p:extLst>
          </p:nvPr>
        </p:nvGraphicFramePr>
        <p:xfrm>
          <a:off x="2571079" y="2647957"/>
          <a:ext cx="46042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9"/>
                <a:gridCol w="767379"/>
                <a:gridCol w="767379"/>
                <a:gridCol w="767379"/>
                <a:gridCol w="767379"/>
                <a:gridCol w="767379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انتُنَّ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انتَ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فعلتُنَّ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فعلتُمْ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فعلتُمَا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فعلْتَ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نصرتُم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نصرتَ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02427"/>
              </p:ext>
            </p:extLst>
          </p:nvPr>
        </p:nvGraphicFramePr>
        <p:xfrm>
          <a:off x="7143124" y="2634590"/>
          <a:ext cx="43616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938"/>
                <a:gridCol w="726938"/>
                <a:gridCol w="726938"/>
                <a:gridCol w="726938"/>
                <a:gridCol w="726938"/>
                <a:gridCol w="726938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هُنَّ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هو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فعلْنَ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فعلتَا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فعلوا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نصروا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78721"/>
              </p:ext>
            </p:extLst>
          </p:nvPr>
        </p:nvGraphicFramePr>
        <p:xfrm>
          <a:off x="601186" y="2656106"/>
          <a:ext cx="20021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083"/>
                <a:gridCol w="1001083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نحن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انا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فعلْنَا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فعلتُ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نصرنا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نصرتُ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15279"/>
              </p:ext>
            </p:extLst>
          </p:nvPr>
        </p:nvGraphicFramePr>
        <p:xfrm>
          <a:off x="484093" y="4291322"/>
          <a:ext cx="112094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185"/>
                <a:gridCol w="829922"/>
                <a:gridCol w="748638"/>
                <a:gridCol w="806823"/>
                <a:gridCol w="817581"/>
                <a:gridCol w="839097"/>
                <a:gridCol w="860006"/>
                <a:gridCol w="663936"/>
                <a:gridCol w="763528"/>
                <a:gridCol w="852052"/>
                <a:gridCol w="711715"/>
                <a:gridCol w="892799"/>
                <a:gridCol w="807790"/>
                <a:gridCol w="741400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نَفْعُل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تَفْعُلْنَ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تفعُلاَنِ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تَفْعُليْن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تَفْعُلُون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تَفْعُلاَنِ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تَفْعُلُ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يَفْعُلْنَ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تَفْعُلاَنِ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تَفْعُل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يفعُلُوْن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يَفْعُلاَنِ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يَفْعُلُ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ننصر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تنصران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تنصرين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تنصرون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تنصران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ينصرن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تنصران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تنصر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ينصرون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ينصران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ينصر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46139"/>
              </p:ext>
            </p:extLst>
          </p:nvPr>
        </p:nvGraphicFramePr>
        <p:xfrm>
          <a:off x="494853" y="3893276"/>
          <a:ext cx="1122021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611"/>
                <a:gridCol w="849854"/>
                <a:gridCol w="731520"/>
                <a:gridCol w="796066"/>
                <a:gridCol w="806823"/>
                <a:gridCol w="860612"/>
                <a:gridCol w="860612"/>
                <a:gridCol w="666974"/>
                <a:gridCol w="731520"/>
                <a:gridCol w="871369"/>
                <a:gridCol w="699247"/>
                <a:gridCol w="903643"/>
                <a:gridCol w="796065"/>
                <a:gridCol w="785303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نحن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هو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65644"/>
              </p:ext>
            </p:extLst>
          </p:nvPr>
        </p:nvGraphicFramePr>
        <p:xfrm>
          <a:off x="493657" y="5142156"/>
          <a:ext cx="11189144" cy="11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291"/>
                <a:gridCol w="828339"/>
                <a:gridCol w="720762"/>
                <a:gridCol w="871370"/>
                <a:gridCol w="839096"/>
                <a:gridCol w="839097"/>
                <a:gridCol w="828339"/>
                <a:gridCol w="710004"/>
                <a:gridCol w="785309"/>
                <a:gridCol w="763792"/>
                <a:gridCol w="785309"/>
                <a:gridCol w="839096"/>
                <a:gridCol w="806824"/>
                <a:gridCol w="731516"/>
              </a:tblGrid>
              <a:tr h="377694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نحن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انت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هما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هو</a:t>
                      </a:r>
                      <a:endParaRPr lang="en-US" dirty="0"/>
                    </a:p>
                  </a:txBody>
                  <a:tcPr/>
                </a:tc>
              </a:tr>
              <a:tr h="377694"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لنَفْعُل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لأفْعُل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أُفْعُلْنَ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أُفعُلاَ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أُفْعُلِيْ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اُفْعُلُوا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أُفْعُلاَ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أُفعُل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ليفْعُلْنَ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لتَفْعُلاَ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لتَفْعُل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ليفعُلُوْا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ليَفْعُلاَ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ليَفْعُل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7694"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لننصر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لأنصر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أُنصرن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أُنصرا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أنصري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أُنصروا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أنصرا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اُنْصر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لينصرن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لتنصرا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لتنصر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لينصروا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لينصرا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>
                          <a:solidFill>
                            <a:schemeClr val="tx1"/>
                          </a:solidFill>
                        </a:rPr>
                        <a:t>لينصر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06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72064"/>
            <a:ext cx="9601196" cy="54545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Fiil dan Wazn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432444"/>
            <a:ext cx="9601196" cy="480771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Secara istilah Fiil adalah kata yang memiliki arti tersendiri dan menunjukkan makna waktu, baik lampau, sekarang maupun yang akan datang.</a:t>
            </a:r>
          </a:p>
          <a:p>
            <a:pPr marL="0" indent="0">
              <a:buNone/>
            </a:pPr>
            <a:r>
              <a:rPr lang="en-US" dirty="0" smtClean="0"/>
              <a:t>Fiil terbagi menjadi 3: Thulasi, Rubai dan Khumasi. Ketiga pembagian ini didasarkan pada huruf asli setiap fiil. Jika huruf aslinya tiga, maka disebut Thulasi, seperti: </a:t>
            </a:r>
            <a:r>
              <a:rPr lang="ar-SA" dirty="0" smtClean="0"/>
              <a:t>ذَهَبَ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an jika empat, disebut Rubai, seperti: </a:t>
            </a:r>
            <a:r>
              <a:rPr lang="ar-SA" dirty="0" smtClean="0"/>
              <a:t>زَلْزَلَ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Dan jika sebuah Fiil terdiri dari lima huruf asli, maka disebut Khumasi, seperti:</a:t>
            </a:r>
          </a:p>
          <a:p>
            <a:pPr marL="0" indent="0">
              <a:buNone/>
            </a:pPr>
            <a:r>
              <a:rPr lang="ar-SA" dirty="0" smtClean="0"/>
              <a:t>سَفَرْجَل</a:t>
            </a:r>
          </a:p>
          <a:p>
            <a:pPr marL="0" indent="0">
              <a:buNone/>
            </a:pPr>
            <a:r>
              <a:rPr lang="en-US" dirty="0" smtClean="0"/>
              <a:t>Dari keterangan di atas bahwa Fiil memiliki huruf asli, bisa disimpulkan bahwa Fiil juga memiliki huruf tambahan. Seperti kata </a:t>
            </a:r>
            <a:r>
              <a:rPr lang="ar-SA" dirty="0" smtClean="0"/>
              <a:t>ضَرَبَ</a:t>
            </a:r>
            <a:r>
              <a:rPr lang="en-US" dirty="0" smtClean="0"/>
              <a:t> menjadi </a:t>
            </a:r>
            <a:r>
              <a:rPr lang="ar-SA" dirty="0" smtClean="0"/>
              <a:t>تَضَارَبَ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Fiil yang memiliki huruf tambahan ini disebut Fiil Mazid. Jika Thulasi disebut fiil Thulasi Mazid, jika Rubai disebut fiil Rubai Mazid.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8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17838"/>
            <a:ext cx="9601196" cy="56470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Wazn adalah salah satu alat untuk kita mengetahui serta membedakan mana huruf asli dan tambahan.</a:t>
            </a:r>
          </a:p>
          <a:p>
            <a:pPr marL="0" indent="0">
              <a:buNone/>
            </a:pPr>
            <a:r>
              <a:rPr lang="en-US" dirty="0" smtClean="0"/>
              <a:t>Hal yang perlu diperhatikan dalam Wazn adalah istilah Fa Fiil, Ain Fiil dan Lam Fiil. Istilah ini diambil dari huruf Fa, Ain dan Lam yang terdapat pada kata </a:t>
            </a:r>
            <a:r>
              <a:rPr lang="ar-SA" dirty="0" smtClean="0"/>
              <a:t>فعل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A. Wazn Thulasi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فَعَلَ – يَفْعُلُ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فَعَلَ – يَفْعِلَ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فَعَلَ – يَفْعَلُ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فَعِلَ – يَفْعَلُ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فَعُلَ – يَفْعُلُ</a:t>
            </a:r>
          </a:p>
          <a:p>
            <a:pPr marL="457200" indent="-457200">
              <a:buAutoNum type="arabicPeriod"/>
            </a:pPr>
            <a:r>
              <a:rPr lang="ar-SA" dirty="0" smtClean="0"/>
              <a:t>فَعِلَ - يَفْعِلُ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81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2147</TotalTime>
  <Words>370</Words>
  <Application>Microsoft Office PowerPoint</Application>
  <PresentationFormat>Custom</PresentationFormat>
  <Paragraphs>147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Organic</vt:lpstr>
      <vt:lpstr>PowerPoint Presentation</vt:lpstr>
      <vt:lpstr>Fiil dan Wazn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I: Mengenal Irfan Dan Tasawuf </dc:title>
  <dc:creator>user</dc:creator>
  <cp:lastModifiedBy>RUFIQ</cp:lastModifiedBy>
  <cp:revision>72</cp:revision>
  <dcterms:created xsi:type="dcterms:W3CDTF">2024-03-22T16:06:02Z</dcterms:created>
  <dcterms:modified xsi:type="dcterms:W3CDTF">2024-12-24T16:55:38Z</dcterms:modified>
</cp:coreProperties>
</file>