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0" autoAdjust="0"/>
    <p:restoredTop sz="94660"/>
  </p:normalViewPr>
  <p:slideViewPr>
    <p:cSldViewPr snapToGrid="0">
      <p:cViewPr varScale="1">
        <p:scale>
          <a:sx n="41" d="100"/>
          <a:sy n="41" d="100"/>
        </p:scale>
        <p:origin x="39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00A3-792C-6F11-7C96-D5BB7D320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9BBB8-A610-C564-EDAA-2DF32C64C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715BD-79B5-488E-75B6-2410E3BA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552F-817C-486D-9902-221ED5F8D76E}" type="datetimeFigureOut">
              <a:rPr lang="id-ID" smtClean="0"/>
              <a:t>26/12/2025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932F3-EFFF-0E9B-A6A0-F8203CCE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22B48-9552-41A3-6D46-72DE7BB0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ADFF9-7A40-4C39-AE8C-9A53F57EF7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707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9D0BF-C553-7217-4273-2D2234FAE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1FA98-C7E3-C9BC-A1C8-099FEF596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E640F-F41E-674E-8084-53FF8C39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552F-817C-486D-9902-221ED5F8D76E}" type="datetimeFigureOut">
              <a:rPr lang="id-ID" smtClean="0"/>
              <a:t>26/12/2025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7CF67-6B64-85F6-92ED-8403441E7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D54FE-7195-1098-5929-26590F38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ADFF9-7A40-4C39-AE8C-9A53F57EF7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654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FF00B8-3244-D4BD-B9B1-2B654C7B5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BE2FB5-1BE2-518B-45DD-7C8BF34FF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22429-EEB6-203E-8735-46BB7DE4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552F-817C-486D-9902-221ED5F8D76E}" type="datetimeFigureOut">
              <a:rPr lang="id-ID" smtClean="0"/>
              <a:t>26/12/2025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962DE-CFA7-5F9F-7A5B-BE5EC1530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74704-E418-962B-E049-B94CF534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ADFF9-7A40-4C39-AE8C-9A53F57EF7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43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1C128-C789-565C-CBF7-433D8704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6A135-9FC6-7461-7639-30DB8E159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AC07C-8D4B-8F18-9565-74320127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552F-817C-486D-9902-221ED5F8D76E}" type="datetimeFigureOut">
              <a:rPr lang="id-ID" smtClean="0"/>
              <a:t>26/12/2025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2F1A1-962C-3D7D-B684-39E821F0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CBD0A-F1E8-3598-2FD6-BE17C16A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ADFF9-7A40-4C39-AE8C-9A53F57EF7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757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0CC4-73AE-CDBD-377B-FB1F3BD4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7D9CB-51EB-BC05-F4A9-F4396E632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BB67B-3991-8120-1727-99CDC9A5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552F-817C-486D-9902-221ED5F8D76E}" type="datetimeFigureOut">
              <a:rPr lang="id-ID" smtClean="0"/>
              <a:t>26/12/2025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92046-74E1-3EED-F275-83E325DE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86EB8-4C17-8CE5-46D8-81D67B1D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ADFF9-7A40-4C39-AE8C-9A53F57EF7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123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CF1F7-90E3-3EB8-97BB-9C0FE660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C0336-A16F-3158-1AAF-5D8A09229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10DAF-478B-9006-2C2D-3BC3ADB51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F5C7F-FE54-ACE1-EECF-CA332123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552F-817C-486D-9902-221ED5F8D76E}" type="datetimeFigureOut">
              <a:rPr lang="id-ID" smtClean="0"/>
              <a:t>26/12/2025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BA7AE-198F-A2C4-DAE1-3F667C30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0E0BF-00F7-6ADC-5A6F-A771CEFF4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ADFF9-7A40-4C39-AE8C-9A53F57EF7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019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2BEB-9EA4-48D8-79DF-8A2DD023F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96FA0-D875-1B09-A2A9-2E6F01093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FB336-6B7B-05AD-0840-C850815CA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CFF51F-DB28-2706-B759-842CF9350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DD71E-DC45-A87E-7053-CF58575B1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C26860-4149-4A3C-12E4-7B744CB42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552F-817C-486D-9902-221ED5F8D76E}" type="datetimeFigureOut">
              <a:rPr lang="id-ID" smtClean="0"/>
              <a:t>26/12/2025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5A1AED-11BE-2380-F5D5-F8F7A44F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2F2194-00FC-11E8-224B-40D0337A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ADFF9-7A40-4C39-AE8C-9A53F57EF7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182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B9341-AD8F-956C-DFAE-CFD939F4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CD508-4166-4639-9DBA-178BA2EA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552F-817C-486D-9902-221ED5F8D76E}" type="datetimeFigureOut">
              <a:rPr lang="id-ID" smtClean="0"/>
              <a:t>26/12/2025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D19AD-510B-B4A9-B22B-E3BAEF9B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212FA-AFAE-F124-2210-3F4DABCF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ADFF9-7A40-4C39-AE8C-9A53F57EF7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77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AC74DE-EB1B-0AD3-68E0-2E667B86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552F-817C-486D-9902-221ED5F8D76E}" type="datetimeFigureOut">
              <a:rPr lang="id-ID" smtClean="0"/>
              <a:t>26/12/2025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315BE-E2CF-E1E6-16C5-7D46B811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A41F3-4C60-43F1-AEC5-EB28B7AF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ADFF9-7A40-4C39-AE8C-9A53F57EF7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236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8FA5-F4B1-928C-F178-45B912B4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32DB5-EACC-A77B-0EA8-E08B2125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DC4FC-10D4-6100-1098-1B26820EE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F765A-CD36-6434-CDB6-E2CEEB276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552F-817C-486D-9902-221ED5F8D76E}" type="datetimeFigureOut">
              <a:rPr lang="id-ID" smtClean="0"/>
              <a:t>26/12/2025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B30A5-53FF-0F9C-8032-311E142B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FC38E-064C-F87E-3D59-96AF4807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ADFF9-7A40-4C39-AE8C-9A53F57EF7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028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D4CFD-E4EF-70DF-CCB8-7945D096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CBB8A5-03D7-BFA9-38AB-E179236B83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1E252-7054-0561-3ADB-9A1BF0DDB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6CBC0-F429-DF16-4003-6A7264A86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552F-817C-486D-9902-221ED5F8D76E}" type="datetimeFigureOut">
              <a:rPr lang="id-ID" smtClean="0"/>
              <a:t>26/12/2025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ABEE2-5D43-7EBB-8EEB-F553E37B1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EB522-CDA2-1B75-695D-35C6FD447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ADFF9-7A40-4C39-AE8C-9A53F57EF7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634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C5388D-5D9C-60E8-00F2-8220E16B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7DA60-E9D6-1009-DA98-18940C3D0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82F13-B701-E8CB-0CFF-AAC2DE1A4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6552F-817C-486D-9902-221ED5F8D76E}" type="datetimeFigureOut">
              <a:rPr lang="id-ID" smtClean="0"/>
              <a:t>26/12/2025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87B9D-79DE-A09E-620C-21CFE2EBC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0DFC1-8644-4E4C-0F74-748EF6284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ADFF9-7A40-4C39-AE8C-9A53F57EF77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865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9417A7-53EA-6947-72EF-0A125C89F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" y="795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4ED4BD-1EDC-E047-9DBB-54647C77BBE9}"/>
              </a:ext>
            </a:extLst>
          </p:cNvPr>
          <p:cNvSpPr txBox="1"/>
          <p:nvPr/>
        </p:nvSpPr>
        <p:spPr>
          <a:xfrm>
            <a:off x="3055573" y="3062590"/>
            <a:ext cx="349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/>
              <a:t>Bab An-Nikah (3)</a:t>
            </a:r>
          </a:p>
          <a:p>
            <a:pPr algn="ctr"/>
            <a:r>
              <a:rPr lang="id-ID" b="1" dirty="0"/>
              <a:t>Ahkam An-Nazhar (1)</a:t>
            </a:r>
          </a:p>
        </p:txBody>
      </p:sp>
    </p:spTree>
    <p:extLst>
      <p:ext uri="{BB962C8B-B14F-4D97-AF65-F5344CB8AC3E}">
        <p14:creationId xmlns:p14="http://schemas.microsoft.com/office/powerpoint/2010/main" val="34205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0DF08-F2C8-2CDE-4A13-60FADBF93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EC1F80-5E14-6C4F-B734-EE62004BCB00}"/>
              </a:ext>
            </a:extLst>
          </p:cNvPr>
          <p:cNvSpPr txBox="1"/>
          <p:nvPr/>
        </p:nvSpPr>
        <p:spPr>
          <a:xfrm>
            <a:off x="1189298" y="2313694"/>
            <a:ext cx="108399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i="0" dirty="0">
                <a:effectLst/>
                <a:latin typeface="fredoka"/>
              </a:rPr>
              <a:t>Larangan Melihat Tubuh Perempuan Ajnabiyyah</a:t>
            </a:r>
          </a:p>
          <a:p>
            <a:pPr algn="ctr"/>
            <a:endParaRPr lang="id-ID" b="1" dirty="0">
              <a:latin typeface="fredoka"/>
            </a:endParaRPr>
          </a:p>
          <a:p>
            <a:pPr algn="ctr"/>
            <a:endParaRPr lang="id-ID" b="1" i="0" dirty="0">
              <a:effectLst/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Laki-laki tidak boleh melihat tubuh perempuan ajnabiyyah (non-mahram), meskipun tanpa syahwat.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9151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0DF08-F2C8-2CDE-4A13-60FADBF93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EC1F80-5E14-6C4F-B734-EE62004BCB00}"/>
              </a:ext>
            </a:extLst>
          </p:cNvPr>
          <p:cNvSpPr txBox="1"/>
          <p:nvPr/>
        </p:nvSpPr>
        <p:spPr>
          <a:xfrm>
            <a:off x="1087067" y="2126269"/>
            <a:ext cx="10839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i="0" dirty="0">
                <a:effectLst/>
                <a:latin typeface="fredoka"/>
              </a:rPr>
              <a:t>Melihat Laki-Laki oleh Perempuan</a:t>
            </a:r>
          </a:p>
          <a:p>
            <a:pPr algn="ctr"/>
            <a:endParaRPr lang="id-ID" b="1" i="0" dirty="0">
              <a:effectLst/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Perbedaan pendapat tentang hukum melihat tubuh laki-laki ajnabi.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Praktik umum: perempuan boleh melihat bagian tubuh laki-laki yang biasanya nampak (kepala, leher, tangan, dll.) selama tidak ada syahwat.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Alasan: Jika melihat laki-laki itu haram, mestinya laki-laki wajib menutupi seluruh tubuh selain wajah.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5969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0DF08-F2C8-2CDE-4A13-60FADBF93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EC1F80-5E14-6C4F-B734-EE62004BCB00}"/>
              </a:ext>
            </a:extLst>
          </p:cNvPr>
          <p:cNvSpPr txBox="1"/>
          <p:nvPr/>
        </p:nvSpPr>
        <p:spPr>
          <a:xfrm>
            <a:off x="1109785" y="1836615"/>
            <a:ext cx="10839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i="0" dirty="0">
                <a:effectLst/>
                <a:latin typeface="fredoka"/>
              </a:rPr>
              <a:t>Melihat Sesama Jenis</a:t>
            </a:r>
          </a:p>
          <a:p>
            <a:pPr algn="ctr"/>
            <a:endParaRPr lang="id-ID" b="1" dirty="0">
              <a:latin typeface="fredoka"/>
            </a:endParaRPr>
          </a:p>
          <a:p>
            <a:pPr algn="ctr"/>
            <a:endParaRPr lang="id-ID" b="1" i="0" dirty="0">
              <a:effectLst/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Laki-laki boleh melihat tubuh laki-laki lain, dan perempuan boleh melihat perempuan lain selama bukan bagian aurat.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Aurat sesama jenis harus ditutupi.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Dasar: hadis-hadis tentang adab mandi.</a:t>
            </a:r>
          </a:p>
          <a:p>
            <a:pPr algn="l"/>
            <a:r>
              <a:rPr lang="ar-SA" dirty="0"/>
              <a:t>صحيحة حريز عن ابي عبد اللّه عليه السّلام: لا ينظر الرجل إلي عورة أخيه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9330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0DF08-F2C8-2CDE-4A13-60FADBF93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EC1F80-5E14-6C4F-B734-EE62004BCB00}"/>
              </a:ext>
            </a:extLst>
          </p:cNvPr>
          <p:cNvSpPr txBox="1"/>
          <p:nvPr/>
        </p:nvSpPr>
        <p:spPr>
          <a:xfrm>
            <a:off x="1109785" y="1836615"/>
            <a:ext cx="10839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i="0" dirty="0">
                <a:effectLst/>
                <a:latin typeface="fredoka"/>
              </a:rPr>
              <a:t>Pengecualian: Kondisi Perawatan Medis dan Keadaan Darurat</a:t>
            </a:r>
          </a:p>
          <a:p>
            <a:pPr algn="l"/>
            <a:endParaRPr lang="id-ID" dirty="0">
              <a:latin typeface="fredoka"/>
            </a:endParaRPr>
          </a:p>
          <a:p>
            <a:pPr algn="l"/>
            <a:endParaRPr lang="id-ID" b="0" i="0" dirty="0">
              <a:effectLst/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1" i="0" dirty="0">
                <a:effectLst/>
                <a:latin typeface="fredoka"/>
              </a:rPr>
              <a:t>Pengobatan:</a:t>
            </a:r>
            <a:r>
              <a:rPr lang="id-ID" b="0" i="0" dirty="0">
                <a:effectLst/>
                <a:latin typeface="fredoka"/>
              </a:rPr>
              <a:t> Boleh melihat dan menyentuh bagian tubuh yang diperlukan jika darurat atau dokter laki-laki lebih ahli.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1" i="0" dirty="0">
                <a:effectLst/>
                <a:latin typeface="fredoka"/>
              </a:rPr>
              <a:t>Keadaan Darurat:</a:t>
            </a:r>
            <a:r>
              <a:rPr lang="id-ID" b="0" i="0" dirty="0">
                <a:effectLst/>
                <a:latin typeface="fredoka"/>
              </a:rPr>
              <a:t> Menyelamatkan dari kebakaran, tenggelam, kecelakaan, dll.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Dasar: </a:t>
            </a:r>
            <a:r>
              <a:rPr lang="id-ID" b="0" i="1" dirty="0">
                <a:effectLst/>
                <a:latin typeface="fredoka"/>
              </a:rPr>
              <a:t>tazahum</a:t>
            </a:r>
            <a:r>
              <a:rPr lang="id-ID" b="0" i="0" dirty="0">
                <a:effectLst/>
                <a:latin typeface="fredoka"/>
              </a:rPr>
              <a:t> (benturan kewajiban) → menyelamatkan jiwa lebih utama.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88186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0DF08-F2C8-2CDE-4A13-60FADBF93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EC1F80-5E14-6C4F-B734-EE62004BCB00}"/>
              </a:ext>
            </a:extLst>
          </p:cNvPr>
          <p:cNvSpPr txBox="1"/>
          <p:nvPr/>
        </p:nvSpPr>
        <p:spPr>
          <a:xfrm>
            <a:off x="1109785" y="1836615"/>
            <a:ext cx="10839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i="0" dirty="0">
                <a:effectLst/>
                <a:latin typeface="fredoka"/>
              </a:rPr>
              <a:t>Melihat Wanita Tua (al-Qawāʿid) dan Anak Perempuan yang Belum Baligh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d-ID" b="0" i="0" dirty="0">
              <a:effectLst/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id-ID" dirty="0"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Wanita tua yang tidak lagi memiliki syahwat menikah, boleh menanggalkan sebagian pakaian luar (tanpa berhias).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Melihat anak perempuan kecil tidak termasuk haram (hukum umum). Tetap tidak boleh melihat bagian aurat, karena aurat berlaku untuk semua usia.</a:t>
            </a:r>
          </a:p>
          <a:p>
            <a:pPr algn="r" rtl="1"/>
            <a:r>
              <a:rPr lang="ar-SA" dirty="0"/>
              <a:t>وَ الْقَواعِدُ مِنَ النِّساءِ اللاّتِي لا يَرْجُونَ نِكاحاً فَلَيْسَ عَلَيْهِنَّ جُناحٌ أَنْ يَضَعْنَ ثِيابَهُنَّ غَيْرَ مُتَبَرِّجاتٍ بِزِينَةٍ وَ أَنْ يَسْتَعْفِفْنَ خَيْرٌ لَهُنَّ</a:t>
            </a:r>
            <a:endParaRPr lang="id-ID" b="0" i="0" dirty="0">
              <a:effectLst/>
              <a:latin typeface="fredoka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969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0DF08-F2C8-2CDE-4A13-60FADBF93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EC1F80-5E14-6C4F-B734-EE62004BCB00}"/>
              </a:ext>
            </a:extLst>
          </p:cNvPr>
          <p:cNvSpPr txBox="1"/>
          <p:nvPr/>
        </p:nvSpPr>
        <p:spPr>
          <a:xfrm>
            <a:off x="1109785" y="1836615"/>
            <a:ext cx="10839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i="0" dirty="0">
                <a:effectLst/>
                <a:latin typeface="fredoka"/>
              </a:rPr>
              <a:t>Wanita Tidak Wajib Berhijab dari Anak Kecil</a:t>
            </a:r>
          </a:p>
          <a:p>
            <a:pPr algn="ctr"/>
            <a:endParaRPr lang="id-ID" b="1" dirty="0">
              <a:latin typeface="fredoka"/>
            </a:endParaRPr>
          </a:p>
          <a:p>
            <a:pPr algn="ctr"/>
            <a:endParaRPr lang="id-ID" b="1" i="0" dirty="0">
              <a:effectLst/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Wanita tidak wajib menutup rambut dari anak kecil yang belum baligh.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Dasar: riwayat dari Imam Ridha a.s.</a:t>
            </a:r>
          </a:p>
          <a:p>
            <a:pPr algn="r" rtl="1"/>
            <a:r>
              <a:rPr lang="ar-SA" dirty="0"/>
              <a:t>صحيحة البزنطي عن الرضا عليه السّلام: يؤخذ الغلام بالصلاة و هو ابن سبع سنين. و لا تغطّي المرأة شعرها منه حتي يحتلم</a:t>
            </a:r>
            <a:endParaRPr lang="id-ID" b="0" i="0" dirty="0">
              <a:effectLst/>
              <a:latin typeface="fredoka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0715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0DF08-F2C8-2CDE-4A13-60FADBF93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EC1F80-5E14-6C4F-B734-EE62004BCB00}"/>
              </a:ext>
            </a:extLst>
          </p:cNvPr>
          <p:cNvSpPr txBox="1"/>
          <p:nvPr/>
        </p:nvSpPr>
        <p:spPr>
          <a:xfrm>
            <a:off x="1109785" y="1836615"/>
            <a:ext cx="10839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i="0" dirty="0">
                <a:effectLst/>
                <a:latin typeface="fredoka"/>
              </a:rPr>
              <a:t>Melihat Perempuan yang Hendak Dinikahi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d-ID" b="0" i="0" dirty="0">
              <a:effectLst/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id-ID" dirty="0"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Boleh melihat: wajah, telapak tangan, rambut, sebagian kecantikan fisik (mahasin).</a:t>
            </a:r>
          </a:p>
          <a:p>
            <a:pPr algn="r" rtl="1"/>
            <a:r>
              <a:rPr lang="ar-SA" dirty="0"/>
              <a:t>صحيح هشام بن سالم و حماد بن عثمان و حفص بن البختري عن أبي عبد اللّه عليه السّلام: لا بأس بان ينظر الي وجهها و معاصمها إذا أراد ان يتزوجها</a:t>
            </a:r>
            <a:r>
              <a:rPr lang="id-ID" dirty="0"/>
              <a:t>.</a:t>
            </a:r>
            <a:r>
              <a:rPr lang="ar-SA" dirty="0"/>
              <a:t> </a:t>
            </a:r>
            <a:endParaRPr lang="id-ID" dirty="0"/>
          </a:p>
          <a:p>
            <a:pPr algn="r" rtl="1"/>
            <a:r>
              <a:rPr lang="ar-SA" dirty="0"/>
              <a:t>و موثقة غياث بن إبراهيم عن جعفر عن أبيه عن علي عليه السّلام: رجل ينظر إلي محاسن امرأة يريد ان يتزوجها قال: لا بأس انما هو مستام فان يقض أمر يكون</a:t>
            </a:r>
            <a:r>
              <a:rPr lang="id-ID" dirty="0"/>
              <a:t>.</a:t>
            </a:r>
            <a:endParaRPr lang="id-ID" b="0" i="0" dirty="0">
              <a:effectLst/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Tujuan: agar tidak salah memilih dalam pernikahan.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Pendapat sebagian ulama: boleh melihat seluruh badan kecuali aurat.</a:t>
            </a:r>
          </a:p>
          <a:p>
            <a:pPr algn="r" rtl="1"/>
            <a:r>
              <a:rPr lang="ar-SA" dirty="0"/>
              <a:t>صحيحة محمد بن مسلم: سألت أبا جعفر عليه السّلام عن الرجل يريد ان يتزوج المرأة أ ينظر إليها؟ قال: نعم، انما يشتريها بأغلي الثمن</a:t>
            </a:r>
            <a:endParaRPr lang="id-ID" b="0" i="0" dirty="0">
              <a:effectLst/>
              <a:latin typeface="fredoka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0862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0DF08-F2C8-2CDE-4A13-60FADBF93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EC1F80-5E14-6C4F-B734-EE62004BCB00}"/>
              </a:ext>
            </a:extLst>
          </p:cNvPr>
          <p:cNvSpPr txBox="1"/>
          <p:nvPr/>
        </p:nvSpPr>
        <p:spPr>
          <a:xfrm>
            <a:off x="1109785" y="1836615"/>
            <a:ext cx="10839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i="0" dirty="0">
                <a:effectLst/>
                <a:latin typeface="fredoka"/>
              </a:rPr>
              <a:t>Melihat Laki-Laki oleh Perempuan (untuk Tujuan Menikah) dan Perempuan Non-Muslim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d-ID" b="0" i="0" dirty="0">
              <a:effectLst/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id-ID" dirty="0">
              <a:latin typeface="fredok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Sebagian mengatakan boleh (jaiz).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d-ID" b="0" i="0" dirty="0">
                <a:effectLst/>
                <a:latin typeface="fredoka"/>
              </a:rPr>
              <a:t>Perempuan non-Muslim: boleh dilihat wajah, rambut, tangan, dll. selama tidak dengan syahwat.</a:t>
            </a:r>
          </a:p>
          <a:p>
            <a:pPr algn="r" rtl="1"/>
            <a:r>
              <a:rPr lang="ar-SA" dirty="0"/>
              <a:t>موثقة السكوني عن ابي عبد اللّه عليه السّلام: قال رسول اللّه صلّي اللّه عليه و آله: لا حرمة لنساء أهل الذمة ان ينظر إلي شعورهن و أيديهن</a:t>
            </a:r>
            <a:endParaRPr lang="id-ID" b="0" i="0" dirty="0">
              <a:effectLst/>
              <a:latin typeface="fredoka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21489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516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fredoka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Zaki Askariy</dc:creator>
  <cp:lastModifiedBy>Zaki Askariy</cp:lastModifiedBy>
  <cp:revision>3</cp:revision>
  <dcterms:created xsi:type="dcterms:W3CDTF">2025-12-01T21:16:38Z</dcterms:created>
  <dcterms:modified xsi:type="dcterms:W3CDTF">2025-12-26T16:43:28Z</dcterms:modified>
</cp:coreProperties>
</file>