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69" r:id="rId2"/>
    <p:sldId id="267" r:id="rId3"/>
    <p:sldId id="270" r:id="rId4"/>
    <p:sldId id="271" r:id="rId5"/>
    <p:sldId id="272" r:id="rId6"/>
    <p:sldId id="273" r:id="rId7"/>
    <p:sldId id="27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855288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D7E73A-1E0E-4A23-8496-337F2D449015}"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2620023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1407767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339248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1541603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1043304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1820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13143094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248531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3541013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315576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D7E73A-1E0E-4A23-8496-337F2D449015}"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2579478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2D7E73A-1E0E-4A23-8496-337F2D449015}" type="datetimeFigureOut">
              <a:rPr lang="en-US" smtClean="0"/>
              <a:t>10/11/2024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1913377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97120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2640698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F2D7E73A-1E0E-4A23-8496-337F2D449015}" type="datetimeFigureOut">
              <a:rPr lang="en-US" smtClean="0"/>
              <a:t>10/11/2024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292075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D7E73A-1E0E-4A23-8496-337F2D449015}"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BF0ED-A97B-4B18-918C-9E29D2FED521}" type="slidenum">
              <a:rPr lang="en-US" smtClean="0"/>
              <a:t>‹#›</a:t>
            </a:fld>
            <a:endParaRPr lang="en-US"/>
          </a:p>
        </p:txBody>
      </p:sp>
    </p:spTree>
    <p:extLst>
      <p:ext uri="{BB962C8B-B14F-4D97-AF65-F5344CB8AC3E}">
        <p14:creationId xmlns:p14="http://schemas.microsoft.com/office/powerpoint/2010/main" val="549034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2D7E73A-1E0E-4A23-8496-337F2D449015}" type="datetimeFigureOut">
              <a:rPr lang="en-US" smtClean="0"/>
              <a:t>10/11/2024</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4DBF0ED-A97B-4B18-918C-9E29D2FED521}" type="slidenum">
              <a:rPr lang="en-US" smtClean="0"/>
              <a:t>‹#›</a:t>
            </a:fld>
            <a:endParaRPr lang="en-US"/>
          </a:p>
        </p:txBody>
      </p:sp>
    </p:spTree>
    <p:extLst>
      <p:ext uri="{BB962C8B-B14F-4D97-AF65-F5344CB8AC3E}">
        <p14:creationId xmlns:p14="http://schemas.microsoft.com/office/powerpoint/2010/main" val="4024952626"/>
      </p:ext>
    </p:extLst>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07475" y="518615"/>
            <a:ext cx="5076967" cy="11600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solidFill>
                  <a:schemeClr val="accent6">
                    <a:lumMod val="40000"/>
                    <a:lumOff val="60000"/>
                  </a:schemeClr>
                </a:solidFill>
                <a:cs typeface="2  Mitra_5 (MRT)" panose="00000700000000000000" pitchFamily="2" charset="-78"/>
              </a:rPr>
              <a:t>بسم الله الرحمن </a:t>
            </a:r>
            <a:r>
              <a:rPr lang="fa-IR" sz="3600" b="1" dirty="0" smtClean="0">
                <a:solidFill>
                  <a:schemeClr val="accent6">
                    <a:lumMod val="40000"/>
                    <a:lumOff val="60000"/>
                  </a:schemeClr>
                </a:solidFill>
                <a:cs typeface="2  Mitra_5 (MRT)" panose="00000700000000000000" pitchFamily="2" charset="-78"/>
              </a:rPr>
              <a:t>الرحیم</a:t>
            </a:r>
            <a:endParaRPr lang="id-ID" sz="3600" b="1" dirty="0" smtClean="0">
              <a:solidFill>
                <a:schemeClr val="accent6">
                  <a:lumMod val="40000"/>
                  <a:lumOff val="60000"/>
                </a:schemeClr>
              </a:solidFill>
              <a:cs typeface="2  Mitra_5 (MRT)" panose="00000700000000000000" pitchFamily="2" charset="-78"/>
            </a:endParaRPr>
          </a:p>
          <a:p>
            <a:pPr algn="ctr"/>
            <a:endParaRPr lang="en-US" sz="3600" dirty="0">
              <a:solidFill>
                <a:schemeClr val="accent6">
                  <a:lumMod val="40000"/>
                  <a:lumOff val="60000"/>
                </a:schemeClr>
              </a:solidFill>
            </a:endParaRPr>
          </a:p>
        </p:txBody>
      </p:sp>
      <p:sp>
        <p:nvSpPr>
          <p:cNvPr id="3" name="Rounded Rectangle 2"/>
          <p:cNvSpPr/>
          <p:nvPr/>
        </p:nvSpPr>
        <p:spPr>
          <a:xfrm>
            <a:off x="1289713" y="2019869"/>
            <a:ext cx="9512490" cy="4053385"/>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a:solidFill>
                  <a:srgbClr val="FF0000"/>
                </a:solidFill>
              </a:rPr>
              <a:t>Tema-tema </a:t>
            </a:r>
            <a:r>
              <a:rPr lang="id-ID" sz="3200" dirty="0" smtClean="0">
                <a:solidFill>
                  <a:srgbClr val="FF0000"/>
                </a:solidFill>
              </a:rPr>
              <a:t>pembahasan </a:t>
            </a:r>
            <a:r>
              <a:rPr lang="id-ID" sz="3200" dirty="0">
                <a:solidFill>
                  <a:srgbClr val="FF0000"/>
                </a:solidFill>
              </a:rPr>
              <a:t>Ilmu Ushul: </a:t>
            </a:r>
            <a:r>
              <a:rPr lang="id-ID" sz="3200" i="1" dirty="0">
                <a:solidFill>
                  <a:srgbClr val="FF0000"/>
                </a:solidFill>
              </a:rPr>
              <a:t>Alfaz</a:t>
            </a:r>
            <a:r>
              <a:rPr lang="id-ID" sz="3200" dirty="0">
                <a:solidFill>
                  <a:srgbClr val="FF0000"/>
                </a:solidFill>
              </a:rPr>
              <a:t> (Awamir, Nawahi, Mafahim</a:t>
            </a:r>
            <a:r>
              <a:rPr lang="id-ID" sz="3200" i="1" dirty="0">
                <a:solidFill>
                  <a:srgbClr val="FF0000"/>
                </a:solidFill>
              </a:rPr>
              <a:t>, ‘Am </a:t>
            </a:r>
            <a:r>
              <a:rPr lang="id-ID" sz="3200" dirty="0">
                <a:solidFill>
                  <a:srgbClr val="FF0000"/>
                </a:solidFill>
              </a:rPr>
              <a:t>dan </a:t>
            </a:r>
            <a:r>
              <a:rPr lang="id-ID" sz="3200" i="1" dirty="0">
                <a:solidFill>
                  <a:srgbClr val="FF0000"/>
                </a:solidFill>
              </a:rPr>
              <a:t>Khash</a:t>
            </a:r>
            <a:r>
              <a:rPr lang="id-ID" sz="3200" dirty="0">
                <a:solidFill>
                  <a:srgbClr val="FF0000"/>
                </a:solidFill>
              </a:rPr>
              <a:t>, </a:t>
            </a:r>
            <a:r>
              <a:rPr lang="id-ID" sz="3200" i="1" dirty="0">
                <a:solidFill>
                  <a:srgbClr val="FF0000"/>
                </a:solidFill>
              </a:rPr>
              <a:t>Mutlaq </a:t>
            </a:r>
            <a:r>
              <a:rPr lang="id-ID" sz="3200" dirty="0">
                <a:solidFill>
                  <a:srgbClr val="FF0000"/>
                </a:solidFill>
              </a:rPr>
              <a:t>dan </a:t>
            </a:r>
            <a:r>
              <a:rPr lang="id-ID" sz="3200" i="1" dirty="0">
                <a:solidFill>
                  <a:srgbClr val="FF0000"/>
                </a:solidFill>
              </a:rPr>
              <a:t>Muqayyad</a:t>
            </a:r>
            <a:r>
              <a:rPr lang="id-ID" sz="3200" dirty="0">
                <a:solidFill>
                  <a:srgbClr val="FF0000"/>
                </a:solidFill>
              </a:rPr>
              <a:t>, </a:t>
            </a:r>
            <a:r>
              <a:rPr lang="id-ID" sz="3200" i="1" dirty="0">
                <a:solidFill>
                  <a:srgbClr val="FF0000"/>
                </a:solidFill>
              </a:rPr>
              <a:t>Mujmal </a:t>
            </a:r>
            <a:r>
              <a:rPr lang="id-ID" sz="3200" dirty="0">
                <a:solidFill>
                  <a:srgbClr val="FF0000"/>
                </a:solidFill>
              </a:rPr>
              <a:t>dan </a:t>
            </a:r>
            <a:r>
              <a:rPr lang="id-ID" sz="3200" i="1" dirty="0">
                <a:solidFill>
                  <a:srgbClr val="FF0000"/>
                </a:solidFill>
              </a:rPr>
              <a:t>Mubayyan</a:t>
            </a:r>
            <a:r>
              <a:rPr lang="id-ID" sz="3200" dirty="0">
                <a:solidFill>
                  <a:srgbClr val="FF0000"/>
                </a:solidFill>
              </a:rPr>
              <a:t>).</a:t>
            </a:r>
            <a:endParaRPr lang="en-US" sz="3200" dirty="0">
              <a:solidFill>
                <a:srgbClr val="FF0000"/>
              </a:solidFill>
              <a:latin typeface="Kozuka Mincho Pro L" panose="02020300000000000000" pitchFamily="18" charset="-128"/>
              <a:ea typeface="Kozuka Mincho Pro L" panose="02020300000000000000" pitchFamily="18" charset="-128"/>
            </a:endParaRPr>
          </a:p>
        </p:txBody>
      </p:sp>
    </p:spTree>
    <p:extLst>
      <p:ext uri="{BB962C8B-B14F-4D97-AF65-F5344CB8AC3E}">
        <p14:creationId xmlns:p14="http://schemas.microsoft.com/office/powerpoint/2010/main" val="12007929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6486" y="2674962"/>
            <a:ext cx="10845301" cy="371219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id-ID" sz="1400" b="1" dirty="0"/>
              <a:t>1. Kata </a:t>
            </a:r>
            <a:r>
              <a:rPr lang="id-ID" sz="1400" b="1" i="1" dirty="0"/>
              <a:t>Amr</a:t>
            </a:r>
            <a:r>
              <a:rPr lang="en-US" sz="1400" b="1" dirty="0"/>
              <a:t>: kata «</a:t>
            </a:r>
            <a:r>
              <a:rPr lang="ar-SA" sz="1400" b="1" dirty="0"/>
              <a:t>أ م ر</a:t>
            </a:r>
            <a:r>
              <a:rPr lang="en-US" sz="1400" b="1" dirty="0"/>
              <a:t>» </a:t>
            </a:r>
            <a:r>
              <a:rPr lang="id-ID" sz="1400" b="1" dirty="0"/>
              <a:t>ini </a:t>
            </a:r>
            <a:r>
              <a:rPr lang="en-US" sz="1400" b="1" dirty="0" err="1"/>
              <a:t>mempunyai</a:t>
            </a:r>
            <a:r>
              <a:rPr lang="en-US" sz="1400" b="1" dirty="0"/>
              <a:t> </a:t>
            </a:r>
            <a:r>
              <a:rPr lang="en-US" sz="1400" b="1" dirty="0" err="1"/>
              <a:t>arti</a:t>
            </a:r>
            <a:r>
              <a:rPr lang="en-US" sz="1400" b="1" dirty="0"/>
              <a:t> </a:t>
            </a:r>
            <a:r>
              <a:rPr lang="ar-SA" sz="1400" b="1" dirty="0"/>
              <a:t>طَلَبَ</a:t>
            </a:r>
            <a:r>
              <a:rPr lang="en-US" sz="1400" b="1" dirty="0"/>
              <a:t> (</a:t>
            </a:r>
            <a:r>
              <a:rPr lang="en-US" sz="1400" b="1" dirty="0" err="1"/>
              <a:t>permintaan</a:t>
            </a:r>
            <a:r>
              <a:rPr lang="en-US" sz="1400" b="1" dirty="0"/>
              <a:t>)</a:t>
            </a:r>
            <a:r>
              <a:rPr lang="id-ID" sz="1400" b="1" dirty="0"/>
              <a:t>; </a:t>
            </a:r>
            <a:endParaRPr lang="en-US" sz="1400" b="1" dirty="0"/>
          </a:p>
          <a:p>
            <a:pPr algn="just">
              <a:lnSpc>
                <a:spcPct val="150000"/>
              </a:lnSpc>
            </a:pPr>
            <a:r>
              <a:rPr lang="id-ID" sz="1400" b="1" dirty="0"/>
              <a:t>2. </a:t>
            </a:r>
            <a:r>
              <a:rPr lang="en-US" sz="1400" b="1" dirty="0" err="1"/>
              <a:t>Arti</a:t>
            </a:r>
            <a:r>
              <a:rPr lang="en-US" sz="1400" b="1" dirty="0"/>
              <a:t> kata </a:t>
            </a:r>
            <a:r>
              <a:rPr lang="en-US" sz="1400" b="1" dirty="0" err="1"/>
              <a:t>perintah</a:t>
            </a:r>
            <a:r>
              <a:rPr lang="id-ID" sz="1400" b="1" dirty="0"/>
              <a:t> (</a:t>
            </a:r>
            <a:r>
              <a:rPr lang="fa-IR" sz="1400" b="1" dirty="0"/>
              <a:t>أمر</a:t>
            </a:r>
            <a:r>
              <a:rPr lang="id-ID" sz="1400" b="1" dirty="0"/>
              <a:t>): </a:t>
            </a:r>
            <a:r>
              <a:rPr lang="en-US" sz="1400" b="1" dirty="0" err="1"/>
              <a:t>hanya</a:t>
            </a:r>
            <a:r>
              <a:rPr lang="en-US" sz="1400" b="1" dirty="0"/>
              <a:t> </a:t>
            </a:r>
            <a:r>
              <a:rPr lang="en-US" sz="1400" b="1" dirty="0" err="1"/>
              <a:t>tuntutan</a:t>
            </a:r>
            <a:r>
              <a:rPr lang="en-US" sz="1400" b="1" dirty="0"/>
              <a:t> </a:t>
            </a:r>
            <a:r>
              <a:rPr lang="id-ID" sz="1400" b="1" dirty="0"/>
              <a:t>(permintaan) </a:t>
            </a:r>
            <a:r>
              <a:rPr lang="en-US" sz="1400" b="1" i="1" dirty="0" err="1"/>
              <a:t>wajib</a:t>
            </a:r>
            <a:r>
              <a:rPr lang="en-US" sz="1400" b="1" dirty="0"/>
              <a:t> </a:t>
            </a:r>
            <a:r>
              <a:rPr lang="en-US" sz="1400" b="1" dirty="0" err="1"/>
              <a:t>atau</a:t>
            </a:r>
            <a:r>
              <a:rPr lang="en-US" sz="1400" b="1" dirty="0"/>
              <a:t> </a:t>
            </a:r>
            <a:r>
              <a:rPr lang="en-US" sz="1400" b="1" dirty="0" err="1"/>
              <a:t>tuntutan</a:t>
            </a:r>
            <a:r>
              <a:rPr lang="en-US" sz="1400" b="1" dirty="0"/>
              <a:t> </a:t>
            </a:r>
            <a:r>
              <a:rPr lang="id-ID" sz="1400" b="1" dirty="0"/>
              <a:t>(permintaan) </a:t>
            </a:r>
            <a:r>
              <a:rPr lang="en-US" sz="1400" b="1" dirty="0" err="1"/>
              <a:t>mutlak</a:t>
            </a:r>
            <a:r>
              <a:rPr lang="en-US" sz="1400" b="1" dirty="0"/>
              <a:t>, </a:t>
            </a:r>
            <a:r>
              <a:rPr lang="en-US" sz="1400" b="1" dirty="0" err="1"/>
              <a:t>baik</a:t>
            </a:r>
            <a:r>
              <a:rPr lang="en-US" sz="1400" b="1" dirty="0"/>
              <a:t> </a:t>
            </a:r>
            <a:r>
              <a:rPr lang="en-US" sz="1400" b="1" dirty="0" err="1"/>
              <a:t>wajib</a:t>
            </a:r>
            <a:r>
              <a:rPr lang="en-US" sz="1400" b="1" dirty="0"/>
              <a:t> </a:t>
            </a:r>
            <a:r>
              <a:rPr lang="en-US" sz="1400" b="1" dirty="0" err="1"/>
              <a:t>maupun</a:t>
            </a:r>
            <a:r>
              <a:rPr lang="en-US" sz="1400" b="1" dirty="0"/>
              <a:t> </a:t>
            </a:r>
            <a:r>
              <a:rPr lang="id-ID" sz="1400" b="1" dirty="0"/>
              <a:t>mustahab;</a:t>
            </a:r>
            <a:endParaRPr lang="en-US" sz="1400" b="1" dirty="0"/>
          </a:p>
          <a:p>
            <a:pPr algn="just">
              <a:lnSpc>
                <a:spcPct val="150000"/>
              </a:lnSpc>
            </a:pPr>
            <a:r>
              <a:rPr lang="id-ID" sz="1400" b="1" dirty="0"/>
              <a:t>3. Pola </a:t>
            </a:r>
            <a:r>
              <a:rPr lang="en-US" sz="1400" b="1" i="1" dirty="0" err="1"/>
              <a:t>Perintah</a:t>
            </a:r>
            <a:r>
              <a:rPr lang="id-ID" sz="1400" b="1" dirty="0"/>
              <a:t> (</a:t>
            </a:r>
            <a:r>
              <a:rPr lang="id-ID" sz="1400" b="1" i="1" dirty="0"/>
              <a:t>Shigat Amr</a:t>
            </a:r>
            <a:r>
              <a:rPr lang="id-ID" sz="1400" b="1" dirty="0"/>
              <a:t>) seperti pola </a:t>
            </a:r>
            <a:r>
              <a:rPr lang="id-ID" sz="1400" b="1" i="1" dirty="0"/>
              <a:t>If’al </a:t>
            </a:r>
            <a:r>
              <a:rPr lang="id-ID" sz="1400" b="1" dirty="0"/>
              <a:t>(</a:t>
            </a:r>
            <a:r>
              <a:rPr lang="fa-IR" sz="1400" b="1" dirty="0"/>
              <a:t>إفعل</a:t>
            </a:r>
            <a:r>
              <a:rPr lang="id-ID" sz="1400" b="1" dirty="0"/>
              <a:t>) dan lain-lain</a:t>
            </a:r>
            <a:r>
              <a:rPr lang="en-US" sz="1400" b="1" dirty="0"/>
              <a:t>: </a:t>
            </a:r>
            <a:r>
              <a:rPr lang="en-US" sz="1400" b="1" dirty="0" err="1"/>
              <a:t>dalam</a:t>
            </a:r>
            <a:r>
              <a:rPr lang="en-US" sz="1400" b="1" dirty="0"/>
              <a:t> </a:t>
            </a:r>
            <a:r>
              <a:rPr lang="en-US" sz="1400" b="1" dirty="0" err="1"/>
              <a:t>beberapa</a:t>
            </a:r>
            <a:r>
              <a:rPr lang="en-US" sz="1400" b="1" dirty="0"/>
              <a:t> </a:t>
            </a:r>
            <a:r>
              <a:rPr lang="en-US" sz="1400" b="1" dirty="0" err="1"/>
              <a:t>posisi</a:t>
            </a:r>
            <a:r>
              <a:rPr lang="en-US" sz="1400" b="1" dirty="0"/>
              <a:t> </a:t>
            </a:r>
            <a:r>
              <a:rPr lang="en-US" sz="1400" b="1" dirty="0" err="1"/>
              <a:t>seperti</a:t>
            </a:r>
            <a:r>
              <a:rPr lang="en-US" sz="1400" b="1" dirty="0"/>
              <a:t> </a:t>
            </a:r>
            <a:r>
              <a:rPr lang="en-US" sz="1400" b="1" dirty="0" err="1"/>
              <a:t>posisi</a:t>
            </a:r>
            <a:r>
              <a:rPr lang="en-US" sz="1400" b="1" dirty="0"/>
              <a:t> </a:t>
            </a:r>
            <a:r>
              <a:rPr lang="id-ID" sz="1400" b="1" dirty="0"/>
              <a:t>mendorong melakukan suatu perbuatan.</a:t>
            </a:r>
            <a:endParaRPr lang="en-US" sz="1400" b="1" dirty="0"/>
          </a:p>
          <a:p>
            <a:pPr algn="just">
              <a:lnSpc>
                <a:spcPct val="150000"/>
              </a:lnSpc>
            </a:pPr>
            <a:r>
              <a:rPr lang="id-ID" sz="1400" b="1" dirty="0"/>
              <a:t>4. </a:t>
            </a:r>
            <a:r>
              <a:rPr lang="en-US" sz="1400" b="1" i="1" dirty="0" err="1"/>
              <a:t>Perintah</a:t>
            </a:r>
            <a:r>
              <a:rPr lang="en-US" sz="1400" b="1" i="1" dirty="0"/>
              <a:t> </a:t>
            </a:r>
            <a:r>
              <a:rPr lang="en-US" sz="1400" b="1" i="1" dirty="0" err="1"/>
              <a:t>setelah</a:t>
            </a:r>
            <a:r>
              <a:rPr lang="en-US" sz="1400" b="1" i="1" dirty="0"/>
              <a:t> </a:t>
            </a:r>
            <a:r>
              <a:rPr lang="en-US" sz="1400" b="1" i="1" dirty="0" err="1"/>
              <a:t>larangan</a:t>
            </a:r>
            <a:r>
              <a:rPr lang="en-US" sz="1400" b="1" dirty="0"/>
              <a:t>: </a:t>
            </a:r>
            <a:r>
              <a:rPr lang="en-US" sz="1400" b="1" dirty="0" err="1"/>
              <a:t>Jika</a:t>
            </a:r>
            <a:r>
              <a:rPr lang="en-US" sz="1400" b="1" dirty="0"/>
              <a:t> </a:t>
            </a:r>
            <a:r>
              <a:rPr lang="en-US" sz="1400" b="1" dirty="0" err="1"/>
              <a:t>perintah</a:t>
            </a:r>
            <a:r>
              <a:rPr lang="en-US" sz="1400" b="1" dirty="0"/>
              <a:t> </a:t>
            </a:r>
            <a:r>
              <a:rPr lang="en-US" sz="1400" b="1" dirty="0" err="1"/>
              <a:t>terhadap</a:t>
            </a:r>
            <a:r>
              <a:rPr lang="en-US" sz="1400" b="1" dirty="0"/>
              <a:t> </a:t>
            </a:r>
            <a:r>
              <a:rPr lang="en-US" sz="1400" b="1" dirty="0" err="1"/>
              <a:t>sesuatu</a:t>
            </a:r>
            <a:r>
              <a:rPr lang="en-US" sz="1400" b="1" dirty="0"/>
              <a:t> </a:t>
            </a:r>
            <a:r>
              <a:rPr lang="en-US" sz="1400" b="1" dirty="0" err="1"/>
              <a:t>dikeluarkan</a:t>
            </a:r>
            <a:r>
              <a:rPr lang="en-US" sz="1400" b="1" dirty="0"/>
              <a:t> </a:t>
            </a:r>
            <a:r>
              <a:rPr lang="en-US" sz="1400" b="1" dirty="0" err="1"/>
              <a:t>setelah</a:t>
            </a:r>
            <a:r>
              <a:rPr lang="en-US" sz="1400" b="1" dirty="0"/>
              <a:t> </a:t>
            </a:r>
            <a:r>
              <a:rPr lang="en-US" sz="1400" b="1" dirty="0" err="1"/>
              <a:t>larangan</a:t>
            </a:r>
            <a:r>
              <a:rPr lang="en-US" sz="1400" b="1" dirty="0"/>
              <a:t>, </a:t>
            </a:r>
            <a:r>
              <a:rPr lang="en-US" sz="1400" b="1" dirty="0" err="1"/>
              <a:t>seperti</a:t>
            </a:r>
            <a:r>
              <a:rPr lang="en-US" sz="1400" b="1" dirty="0"/>
              <a:t> </a:t>
            </a:r>
            <a:r>
              <a:rPr lang="en-US" sz="1400" b="1" dirty="0" err="1"/>
              <a:t>ketika</a:t>
            </a:r>
            <a:r>
              <a:rPr lang="en-US" sz="1400" b="1" dirty="0"/>
              <a:t> </a:t>
            </a:r>
            <a:r>
              <a:rPr lang="en-US" sz="1400" b="1" dirty="0" err="1"/>
              <a:t>dokter</a:t>
            </a:r>
            <a:r>
              <a:rPr lang="en-US" sz="1400" b="1" dirty="0"/>
              <a:t> </a:t>
            </a:r>
            <a:r>
              <a:rPr lang="en-US" sz="1400" b="1" dirty="0" err="1"/>
              <a:t>menyuruh</a:t>
            </a:r>
            <a:r>
              <a:rPr lang="en-US" sz="1400" b="1" dirty="0"/>
              <a:t> </a:t>
            </a:r>
            <a:r>
              <a:rPr lang="en-US" sz="1400" b="1" dirty="0" err="1"/>
              <a:t>pasiennya</a:t>
            </a:r>
            <a:r>
              <a:rPr lang="en-US" sz="1400" b="1" dirty="0"/>
              <a:t> </a:t>
            </a:r>
            <a:r>
              <a:rPr lang="en-US" sz="1400" b="1" dirty="0" err="1"/>
              <a:t>minum</a:t>
            </a:r>
            <a:r>
              <a:rPr lang="en-US" sz="1400" b="1" dirty="0"/>
              <a:t> air </a:t>
            </a:r>
            <a:r>
              <a:rPr lang="en-US" sz="1400" b="1" dirty="0" err="1"/>
              <a:t>setelah</a:t>
            </a:r>
            <a:r>
              <a:rPr lang="en-US" sz="1400" b="1" dirty="0"/>
              <a:t> </a:t>
            </a:r>
            <a:r>
              <a:rPr lang="en-US" sz="1400" b="1" dirty="0" err="1"/>
              <a:t>menghentikannya</a:t>
            </a:r>
            <a:r>
              <a:rPr lang="en-US" sz="1400" b="1" dirty="0"/>
              <a:t> </a:t>
            </a:r>
            <a:r>
              <a:rPr lang="en-US" sz="1400" b="1" dirty="0" err="1"/>
              <a:t>dari</a:t>
            </a:r>
            <a:r>
              <a:rPr lang="en-US" sz="1400" b="1" dirty="0"/>
              <a:t> </a:t>
            </a:r>
            <a:r>
              <a:rPr lang="en-US" sz="1400" b="1" dirty="0" err="1"/>
              <a:t>minum</a:t>
            </a:r>
            <a:r>
              <a:rPr lang="ar-SA" sz="1400" b="1" dirty="0"/>
              <a:t>.</a:t>
            </a:r>
            <a:endParaRPr lang="en-US" sz="1400" b="1" dirty="0"/>
          </a:p>
          <a:p>
            <a:pPr algn="just">
              <a:lnSpc>
                <a:spcPct val="150000"/>
              </a:lnSpc>
            </a:pPr>
            <a:r>
              <a:rPr lang="id-ID" sz="1400" b="1" dirty="0"/>
              <a:t>5. Satu </a:t>
            </a:r>
            <a:r>
              <a:rPr lang="en-US" sz="1400" b="1" dirty="0" err="1"/>
              <a:t>atau</a:t>
            </a:r>
            <a:r>
              <a:rPr lang="en-US" sz="1400" b="1" dirty="0"/>
              <a:t> </a:t>
            </a:r>
            <a:r>
              <a:rPr lang="id-ID" sz="1400" b="1" dirty="0"/>
              <a:t>berulangnya </a:t>
            </a:r>
            <a:r>
              <a:rPr lang="id-ID" sz="1400" b="1" i="1" dirty="0"/>
              <a:t>perintah</a:t>
            </a:r>
            <a:r>
              <a:rPr lang="en-US" sz="1400" b="1" dirty="0"/>
              <a:t>: </a:t>
            </a:r>
            <a:r>
              <a:rPr lang="en-US" sz="1400" b="1" dirty="0" err="1"/>
              <a:t>Jika</a:t>
            </a:r>
            <a:r>
              <a:rPr lang="en-US" sz="1400" b="1" dirty="0"/>
              <a:t> </a:t>
            </a:r>
            <a:r>
              <a:rPr lang="en-US" sz="1400" b="1" dirty="0" err="1"/>
              <a:t>perintah</a:t>
            </a:r>
            <a:r>
              <a:rPr lang="en-US" sz="1400" b="1" dirty="0"/>
              <a:t> </a:t>
            </a:r>
            <a:r>
              <a:rPr lang="en-US" sz="1400" b="1" dirty="0" err="1"/>
              <a:t>dikeluarkan</a:t>
            </a:r>
            <a:r>
              <a:rPr lang="en-US" sz="1400" b="1" dirty="0"/>
              <a:t> </a:t>
            </a:r>
            <a:r>
              <a:rPr lang="en-US" sz="1400" b="1" dirty="0" err="1"/>
              <a:t>oleh</a:t>
            </a:r>
            <a:r>
              <a:rPr lang="en-US" sz="1400" b="1" dirty="0"/>
              <a:t> </a:t>
            </a:r>
            <a:r>
              <a:rPr lang="id-ID" sz="1400" b="1" dirty="0"/>
              <a:t>Allah </a:t>
            </a:r>
            <a:r>
              <a:rPr lang="en-US" sz="1400" b="1" dirty="0" err="1"/>
              <a:t>dan</a:t>
            </a:r>
            <a:r>
              <a:rPr lang="en-US" sz="1400" b="1" dirty="0"/>
              <a:t> </a:t>
            </a:r>
            <a:r>
              <a:rPr lang="en-US" sz="1400" b="1" dirty="0" err="1"/>
              <a:t>tidak</a:t>
            </a:r>
            <a:r>
              <a:rPr lang="en-US" sz="1400" b="1" dirty="0"/>
              <a:t> </a:t>
            </a:r>
            <a:r>
              <a:rPr lang="en-US" sz="1400" b="1" dirty="0" err="1"/>
              <a:t>ada</a:t>
            </a:r>
            <a:r>
              <a:rPr lang="en-US" sz="1400" b="1" dirty="0"/>
              <a:t> </a:t>
            </a:r>
            <a:r>
              <a:rPr lang="id-ID" sz="1400" b="1" i="1" dirty="0"/>
              <a:t>qarinah</a:t>
            </a:r>
            <a:r>
              <a:rPr lang="id-ID" sz="1400" b="1" dirty="0"/>
              <a:t> (indikator) </a:t>
            </a:r>
            <a:r>
              <a:rPr lang="en-US" sz="1400" b="1" dirty="0"/>
              <a:t>yang </a:t>
            </a:r>
            <a:r>
              <a:rPr lang="en-US" sz="1400" b="1" dirty="0" err="1"/>
              <a:t>menunjukkan</a:t>
            </a:r>
            <a:r>
              <a:rPr lang="en-US" sz="1400" b="1" dirty="0"/>
              <a:t> </a:t>
            </a:r>
            <a:r>
              <a:rPr lang="en-US" sz="1400" b="1" dirty="0" err="1"/>
              <a:t>permintaan</a:t>
            </a:r>
            <a:r>
              <a:rPr lang="en-US" sz="1400" b="1" dirty="0"/>
              <a:t> </a:t>
            </a:r>
            <a:r>
              <a:rPr lang="en-US" sz="1400" b="1" dirty="0" err="1"/>
              <a:t>untuk</a:t>
            </a:r>
            <a:r>
              <a:rPr lang="en-US" sz="1400" b="1" dirty="0"/>
              <a:t> </a:t>
            </a:r>
            <a:r>
              <a:rPr lang="en-US" sz="1400" b="1" dirty="0" err="1"/>
              <a:t>mengulangi</a:t>
            </a:r>
            <a:r>
              <a:rPr lang="en-US" sz="1400" b="1" dirty="0"/>
              <a:t> </a:t>
            </a:r>
            <a:r>
              <a:rPr lang="en-US" sz="1400" b="1" dirty="0" err="1"/>
              <a:t>pekerjaan</a:t>
            </a:r>
            <a:r>
              <a:rPr lang="en-US" sz="1400" b="1" dirty="0"/>
              <a:t> </a:t>
            </a:r>
            <a:r>
              <a:rPr lang="en-US" sz="1400" b="1" dirty="0" err="1"/>
              <a:t>atau</a:t>
            </a:r>
            <a:r>
              <a:rPr lang="en-US" sz="1400" b="1" dirty="0"/>
              <a:t> </a:t>
            </a:r>
            <a:r>
              <a:rPr lang="en-US" sz="1400" b="1" dirty="0" err="1"/>
              <a:t>melakukannya</a:t>
            </a:r>
            <a:r>
              <a:rPr lang="en-US" sz="1400" b="1" dirty="0"/>
              <a:t> </a:t>
            </a:r>
            <a:r>
              <a:rPr lang="en-US" sz="1400" b="1" dirty="0" err="1"/>
              <a:t>satu</a:t>
            </a:r>
            <a:r>
              <a:rPr lang="en-US" sz="1400" b="1" dirty="0"/>
              <a:t> kali, </a:t>
            </a:r>
            <a:r>
              <a:rPr lang="en-US" sz="1400" b="1" dirty="0" err="1"/>
              <a:t>maka</a:t>
            </a:r>
            <a:r>
              <a:rPr lang="en-US" sz="1400" b="1" dirty="0"/>
              <a:t> </a:t>
            </a:r>
            <a:r>
              <a:rPr lang="en-US" sz="1400" b="1" dirty="0" err="1"/>
              <a:t>perintah</a:t>
            </a:r>
            <a:r>
              <a:rPr lang="en-US" sz="1400" b="1" dirty="0"/>
              <a:t> </a:t>
            </a:r>
            <a:r>
              <a:rPr lang="en-US" sz="1400" b="1" dirty="0" err="1"/>
              <a:t>tersebut</a:t>
            </a:r>
            <a:r>
              <a:rPr lang="en-US" sz="1400" b="1" dirty="0"/>
              <a:t> </a:t>
            </a:r>
            <a:r>
              <a:rPr lang="en-US" sz="1400" b="1" dirty="0" err="1"/>
              <a:t>menyiratkan</a:t>
            </a:r>
            <a:r>
              <a:rPr lang="en-US" sz="1400" b="1" dirty="0"/>
              <a:t> </a:t>
            </a:r>
            <a:r>
              <a:rPr lang="en-US" sz="1400" b="1" dirty="0" err="1"/>
              <a:t>kepatuhan</a:t>
            </a:r>
            <a:r>
              <a:rPr lang="en-US" sz="1400" b="1" dirty="0"/>
              <a:t> </a:t>
            </a:r>
            <a:r>
              <a:rPr lang="en-US" sz="1400" b="1" dirty="0" err="1"/>
              <a:t>berulang</a:t>
            </a:r>
            <a:r>
              <a:rPr lang="en-US" sz="1400" b="1" dirty="0"/>
              <a:t> </a:t>
            </a:r>
            <a:r>
              <a:rPr lang="en-US" sz="1400" b="1" dirty="0" err="1"/>
              <a:t>atau</a:t>
            </a:r>
            <a:r>
              <a:rPr lang="en-US" sz="1400" b="1" dirty="0"/>
              <a:t> </a:t>
            </a:r>
            <a:r>
              <a:rPr lang="en-US" sz="1400" b="1" dirty="0" err="1"/>
              <a:t>melakukannya</a:t>
            </a:r>
            <a:r>
              <a:rPr lang="en-US" sz="1400" b="1" dirty="0"/>
              <a:t> </a:t>
            </a:r>
            <a:r>
              <a:rPr lang="en-US" sz="1400" b="1" dirty="0" err="1"/>
              <a:t>satu</a:t>
            </a:r>
            <a:r>
              <a:rPr lang="en-US" sz="1400" b="1" dirty="0"/>
              <a:t> kali </a:t>
            </a:r>
            <a:r>
              <a:rPr lang="en-US" sz="1400" b="1" dirty="0" err="1"/>
              <a:t>dan</a:t>
            </a:r>
            <a:r>
              <a:rPr lang="en-US" sz="1400" b="1" dirty="0"/>
              <a:t> </a:t>
            </a:r>
            <a:r>
              <a:rPr lang="en-US" sz="1400" b="1" dirty="0" err="1"/>
              <a:t>atau</a:t>
            </a:r>
            <a:r>
              <a:rPr lang="en-US" sz="1400" b="1" dirty="0"/>
              <a:t> </a:t>
            </a:r>
            <a:r>
              <a:rPr lang="en-US" sz="1400" b="1" dirty="0" err="1"/>
              <a:t>itu</a:t>
            </a:r>
            <a:r>
              <a:rPr lang="en-US" sz="1400" b="1" dirty="0"/>
              <a:t> </a:t>
            </a:r>
            <a:r>
              <a:rPr lang="en-US" sz="1400" b="1" dirty="0" err="1"/>
              <a:t>tidak</a:t>
            </a:r>
            <a:r>
              <a:rPr lang="en-US" sz="1400" b="1" dirty="0"/>
              <a:t> </a:t>
            </a:r>
            <a:r>
              <a:rPr lang="en-US" sz="1400" b="1" dirty="0" err="1"/>
              <a:t>berarti</a:t>
            </a:r>
            <a:r>
              <a:rPr lang="en-US" sz="1400" b="1" dirty="0"/>
              <a:t> </a:t>
            </a:r>
            <a:r>
              <a:rPr lang="en-US" sz="1400" b="1" dirty="0" err="1"/>
              <a:t>satupun</a:t>
            </a:r>
            <a:r>
              <a:rPr lang="en-US" sz="1400" b="1" dirty="0"/>
              <a:t> </a:t>
            </a:r>
            <a:r>
              <a:rPr lang="en-US" sz="1400" b="1" dirty="0" err="1"/>
              <a:t>dari</a:t>
            </a:r>
            <a:r>
              <a:rPr lang="en-US" sz="1400" b="1" dirty="0"/>
              <a:t> </a:t>
            </a:r>
            <a:r>
              <a:rPr lang="en-US" sz="1400" b="1" dirty="0" err="1"/>
              <a:t>keduanya</a:t>
            </a:r>
            <a:r>
              <a:rPr lang="id-ID" sz="1400" b="1" dirty="0"/>
              <a:t>.</a:t>
            </a:r>
            <a:endParaRPr lang="en-US" sz="1400" b="1" dirty="0"/>
          </a:p>
          <a:p>
            <a:pPr algn="just">
              <a:lnSpc>
                <a:spcPct val="150000"/>
              </a:lnSpc>
            </a:pPr>
            <a:r>
              <a:rPr lang="id-ID" sz="1400" b="1" dirty="0"/>
              <a:t>6. </a:t>
            </a:r>
            <a:r>
              <a:rPr lang="id-ID" sz="1400" b="1" i="1" dirty="0"/>
              <a:t>Fauriyat </a:t>
            </a:r>
            <a:r>
              <a:rPr lang="id-ID" sz="1400" b="1" dirty="0"/>
              <a:t>(segera) atau </a:t>
            </a:r>
            <a:r>
              <a:rPr lang="id-ID" sz="1400" b="1" i="1" dirty="0"/>
              <a:t>Tarakhi </a:t>
            </a:r>
            <a:r>
              <a:rPr lang="id-ID" sz="1400" b="1" dirty="0"/>
              <a:t>(terlambat).</a:t>
            </a:r>
            <a:endParaRPr lang="en-US" sz="1400" b="1" dirty="0"/>
          </a:p>
        </p:txBody>
      </p:sp>
      <p:sp>
        <p:nvSpPr>
          <p:cNvPr id="3" name="Down Arrow Callout 2"/>
          <p:cNvSpPr/>
          <p:nvPr/>
        </p:nvSpPr>
        <p:spPr>
          <a:xfrm>
            <a:off x="2461161" y="1050877"/>
            <a:ext cx="7155949" cy="1514902"/>
          </a:xfrm>
          <a:prstGeom prst="down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i="1" dirty="0" smtClean="0">
                <a:solidFill>
                  <a:srgbClr val="FF0000"/>
                </a:solidFill>
              </a:rPr>
              <a:t>Awamir</a:t>
            </a:r>
            <a:endParaRPr lang="en-US" sz="2800" i="1" dirty="0">
              <a:solidFill>
                <a:schemeClr val="bg1"/>
              </a:solidFill>
            </a:endParaRPr>
          </a:p>
        </p:txBody>
      </p:sp>
    </p:spTree>
    <p:extLst>
      <p:ext uri="{BB962C8B-B14F-4D97-AF65-F5344CB8AC3E}">
        <p14:creationId xmlns:p14="http://schemas.microsoft.com/office/powerpoint/2010/main" val="129423466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23333" y="2674962"/>
            <a:ext cx="10631606" cy="371219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id-ID" sz="1600" b="1" dirty="0">
                <a:solidFill>
                  <a:schemeClr val="accent6">
                    <a:lumMod val="75000"/>
                  </a:schemeClr>
                </a:solidFill>
              </a:rPr>
              <a:t>1. Yang dimaksud </a:t>
            </a:r>
            <a:r>
              <a:rPr lang="id-ID" sz="1600" b="1" i="1" dirty="0">
                <a:solidFill>
                  <a:schemeClr val="accent6">
                    <a:lumMod val="75000"/>
                  </a:schemeClr>
                </a:solidFill>
              </a:rPr>
              <a:t>Nahi</a:t>
            </a:r>
            <a:r>
              <a:rPr lang="id-ID" sz="1600" b="1" dirty="0">
                <a:solidFill>
                  <a:schemeClr val="accent6">
                    <a:lumMod val="75000"/>
                  </a:schemeClr>
                </a:solidFill>
              </a:rPr>
              <a:t> adalah kata </a:t>
            </a:r>
            <a:r>
              <a:rPr lang="fa-IR" sz="1600" b="1" dirty="0" smtClean="0">
                <a:solidFill>
                  <a:schemeClr val="accent6">
                    <a:lumMod val="75000"/>
                  </a:schemeClr>
                </a:solidFill>
              </a:rPr>
              <a:t> </a:t>
            </a:r>
            <a:r>
              <a:rPr lang="ar-SA" sz="1600" b="1" dirty="0" smtClean="0">
                <a:solidFill>
                  <a:schemeClr val="accent6">
                    <a:lumMod val="75000"/>
                  </a:schemeClr>
                </a:solidFill>
              </a:rPr>
              <a:t>نهی </a:t>
            </a:r>
            <a:r>
              <a:rPr lang="id-ID" sz="1600" b="1" dirty="0">
                <a:solidFill>
                  <a:schemeClr val="accent6">
                    <a:lumMod val="75000"/>
                  </a:schemeClr>
                </a:solidFill>
              </a:rPr>
              <a:t>(yakni huruf </a:t>
            </a:r>
            <a:r>
              <a:rPr lang="ar-SA" sz="1600" b="1" dirty="0">
                <a:solidFill>
                  <a:schemeClr val="accent6">
                    <a:lumMod val="75000"/>
                  </a:schemeClr>
                </a:solidFill>
              </a:rPr>
              <a:t>ن، ه، ی</a:t>
            </a:r>
            <a:r>
              <a:rPr lang="id-ID" sz="1600" b="1" dirty="0">
                <a:solidFill>
                  <a:schemeClr val="accent6">
                    <a:lumMod val="75000"/>
                  </a:schemeClr>
                </a:solidFill>
              </a:rPr>
              <a:t>). </a:t>
            </a:r>
            <a:r>
              <a:rPr lang="id-ID" sz="1600" b="1" i="1" dirty="0">
                <a:solidFill>
                  <a:schemeClr val="accent6">
                    <a:lumMod val="75000"/>
                  </a:schemeClr>
                </a:solidFill>
              </a:rPr>
              <a:t>Nahi </a:t>
            </a:r>
            <a:r>
              <a:rPr lang="id-ID" sz="1600" b="1" dirty="0">
                <a:solidFill>
                  <a:schemeClr val="accent6">
                    <a:lumMod val="75000"/>
                  </a:schemeClr>
                </a:solidFill>
              </a:rPr>
              <a:t>secara harfiah berarti melarang. </a:t>
            </a:r>
            <a:endParaRPr lang="en-US" sz="1600" b="1" dirty="0">
              <a:solidFill>
                <a:schemeClr val="accent6">
                  <a:lumMod val="75000"/>
                </a:schemeClr>
              </a:solidFill>
            </a:endParaRPr>
          </a:p>
          <a:p>
            <a:pPr algn="just">
              <a:lnSpc>
                <a:spcPct val="150000"/>
              </a:lnSpc>
            </a:pPr>
            <a:r>
              <a:rPr lang="id-ID" sz="1600" b="1" dirty="0">
                <a:solidFill>
                  <a:schemeClr val="accent6">
                    <a:lumMod val="75000"/>
                  </a:schemeClr>
                </a:solidFill>
              </a:rPr>
              <a:t>2. Pertanyaan yang timbul adalah, jika Allah melarang kita untuk beribadah, maka jika kita melakukannya, apakah ibadah yang dilakukan itu haram dan tidak sah atau tidak? Misalnya Allah mewajibkan puasa di bulan Ramadhan, namun Allah mengharamkan kita berpuasa di hari raya Idul Fitri. Sekarang pertanyaannya, jika kita berpuasa di hari Idul Fitri, padahal Allah telah melarang puasa pada hari tersebut, apakah puasa tersebut batal atau tidak?</a:t>
            </a:r>
            <a:endParaRPr lang="en-US" sz="1600" b="1" dirty="0">
              <a:solidFill>
                <a:schemeClr val="accent6">
                  <a:lumMod val="75000"/>
                </a:schemeClr>
              </a:solidFill>
            </a:endParaRPr>
          </a:p>
          <a:p>
            <a:pPr algn="just">
              <a:lnSpc>
                <a:spcPct val="150000"/>
              </a:lnSpc>
            </a:pPr>
            <a:r>
              <a:rPr lang="id-ID" sz="1600" b="1" dirty="0">
                <a:solidFill>
                  <a:schemeClr val="accent6">
                    <a:lumMod val="75000"/>
                  </a:schemeClr>
                </a:solidFill>
              </a:rPr>
              <a:t>3. Larangan dalam masalah ibadah?</a:t>
            </a:r>
            <a:endParaRPr lang="en-US" sz="1600" b="1" dirty="0">
              <a:solidFill>
                <a:schemeClr val="accent6">
                  <a:lumMod val="75000"/>
                </a:schemeClr>
              </a:solidFill>
            </a:endParaRPr>
          </a:p>
          <a:p>
            <a:pPr algn="just">
              <a:lnSpc>
                <a:spcPct val="150000"/>
              </a:lnSpc>
            </a:pPr>
            <a:r>
              <a:rPr lang="id-ID" sz="1600" b="1" dirty="0">
                <a:solidFill>
                  <a:schemeClr val="accent6">
                    <a:lumMod val="75000"/>
                  </a:schemeClr>
                </a:solidFill>
              </a:rPr>
              <a:t>4. Larangan dalam masalah </a:t>
            </a:r>
            <a:r>
              <a:rPr lang="id-ID" sz="1600" b="1" i="1" dirty="0">
                <a:solidFill>
                  <a:schemeClr val="accent6">
                    <a:lumMod val="75000"/>
                  </a:schemeClr>
                </a:solidFill>
              </a:rPr>
              <a:t>muamalah </a:t>
            </a:r>
            <a:r>
              <a:rPr lang="id-ID" sz="1600" b="1" dirty="0">
                <a:solidFill>
                  <a:schemeClr val="accent6">
                    <a:lumMod val="75000"/>
                  </a:schemeClr>
                </a:solidFill>
              </a:rPr>
              <a:t>(transaksi)</a:t>
            </a:r>
            <a:endParaRPr lang="en-US" sz="1600" b="1" dirty="0">
              <a:solidFill>
                <a:schemeClr val="accent6">
                  <a:lumMod val="75000"/>
                </a:schemeClr>
              </a:solidFill>
            </a:endParaRPr>
          </a:p>
        </p:txBody>
      </p:sp>
      <p:sp>
        <p:nvSpPr>
          <p:cNvPr id="3" name="Down Arrow Callout 2"/>
          <p:cNvSpPr/>
          <p:nvPr/>
        </p:nvSpPr>
        <p:spPr>
          <a:xfrm>
            <a:off x="2531661" y="1037229"/>
            <a:ext cx="7014949" cy="1514902"/>
          </a:xfrm>
          <a:prstGeom prst="downArrow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i="1" dirty="0" smtClean="0">
                <a:solidFill>
                  <a:srgbClr val="FF0000"/>
                </a:solidFill>
              </a:rPr>
              <a:t>Nawahi</a:t>
            </a:r>
            <a:endParaRPr lang="en-US" sz="2800" i="1" dirty="0">
              <a:solidFill>
                <a:schemeClr val="bg1"/>
              </a:solidFill>
            </a:endParaRPr>
          </a:p>
        </p:txBody>
      </p:sp>
    </p:spTree>
    <p:extLst>
      <p:ext uri="{BB962C8B-B14F-4D97-AF65-F5344CB8AC3E}">
        <p14:creationId xmlns:p14="http://schemas.microsoft.com/office/powerpoint/2010/main" val="409926561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23333" y="2674962"/>
            <a:ext cx="10631606" cy="3712190"/>
          </a:xfrm>
          <a:prstGeom prst="round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id-ID" sz="2000" b="1" i="1" dirty="0">
                <a:solidFill>
                  <a:schemeClr val="accent1">
                    <a:lumMod val="75000"/>
                  </a:schemeClr>
                </a:solidFill>
              </a:rPr>
              <a:t>Mafahim </a:t>
            </a:r>
            <a:r>
              <a:rPr lang="id-ID" sz="2000" b="1" dirty="0">
                <a:solidFill>
                  <a:schemeClr val="accent1">
                    <a:lumMod val="75000"/>
                  </a:schemeClr>
                </a:solidFill>
              </a:rPr>
              <a:t>(</a:t>
            </a:r>
            <a:r>
              <a:rPr lang="fa-IR" sz="2000" b="1" dirty="0">
                <a:solidFill>
                  <a:schemeClr val="accent1">
                    <a:lumMod val="75000"/>
                  </a:schemeClr>
                </a:solidFill>
              </a:rPr>
              <a:t>مفاهیم</a:t>
            </a:r>
            <a:r>
              <a:rPr lang="id-ID" sz="2000" b="1" dirty="0">
                <a:solidFill>
                  <a:schemeClr val="accent1">
                    <a:lumMod val="75000"/>
                  </a:schemeClr>
                </a:solidFill>
              </a:rPr>
              <a:t>) </a:t>
            </a:r>
            <a:r>
              <a:rPr lang="en-US" sz="2000" b="1" dirty="0" err="1">
                <a:solidFill>
                  <a:schemeClr val="accent1">
                    <a:lumMod val="75000"/>
                  </a:schemeClr>
                </a:solidFill>
              </a:rPr>
              <a:t>adalah</a:t>
            </a:r>
            <a:r>
              <a:rPr lang="en-US" sz="2000" b="1" dirty="0">
                <a:solidFill>
                  <a:schemeClr val="accent1">
                    <a:lumMod val="75000"/>
                  </a:schemeClr>
                </a:solidFill>
              </a:rPr>
              <a:t> </a:t>
            </a:r>
            <a:r>
              <a:rPr lang="id-ID" sz="2000" b="1" dirty="0">
                <a:solidFill>
                  <a:schemeClr val="accent1">
                    <a:lumMod val="75000"/>
                  </a:schemeClr>
                </a:solidFill>
              </a:rPr>
              <a:t>bentuk </a:t>
            </a:r>
            <a:r>
              <a:rPr lang="id-ID" sz="2000" b="1" i="1" dirty="0">
                <a:solidFill>
                  <a:schemeClr val="accent1">
                    <a:lumMod val="75000"/>
                  </a:schemeClr>
                </a:solidFill>
              </a:rPr>
              <a:t>Jamak </a:t>
            </a:r>
            <a:r>
              <a:rPr lang="en-US" sz="2000" b="1" dirty="0" err="1">
                <a:solidFill>
                  <a:schemeClr val="accent1">
                    <a:lumMod val="75000"/>
                  </a:schemeClr>
                </a:solidFill>
              </a:rPr>
              <a:t>dari</a:t>
            </a:r>
            <a:r>
              <a:rPr lang="en-US" sz="2000" b="1" dirty="0">
                <a:solidFill>
                  <a:schemeClr val="accent1">
                    <a:lumMod val="75000"/>
                  </a:schemeClr>
                </a:solidFill>
              </a:rPr>
              <a:t> </a:t>
            </a:r>
            <a:r>
              <a:rPr lang="fa-IR" sz="2000" b="1" dirty="0" smtClean="0">
                <a:solidFill>
                  <a:schemeClr val="accent1">
                    <a:lumMod val="75000"/>
                  </a:schemeClr>
                </a:solidFill>
              </a:rPr>
              <a:t> </a:t>
            </a:r>
            <a:r>
              <a:rPr lang="ar-SA" sz="2000" b="1" dirty="0" smtClean="0">
                <a:solidFill>
                  <a:schemeClr val="accent1">
                    <a:lumMod val="75000"/>
                  </a:schemeClr>
                </a:solidFill>
              </a:rPr>
              <a:t>مفهوم </a:t>
            </a:r>
            <a:r>
              <a:rPr lang="id-ID" sz="2000" b="1" dirty="0">
                <a:solidFill>
                  <a:schemeClr val="accent1">
                    <a:lumMod val="75000"/>
                  </a:schemeClr>
                </a:solidFill>
              </a:rPr>
              <a:t>(</a:t>
            </a:r>
            <a:r>
              <a:rPr lang="id-ID" sz="2000" b="1" i="1" dirty="0">
                <a:solidFill>
                  <a:schemeClr val="accent1">
                    <a:lumMod val="75000"/>
                  </a:schemeClr>
                </a:solidFill>
              </a:rPr>
              <a:t>Mafhum</a:t>
            </a:r>
            <a:r>
              <a:rPr lang="id-ID" sz="2000" b="1" dirty="0">
                <a:solidFill>
                  <a:schemeClr val="accent1">
                    <a:lumMod val="75000"/>
                  </a:schemeClr>
                </a:solidFill>
              </a:rPr>
              <a:t>) </a:t>
            </a:r>
            <a:r>
              <a:rPr lang="en-US" sz="2000" b="1" dirty="0" err="1">
                <a:solidFill>
                  <a:schemeClr val="accent1">
                    <a:lumMod val="75000"/>
                  </a:schemeClr>
                </a:solidFill>
              </a:rPr>
              <a:t>dan</a:t>
            </a:r>
            <a:r>
              <a:rPr lang="en-US" sz="2000" b="1" dirty="0">
                <a:solidFill>
                  <a:schemeClr val="accent1">
                    <a:lumMod val="75000"/>
                  </a:schemeClr>
                </a:solidFill>
              </a:rPr>
              <a:t> </a:t>
            </a:r>
            <a:r>
              <a:rPr lang="id-ID" sz="2000" b="1" i="1" dirty="0">
                <a:solidFill>
                  <a:schemeClr val="accent1">
                    <a:lumMod val="75000"/>
                  </a:schemeClr>
                </a:solidFill>
              </a:rPr>
              <a:t>Mafhum</a:t>
            </a:r>
            <a:r>
              <a:rPr lang="id-ID" sz="2000" b="1" dirty="0">
                <a:solidFill>
                  <a:schemeClr val="accent1">
                    <a:lumMod val="75000"/>
                  </a:schemeClr>
                </a:solidFill>
              </a:rPr>
              <a:t> secara leksikal </a:t>
            </a:r>
            <a:r>
              <a:rPr lang="en-US" sz="2000" b="1" dirty="0" err="1">
                <a:solidFill>
                  <a:schemeClr val="accent1">
                    <a:lumMod val="75000"/>
                  </a:schemeClr>
                </a:solidFill>
              </a:rPr>
              <a:t>adalah</a:t>
            </a:r>
            <a:r>
              <a:rPr lang="en-US" sz="2000" b="1" dirty="0">
                <a:solidFill>
                  <a:schemeClr val="accent1">
                    <a:lumMod val="75000"/>
                  </a:schemeClr>
                </a:solidFill>
              </a:rPr>
              <a:t> </a:t>
            </a:r>
            <a:r>
              <a:rPr lang="en-US" sz="2000" b="1" dirty="0" err="1">
                <a:solidFill>
                  <a:schemeClr val="accent1">
                    <a:lumMod val="75000"/>
                  </a:schemeClr>
                </a:solidFill>
              </a:rPr>
              <a:t>makna</a:t>
            </a:r>
            <a:r>
              <a:rPr lang="en-US" sz="2000" b="1" dirty="0">
                <a:solidFill>
                  <a:schemeClr val="accent1">
                    <a:lumMod val="75000"/>
                  </a:schemeClr>
                </a:solidFill>
              </a:rPr>
              <a:t> yang </a:t>
            </a:r>
            <a:r>
              <a:rPr lang="en-US" sz="2000" b="1" dirty="0" err="1">
                <a:solidFill>
                  <a:schemeClr val="accent1">
                    <a:lumMod val="75000"/>
                  </a:schemeClr>
                </a:solidFill>
              </a:rPr>
              <a:t>dapat</a:t>
            </a:r>
            <a:r>
              <a:rPr lang="en-US" sz="2000" b="1" dirty="0">
                <a:solidFill>
                  <a:schemeClr val="accent1">
                    <a:lumMod val="75000"/>
                  </a:schemeClr>
                </a:solidFill>
              </a:rPr>
              <a:t> </a:t>
            </a:r>
            <a:r>
              <a:rPr lang="en-US" sz="2000" b="1" dirty="0" err="1">
                <a:solidFill>
                  <a:schemeClr val="accent1">
                    <a:lumMod val="75000"/>
                  </a:schemeClr>
                </a:solidFill>
              </a:rPr>
              <a:t>dipahami</a:t>
            </a:r>
            <a:r>
              <a:rPr lang="en-US" sz="2000" b="1" dirty="0">
                <a:solidFill>
                  <a:schemeClr val="accent1">
                    <a:lumMod val="75000"/>
                  </a:schemeClr>
                </a:solidFill>
              </a:rPr>
              <a:t> </a:t>
            </a:r>
            <a:r>
              <a:rPr lang="en-US" sz="2000" b="1" dirty="0" err="1">
                <a:solidFill>
                  <a:schemeClr val="accent1">
                    <a:lumMod val="75000"/>
                  </a:schemeClr>
                </a:solidFill>
              </a:rPr>
              <a:t>dari</a:t>
            </a:r>
            <a:r>
              <a:rPr lang="en-US" sz="2000" b="1" dirty="0">
                <a:solidFill>
                  <a:schemeClr val="accent1">
                    <a:lumMod val="75000"/>
                  </a:schemeClr>
                </a:solidFill>
              </a:rPr>
              <a:t> kata</a:t>
            </a:r>
            <a:r>
              <a:rPr lang="id-ID" sz="2000" b="1" dirty="0">
                <a:solidFill>
                  <a:schemeClr val="accent1">
                    <a:lumMod val="75000"/>
                  </a:schemeClr>
                </a:solidFill>
              </a:rPr>
              <a:t>/lafaz</a:t>
            </a:r>
            <a:r>
              <a:rPr lang="en-US" sz="2000" b="1" dirty="0">
                <a:solidFill>
                  <a:schemeClr val="accent1">
                    <a:lumMod val="75000"/>
                  </a:schemeClr>
                </a:solidFill>
              </a:rPr>
              <a:t>; </a:t>
            </a:r>
            <a:r>
              <a:rPr lang="en-US" sz="2000" b="1" dirty="0" err="1">
                <a:solidFill>
                  <a:schemeClr val="accent1">
                    <a:lumMod val="75000"/>
                  </a:schemeClr>
                </a:solidFill>
              </a:rPr>
              <a:t>Sebagaimana</a:t>
            </a:r>
            <a:r>
              <a:rPr lang="en-US" sz="2000" b="1" dirty="0">
                <a:solidFill>
                  <a:schemeClr val="accent1">
                    <a:lumMod val="75000"/>
                  </a:schemeClr>
                </a:solidFill>
              </a:rPr>
              <a:t> </a:t>
            </a:r>
            <a:r>
              <a:rPr lang="en-US" sz="2000" b="1" dirty="0" err="1">
                <a:solidFill>
                  <a:schemeClr val="accent1">
                    <a:lumMod val="75000"/>
                  </a:schemeClr>
                </a:solidFill>
              </a:rPr>
              <a:t>dikatakan</a:t>
            </a:r>
            <a:r>
              <a:rPr lang="en-US" sz="2000" b="1" dirty="0">
                <a:solidFill>
                  <a:schemeClr val="accent1">
                    <a:lumMod val="75000"/>
                  </a:schemeClr>
                </a:solidFill>
              </a:rPr>
              <a:t>: </a:t>
            </a:r>
            <a:r>
              <a:rPr lang="id-ID" sz="2000" b="1" i="1" dirty="0">
                <a:solidFill>
                  <a:schemeClr val="accent1">
                    <a:lumMod val="75000"/>
                  </a:schemeClr>
                </a:solidFill>
              </a:rPr>
              <a:t>Mafhum Lafaz</a:t>
            </a:r>
            <a:r>
              <a:rPr lang="en-US" sz="2000" b="1" dirty="0">
                <a:solidFill>
                  <a:schemeClr val="accent1">
                    <a:lumMod val="75000"/>
                  </a:schemeClr>
                </a:solidFill>
              </a:rPr>
              <a:t> </a:t>
            </a:r>
            <a:r>
              <a:rPr lang="en-US" sz="2000" b="1" dirty="0" err="1">
                <a:solidFill>
                  <a:schemeClr val="accent1">
                    <a:lumMod val="75000"/>
                  </a:schemeClr>
                </a:solidFill>
              </a:rPr>
              <a:t>berarti</a:t>
            </a:r>
            <a:r>
              <a:rPr lang="en-US" sz="2000" b="1" dirty="0">
                <a:solidFill>
                  <a:schemeClr val="accent1">
                    <a:lumMod val="75000"/>
                  </a:schemeClr>
                </a:solidFill>
              </a:rPr>
              <a:t>: </a:t>
            </a:r>
            <a:r>
              <a:rPr lang="id-ID" sz="2000" b="1" dirty="0">
                <a:solidFill>
                  <a:schemeClr val="accent1">
                    <a:lumMod val="75000"/>
                  </a:schemeClr>
                </a:solidFill>
              </a:rPr>
              <a:t>apa yang dipahami dari kata/lafaz</a:t>
            </a:r>
            <a:r>
              <a:rPr lang="en-US" sz="2000" b="1" dirty="0">
                <a:solidFill>
                  <a:schemeClr val="accent1">
                    <a:lumMod val="75000"/>
                  </a:schemeClr>
                </a:solidFill>
              </a:rPr>
              <a:t>, </a:t>
            </a:r>
            <a:r>
              <a:rPr lang="en-US" sz="2000" b="1" dirty="0" err="1">
                <a:solidFill>
                  <a:schemeClr val="accent1">
                    <a:lumMod val="75000"/>
                  </a:schemeClr>
                </a:solidFill>
              </a:rPr>
              <a:t>dan</a:t>
            </a:r>
            <a:r>
              <a:rPr lang="en-US" sz="2000" b="1" dirty="0">
                <a:solidFill>
                  <a:schemeClr val="accent1">
                    <a:lumMod val="75000"/>
                  </a:schemeClr>
                </a:solidFill>
              </a:rPr>
              <a:t> </a:t>
            </a:r>
            <a:r>
              <a:rPr lang="id-ID" sz="2000" b="1" i="1" dirty="0">
                <a:solidFill>
                  <a:schemeClr val="accent1">
                    <a:lumMod val="75000"/>
                  </a:schemeClr>
                </a:solidFill>
              </a:rPr>
              <a:t>Mafhum Jumlah</a:t>
            </a:r>
            <a:r>
              <a:rPr lang="en-US" sz="2000" b="1" dirty="0">
                <a:solidFill>
                  <a:schemeClr val="accent1">
                    <a:lumMod val="75000"/>
                  </a:schemeClr>
                </a:solidFill>
              </a:rPr>
              <a:t> </a:t>
            </a:r>
            <a:r>
              <a:rPr lang="en-US" sz="2000" b="1" dirty="0" err="1">
                <a:solidFill>
                  <a:schemeClr val="accent1">
                    <a:lumMod val="75000"/>
                  </a:schemeClr>
                </a:solidFill>
              </a:rPr>
              <a:t>berarti</a:t>
            </a:r>
            <a:r>
              <a:rPr lang="en-US" sz="2000" b="1" dirty="0">
                <a:solidFill>
                  <a:schemeClr val="accent1">
                    <a:lumMod val="75000"/>
                  </a:schemeClr>
                </a:solidFill>
              </a:rPr>
              <a:t>: </a:t>
            </a:r>
            <a:r>
              <a:rPr lang="id-ID" sz="2000" b="1" dirty="0">
                <a:solidFill>
                  <a:schemeClr val="accent1">
                    <a:lumMod val="75000"/>
                  </a:schemeClr>
                </a:solidFill>
              </a:rPr>
              <a:t>Apa yang dipahami dari kalimat.</a:t>
            </a:r>
            <a:endParaRPr lang="en-US" sz="2000" b="1" dirty="0">
              <a:solidFill>
                <a:schemeClr val="accent1">
                  <a:lumMod val="75000"/>
                </a:schemeClr>
              </a:solidFill>
            </a:endParaRPr>
          </a:p>
          <a:p>
            <a:pPr algn="just">
              <a:lnSpc>
                <a:spcPct val="150000"/>
              </a:lnSpc>
            </a:pPr>
            <a:r>
              <a:rPr lang="en-US" sz="2000" b="1" dirty="0" err="1">
                <a:solidFill>
                  <a:schemeClr val="accent1">
                    <a:lumMod val="75000"/>
                  </a:schemeClr>
                </a:solidFill>
              </a:rPr>
              <a:t>Dalam</a:t>
            </a:r>
            <a:r>
              <a:rPr lang="en-US" sz="2000" b="1" dirty="0">
                <a:solidFill>
                  <a:schemeClr val="accent1">
                    <a:lumMod val="75000"/>
                  </a:schemeClr>
                </a:solidFill>
              </a:rPr>
              <a:t> </a:t>
            </a:r>
            <a:r>
              <a:rPr lang="en-US" sz="2000" b="1" dirty="0" err="1">
                <a:solidFill>
                  <a:schemeClr val="accent1">
                    <a:lumMod val="75000"/>
                  </a:schemeClr>
                </a:solidFill>
              </a:rPr>
              <a:t>istilah</a:t>
            </a:r>
            <a:r>
              <a:rPr lang="en-US" sz="2000" b="1" dirty="0">
                <a:solidFill>
                  <a:schemeClr val="accent1">
                    <a:lumMod val="75000"/>
                  </a:schemeClr>
                </a:solidFill>
              </a:rPr>
              <a:t> </a:t>
            </a:r>
            <a:r>
              <a:rPr lang="en-US" sz="2000" b="1" i="1" dirty="0" err="1">
                <a:solidFill>
                  <a:schemeClr val="accent1">
                    <a:lumMod val="75000"/>
                  </a:schemeClr>
                </a:solidFill>
              </a:rPr>
              <a:t>Usuli</a:t>
            </a:r>
            <a:r>
              <a:rPr lang="id-ID" sz="2000" b="1" i="1" dirty="0">
                <a:solidFill>
                  <a:schemeClr val="accent1">
                    <a:lumMod val="75000"/>
                  </a:schemeClr>
                </a:solidFill>
              </a:rPr>
              <a:t>yu</a:t>
            </a:r>
            <a:r>
              <a:rPr lang="en-US" sz="2000" b="1" i="1" dirty="0">
                <a:solidFill>
                  <a:schemeClr val="accent1">
                    <a:lumMod val="75000"/>
                  </a:schemeClr>
                </a:solidFill>
              </a:rPr>
              <a:t>n</a:t>
            </a:r>
            <a:r>
              <a:rPr lang="id-ID" sz="2000" b="1" dirty="0">
                <a:solidFill>
                  <a:schemeClr val="accent1">
                    <a:lumMod val="75000"/>
                  </a:schemeClr>
                </a:solidFill>
              </a:rPr>
              <a:t> (ulama ushul)</a:t>
            </a:r>
            <a:r>
              <a:rPr lang="en-US" sz="2000" b="1" dirty="0">
                <a:solidFill>
                  <a:schemeClr val="accent1">
                    <a:lumMod val="75000"/>
                  </a:schemeClr>
                </a:solidFill>
              </a:rPr>
              <a:t>, </a:t>
            </a:r>
            <a:r>
              <a:rPr lang="id-ID" sz="2000" b="1" i="1" dirty="0">
                <a:solidFill>
                  <a:schemeClr val="accent1">
                    <a:lumMod val="75000"/>
                  </a:schemeClr>
                </a:solidFill>
              </a:rPr>
              <a:t>Mafhum </a:t>
            </a:r>
            <a:r>
              <a:rPr lang="id-ID" sz="2000" b="1" dirty="0">
                <a:solidFill>
                  <a:schemeClr val="accent1">
                    <a:lumMod val="75000"/>
                  </a:schemeClr>
                </a:solidFill>
              </a:rPr>
              <a:t>sebagai </a:t>
            </a:r>
            <a:r>
              <a:rPr lang="en-US" sz="2000" b="1" dirty="0" err="1">
                <a:solidFill>
                  <a:schemeClr val="accent1">
                    <a:lumMod val="75000"/>
                  </a:schemeClr>
                </a:solidFill>
              </a:rPr>
              <a:t>lawan</a:t>
            </a:r>
            <a:r>
              <a:rPr lang="id-ID" sz="2000" b="1" dirty="0">
                <a:solidFill>
                  <a:schemeClr val="accent1">
                    <a:lumMod val="75000"/>
                  </a:schemeClr>
                </a:solidFill>
              </a:rPr>
              <a:t> dari </a:t>
            </a:r>
            <a:r>
              <a:rPr lang="id-ID" sz="2000" b="1" i="1" dirty="0">
                <a:solidFill>
                  <a:schemeClr val="accent1">
                    <a:lumMod val="75000"/>
                  </a:schemeClr>
                </a:solidFill>
              </a:rPr>
              <a:t>Mantuq</a:t>
            </a:r>
            <a:r>
              <a:rPr lang="id-ID" sz="2000" b="1" dirty="0">
                <a:solidFill>
                  <a:schemeClr val="accent1">
                    <a:lumMod val="75000"/>
                  </a:schemeClr>
                </a:solidFill>
              </a:rPr>
              <a:t> </a:t>
            </a:r>
            <a:r>
              <a:rPr lang="en-US" sz="2000" b="1" dirty="0" err="1">
                <a:solidFill>
                  <a:schemeClr val="accent1">
                    <a:lumMod val="75000"/>
                  </a:schemeClr>
                </a:solidFill>
              </a:rPr>
              <a:t>mempunyai</a:t>
            </a:r>
            <a:r>
              <a:rPr lang="en-US" sz="2000" b="1" dirty="0">
                <a:solidFill>
                  <a:schemeClr val="accent1">
                    <a:lumMod val="75000"/>
                  </a:schemeClr>
                </a:solidFill>
              </a:rPr>
              <a:t> </a:t>
            </a:r>
            <a:r>
              <a:rPr lang="en-US" sz="2000" b="1" dirty="0" err="1">
                <a:solidFill>
                  <a:schemeClr val="accent1">
                    <a:lumMod val="75000"/>
                  </a:schemeClr>
                </a:solidFill>
              </a:rPr>
              <a:t>makna</a:t>
            </a:r>
            <a:r>
              <a:rPr lang="en-US" sz="2000" b="1" dirty="0">
                <a:solidFill>
                  <a:schemeClr val="accent1">
                    <a:lumMod val="75000"/>
                  </a:schemeClr>
                </a:solidFill>
              </a:rPr>
              <a:t> </a:t>
            </a:r>
            <a:r>
              <a:rPr lang="id-ID" sz="2000" b="1" dirty="0">
                <a:solidFill>
                  <a:schemeClr val="accent1">
                    <a:lumMod val="75000"/>
                  </a:schemeClr>
                </a:solidFill>
              </a:rPr>
              <a:t>apa yang dipahami dari kalimat.</a:t>
            </a:r>
            <a:endParaRPr lang="en-US" sz="2000" b="1" dirty="0">
              <a:solidFill>
                <a:schemeClr val="accent1">
                  <a:lumMod val="75000"/>
                </a:schemeClr>
              </a:solidFill>
            </a:endParaRPr>
          </a:p>
        </p:txBody>
      </p:sp>
      <p:sp>
        <p:nvSpPr>
          <p:cNvPr id="3" name="Down Arrow Callout 2"/>
          <p:cNvSpPr/>
          <p:nvPr/>
        </p:nvSpPr>
        <p:spPr>
          <a:xfrm>
            <a:off x="2531661" y="1037229"/>
            <a:ext cx="7014949" cy="1514902"/>
          </a:xfrm>
          <a:prstGeom prst="downArrow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i="1" dirty="0" smtClean="0">
                <a:solidFill>
                  <a:schemeClr val="bg1"/>
                </a:solidFill>
              </a:rPr>
              <a:t>Mafahim</a:t>
            </a:r>
            <a:endParaRPr lang="en-US" sz="2800" i="1" dirty="0">
              <a:solidFill>
                <a:schemeClr val="bg1"/>
              </a:solidFill>
            </a:endParaRPr>
          </a:p>
        </p:txBody>
      </p:sp>
    </p:spTree>
    <p:extLst>
      <p:ext uri="{BB962C8B-B14F-4D97-AF65-F5344CB8AC3E}">
        <p14:creationId xmlns:p14="http://schemas.microsoft.com/office/powerpoint/2010/main" val="387844445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23333" y="2674962"/>
            <a:ext cx="10631606" cy="371219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id-ID" sz="2400" b="1" i="1" dirty="0" smtClean="0"/>
              <a:t>* </a:t>
            </a:r>
            <a:r>
              <a:rPr lang="en-US" sz="2400" b="1" i="1" dirty="0" err="1" smtClean="0"/>
              <a:t>Umum</a:t>
            </a:r>
            <a:r>
              <a:rPr lang="en-US" sz="2400" b="1" dirty="0" smtClean="0"/>
              <a:t> </a:t>
            </a:r>
            <a:r>
              <a:rPr lang="id-ID" sz="2400" b="1" dirty="0"/>
              <a:t>(</a:t>
            </a:r>
            <a:r>
              <a:rPr lang="fa-IR" sz="2400" b="1" dirty="0"/>
              <a:t>عام</a:t>
            </a:r>
            <a:r>
              <a:rPr lang="id-ID" sz="2400" b="1" dirty="0"/>
              <a:t>) </a:t>
            </a:r>
            <a:r>
              <a:rPr lang="en-US" sz="2400" b="1" dirty="0" err="1"/>
              <a:t>adalah</a:t>
            </a:r>
            <a:r>
              <a:rPr lang="en-US" sz="2400" b="1" dirty="0"/>
              <a:t> kata yang </a:t>
            </a:r>
            <a:r>
              <a:rPr lang="en-US" sz="2400" b="1" dirty="0" err="1"/>
              <a:t>mencakup</a:t>
            </a:r>
            <a:r>
              <a:rPr lang="en-US" sz="2400" b="1" dirty="0"/>
              <a:t> </a:t>
            </a:r>
            <a:r>
              <a:rPr lang="en-US" sz="2400" b="1" dirty="0" err="1"/>
              <a:t>semua</a:t>
            </a:r>
            <a:r>
              <a:rPr lang="en-US" sz="2400" b="1" dirty="0"/>
              <a:t> </a:t>
            </a:r>
            <a:r>
              <a:rPr lang="id-ID" sz="2400" b="1" i="1" dirty="0"/>
              <a:t>misdaq</a:t>
            </a:r>
            <a:r>
              <a:rPr lang="en-US" sz="2400" b="1" dirty="0"/>
              <a:t>. Di </a:t>
            </a:r>
            <a:r>
              <a:rPr lang="en-US" sz="2400" b="1" dirty="0" err="1"/>
              <a:t>sisi</a:t>
            </a:r>
            <a:r>
              <a:rPr lang="en-US" sz="2400" b="1" dirty="0"/>
              <a:t> lain, </a:t>
            </a:r>
            <a:r>
              <a:rPr lang="id-ID" sz="2400" b="1" i="1" dirty="0"/>
              <a:t>K</a:t>
            </a:r>
            <a:r>
              <a:rPr lang="en-US" sz="2400" b="1" i="1" dirty="0" err="1"/>
              <a:t>husus</a:t>
            </a:r>
            <a:r>
              <a:rPr lang="en-US" sz="2400" b="1" dirty="0"/>
              <a:t> </a:t>
            </a:r>
            <a:r>
              <a:rPr lang="id-ID" sz="2400" b="1" dirty="0"/>
              <a:t>(</a:t>
            </a:r>
            <a:r>
              <a:rPr lang="fa-IR" sz="2400" b="1" dirty="0"/>
              <a:t>خاص</a:t>
            </a:r>
            <a:r>
              <a:rPr lang="id-ID" sz="2400" b="1" dirty="0"/>
              <a:t>) adalah </a:t>
            </a:r>
            <a:r>
              <a:rPr lang="en-US" sz="2400" b="1" dirty="0"/>
              <a:t>kata yang </a:t>
            </a:r>
            <a:r>
              <a:rPr lang="en-US" sz="2400" b="1" dirty="0" err="1"/>
              <a:t>tidak</a:t>
            </a:r>
            <a:r>
              <a:rPr lang="en-US" sz="2400" b="1" dirty="0"/>
              <a:t> </a:t>
            </a:r>
            <a:r>
              <a:rPr lang="id-ID" sz="2400" b="1" dirty="0"/>
              <a:t>mencakup seluruh </a:t>
            </a:r>
            <a:r>
              <a:rPr lang="id-ID" sz="2400" b="1" i="1" dirty="0"/>
              <a:t>misdaq</a:t>
            </a:r>
            <a:r>
              <a:rPr lang="id-ID" sz="2400" b="1" dirty="0"/>
              <a:t>nya</a:t>
            </a:r>
            <a:r>
              <a:rPr lang="en-US" sz="2400" b="1" dirty="0"/>
              <a:t>.</a:t>
            </a:r>
          </a:p>
          <a:p>
            <a:pPr algn="just">
              <a:lnSpc>
                <a:spcPct val="150000"/>
              </a:lnSpc>
            </a:pPr>
            <a:r>
              <a:rPr lang="id-ID" sz="2400" b="1" dirty="0" smtClean="0"/>
              <a:t>* Pembagian </a:t>
            </a:r>
            <a:r>
              <a:rPr lang="en-US" sz="2400" b="1" i="1" dirty="0" err="1"/>
              <a:t>Umum</a:t>
            </a:r>
            <a:r>
              <a:rPr lang="en-US" sz="2400" b="1" dirty="0"/>
              <a:t> </a:t>
            </a:r>
            <a:r>
              <a:rPr lang="id-ID" sz="2400" b="1" dirty="0"/>
              <a:t>(</a:t>
            </a:r>
            <a:r>
              <a:rPr lang="fa-IR" sz="2400" b="1" dirty="0"/>
              <a:t>عام</a:t>
            </a:r>
            <a:r>
              <a:rPr lang="id-ID" sz="2400" b="1" dirty="0"/>
              <a:t>)</a:t>
            </a:r>
            <a:r>
              <a:rPr lang="en-US" sz="2400" b="1" dirty="0"/>
              <a:t>: 1</a:t>
            </a:r>
            <a:r>
              <a:rPr lang="id-ID" sz="2400" b="1" dirty="0"/>
              <a:t>). </a:t>
            </a:r>
            <a:r>
              <a:rPr lang="id-ID" sz="2400" b="1" i="1" dirty="0"/>
              <a:t>‘Am Istigraqi </a:t>
            </a:r>
            <a:r>
              <a:rPr lang="id-ID" sz="2400" b="1" dirty="0"/>
              <a:t>(</a:t>
            </a:r>
            <a:r>
              <a:rPr lang="id-ID" sz="2400" b="1" i="1" dirty="0"/>
              <a:t>Syumuli</a:t>
            </a:r>
            <a:r>
              <a:rPr lang="id-ID" sz="2400" b="1" dirty="0"/>
              <a:t>), contoh: </a:t>
            </a:r>
            <a:r>
              <a:rPr lang="ar-SA" sz="2400" b="1" dirty="0"/>
              <a:t>أکرِم کلَّ عالمٍ</a:t>
            </a:r>
            <a:r>
              <a:rPr lang="id-ID" sz="2400" b="1" dirty="0"/>
              <a:t>; 2). </a:t>
            </a:r>
            <a:r>
              <a:rPr lang="id-ID" sz="2400" b="1" i="1" dirty="0"/>
              <a:t>‘Am Majmu’i</a:t>
            </a:r>
            <a:r>
              <a:rPr lang="en-US" sz="2400" b="1" dirty="0"/>
              <a:t>: </a:t>
            </a:r>
            <a:r>
              <a:rPr lang="en-US" sz="2400" b="1" dirty="0" err="1"/>
              <a:t>Seperti</a:t>
            </a:r>
            <a:r>
              <a:rPr lang="en-US" sz="2400" b="1" dirty="0"/>
              <a:t> </a:t>
            </a:r>
            <a:r>
              <a:rPr lang="en-US" sz="2400" b="1" dirty="0" err="1"/>
              <a:t>kewajiban</a:t>
            </a:r>
            <a:r>
              <a:rPr lang="en-US" sz="2400" b="1" dirty="0"/>
              <a:t> </a:t>
            </a:r>
            <a:r>
              <a:rPr lang="en-US" sz="2400" b="1" dirty="0" err="1"/>
              <a:t>keimanan</a:t>
            </a:r>
            <a:r>
              <a:rPr lang="en-US" sz="2400" b="1" dirty="0"/>
              <a:t> para </a:t>
            </a:r>
            <a:r>
              <a:rPr lang="id-ID" sz="2400" b="1" dirty="0"/>
              <a:t>seluruh nabi-nabi; </a:t>
            </a:r>
            <a:r>
              <a:rPr lang="en-US" sz="2400" b="1" dirty="0"/>
              <a:t>3</a:t>
            </a:r>
            <a:r>
              <a:rPr lang="id-ID" sz="2400" b="1" dirty="0"/>
              <a:t>). </a:t>
            </a:r>
            <a:r>
              <a:rPr lang="id-ID" sz="2400" b="1" i="1" dirty="0"/>
              <a:t>‘Am Badali</a:t>
            </a:r>
            <a:r>
              <a:rPr lang="id-ID" sz="2400" b="1" dirty="0"/>
              <a:t>.</a:t>
            </a:r>
            <a:endParaRPr lang="en-US" sz="2400" b="1" dirty="0">
              <a:solidFill>
                <a:srgbClr val="C00000"/>
              </a:solidFill>
            </a:endParaRPr>
          </a:p>
        </p:txBody>
      </p:sp>
      <p:sp>
        <p:nvSpPr>
          <p:cNvPr id="3" name="Down Arrow Callout 2"/>
          <p:cNvSpPr/>
          <p:nvPr/>
        </p:nvSpPr>
        <p:spPr>
          <a:xfrm>
            <a:off x="2531661" y="1050877"/>
            <a:ext cx="7014949" cy="1514902"/>
          </a:xfrm>
          <a:prstGeom prst="down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i="1" dirty="0">
                <a:solidFill>
                  <a:srgbClr val="FF0000"/>
                </a:solidFill>
              </a:rPr>
              <a:t>‘Am </a:t>
            </a:r>
            <a:r>
              <a:rPr lang="id-ID" sz="2800" dirty="0">
                <a:solidFill>
                  <a:srgbClr val="FF0000"/>
                </a:solidFill>
              </a:rPr>
              <a:t>dan </a:t>
            </a:r>
            <a:r>
              <a:rPr lang="id-ID" sz="2800" i="1" dirty="0" smtClean="0">
                <a:solidFill>
                  <a:srgbClr val="FF0000"/>
                </a:solidFill>
              </a:rPr>
              <a:t>Khash</a:t>
            </a:r>
            <a:endParaRPr lang="en-US" sz="2800" dirty="0">
              <a:solidFill>
                <a:schemeClr val="bg1"/>
              </a:solidFill>
            </a:endParaRPr>
          </a:p>
        </p:txBody>
      </p:sp>
    </p:spTree>
    <p:extLst>
      <p:ext uri="{BB962C8B-B14F-4D97-AF65-F5344CB8AC3E}">
        <p14:creationId xmlns:p14="http://schemas.microsoft.com/office/powerpoint/2010/main" val="143669850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23333" y="2674962"/>
            <a:ext cx="10631606" cy="371219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dirty="0" err="1">
                <a:solidFill>
                  <a:schemeClr val="accent1">
                    <a:lumMod val="75000"/>
                  </a:schemeClr>
                </a:solidFill>
              </a:rPr>
              <a:t>Dalam</a:t>
            </a:r>
            <a:r>
              <a:rPr lang="en-US" sz="2000" b="1" dirty="0">
                <a:solidFill>
                  <a:schemeClr val="accent1">
                    <a:lumMod val="75000"/>
                  </a:schemeClr>
                </a:solidFill>
              </a:rPr>
              <a:t> </a:t>
            </a:r>
            <a:r>
              <a:rPr lang="en-US" sz="2000" b="1" dirty="0" err="1">
                <a:solidFill>
                  <a:schemeClr val="accent1">
                    <a:lumMod val="75000"/>
                  </a:schemeClr>
                </a:solidFill>
              </a:rPr>
              <a:t>istilah</a:t>
            </a:r>
            <a:r>
              <a:rPr lang="en-US" sz="2000" b="1" dirty="0">
                <a:solidFill>
                  <a:schemeClr val="accent1">
                    <a:lumMod val="75000"/>
                  </a:schemeClr>
                </a:solidFill>
              </a:rPr>
              <a:t>, </a:t>
            </a:r>
            <a:r>
              <a:rPr lang="en-US" sz="2000" b="1" dirty="0" err="1">
                <a:solidFill>
                  <a:schemeClr val="accent1">
                    <a:lumMod val="75000"/>
                  </a:schemeClr>
                </a:solidFill>
              </a:rPr>
              <a:t>jika</a:t>
            </a:r>
            <a:r>
              <a:rPr lang="en-US" sz="2000" b="1" dirty="0">
                <a:solidFill>
                  <a:schemeClr val="accent1">
                    <a:lumMod val="75000"/>
                  </a:schemeClr>
                </a:solidFill>
              </a:rPr>
              <a:t> </a:t>
            </a:r>
            <a:r>
              <a:rPr lang="en-US" sz="2000" b="1" dirty="0" err="1">
                <a:solidFill>
                  <a:schemeClr val="accent1">
                    <a:lumMod val="75000"/>
                  </a:schemeClr>
                </a:solidFill>
              </a:rPr>
              <a:t>sesuatu</a:t>
            </a:r>
            <a:r>
              <a:rPr lang="en-US" sz="2000" b="1" dirty="0">
                <a:solidFill>
                  <a:schemeClr val="accent1">
                    <a:lumMod val="75000"/>
                  </a:schemeClr>
                </a:solidFill>
              </a:rPr>
              <a:t> </a:t>
            </a:r>
            <a:r>
              <a:rPr lang="en-US" sz="2000" b="1" dirty="0" err="1">
                <a:solidFill>
                  <a:schemeClr val="accent1">
                    <a:lumMod val="75000"/>
                  </a:schemeClr>
                </a:solidFill>
              </a:rPr>
              <a:t>menjadi</a:t>
            </a:r>
            <a:r>
              <a:rPr lang="en-US" sz="2000" b="1" dirty="0">
                <a:solidFill>
                  <a:schemeClr val="accent1">
                    <a:lumMod val="75000"/>
                  </a:schemeClr>
                </a:solidFill>
              </a:rPr>
              <a:t> </a:t>
            </a:r>
            <a:r>
              <a:rPr lang="en-US" sz="2000" b="1" dirty="0" err="1">
                <a:solidFill>
                  <a:schemeClr val="accent1">
                    <a:lumMod val="75000"/>
                  </a:schemeClr>
                </a:solidFill>
              </a:rPr>
              <a:t>subjek</a:t>
            </a:r>
            <a:r>
              <a:rPr lang="en-US" sz="2000" b="1" dirty="0">
                <a:solidFill>
                  <a:schemeClr val="accent1">
                    <a:lumMod val="75000"/>
                  </a:schemeClr>
                </a:solidFill>
              </a:rPr>
              <a:t> </a:t>
            </a:r>
            <a:r>
              <a:rPr lang="en-US" sz="2000" b="1" dirty="0" err="1">
                <a:solidFill>
                  <a:schemeClr val="accent1">
                    <a:lumMod val="75000"/>
                  </a:schemeClr>
                </a:solidFill>
              </a:rPr>
              <a:t>keseluruhan</a:t>
            </a:r>
            <a:r>
              <a:rPr lang="en-US" sz="2000" b="1" dirty="0">
                <a:solidFill>
                  <a:schemeClr val="accent1">
                    <a:lumMod val="75000"/>
                  </a:schemeClr>
                </a:solidFill>
              </a:rPr>
              <a:t> </a:t>
            </a:r>
            <a:r>
              <a:rPr lang="en-US" sz="2000" b="1" dirty="0" err="1">
                <a:solidFill>
                  <a:schemeClr val="accent1">
                    <a:lumMod val="75000"/>
                  </a:schemeClr>
                </a:solidFill>
              </a:rPr>
              <a:t>suatu</a:t>
            </a:r>
            <a:r>
              <a:rPr lang="en-US" sz="2000" b="1" dirty="0">
                <a:solidFill>
                  <a:schemeClr val="accent1">
                    <a:lumMod val="75000"/>
                  </a:schemeClr>
                </a:solidFill>
              </a:rPr>
              <a:t> </a:t>
            </a:r>
            <a:r>
              <a:rPr lang="id-ID" sz="2000" b="1" dirty="0">
                <a:solidFill>
                  <a:schemeClr val="accent1">
                    <a:lumMod val="75000"/>
                  </a:schemeClr>
                </a:solidFill>
              </a:rPr>
              <a:t>hukum</a:t>
            </a:r>
            <a:r>
              <a:rPr lang="en-US" sz="2000" b="1" dirty="0">
                <a:solidFill>
                  <a:schemeClr val="accent1">
                    <a:lumMod val="75000"/>
                  </a:schemeClr>
                </a:solidFill>
              </a:rPr>
              <a:t>, </a:t>
            </a:r>
            <a:r>
              <a:rPr lang="en-US" sz="2000" b="1" dirty="0" err="1">
                <a:solidFill>
                  <a:schemeClr val="accent1">
                    <a:lumMod val="75000"/>
                  </a:schemeClr>
                </a:solidFill>
              </a:rPr>
              <a:t>maka</a:t>
            </a:r>
            <a:r>
              <a:rPr lang="en-US" sz="2000" b="1" dirty="0">
                <a:solidFill>
                  <a:schemeClr val="accent1">
                    <a:lumMod val="75000"/>
                  </a:schemeClr>
                </a:solidFill>
              </a:rPr>
              <a:t> </a:t>
            </a:r>
            <a:r>
              <a:rPr lang="en-US" sz="2000" b="1" dirty="0" err="1">
                <a:solidFill>
                  <a:schemeClr val="accent1">
                    <a:lumMod val="75000"/>
                  </a:schemeClr>
                </a:solidFill>
              </a:rPr>
              <a:t>ia</a:t>
            </a:r>
            <a:r>
              <a:rPr lang="en-US" sz="2000" b="1" dirty="0">
                <a:solidFill>
                  <a:schemeClr val="accent1">
                    <a:lumMod val="75000"/>
                  </a:schemeClr>
                </a:solidFill>
              </a:rPr>
              <a:t> </a:t>
            </a:r>
            <a:r>
              <a:rPr lang="id-ID" sz="2000" b="1" dirty="0">
                <a:solidFill>
                  <a:schemeClr val="accent1">
                    <a:lumMod val="75000"/>
                  </a:schemeClr>
                </a:solidFill>
              </a:rPr>
              <a:t>disebut </a:t>
            </a:r>
            <a:r>
              <a:rPr lang="en-US" sz="2000" b="1" i="1" dirty="0" err="1">
                <a:solidFill>
                  <a:schemeClr val="accent1">
                    <a:lumMod val="75000"/>
                  </a:schemeClr>
                </a:solidFill>
              </a:rPr>
              <a:t>mutlak</a:t>
            </a:r>
            <a:r>
              <a:rPr lang="en-US" sz="2000" b="1" dirty="0">
                <a:solidFill>
                  <a:schemeClr val="accent1">
                    <a:lumMod val="75000"/>
                  </a:schemeClr>
                </a:solidFill>
              </a:rPr>
              <a:t> (</a:t>
            </a:r>
            <a:r>
              <a:rPr lang="en-US" sz="2000" b="1" dirty="0" err="1">
                <a:solidFill>
                  <a:schemeClr val="accent1">
                    <a:lumMod val="75000"/>
                  </a:schemeClr>
                </a:solidFill>
              </a:rPr>
              <a:t>misalnya</a:t>
            </a:r>
            <a:r>
              <a:rPr lang="en-US" sz="2000" b="1" dirty="0">
                <a:solidFill>
                  <a:schemeClr val="accent1">
                    <a:lumMod val="75000"/>
                  </a:schemeClr>
                </a:solidFill>
              </a:rPr>
              <a:t>, </a:t>
            </a:r>
            <a:r>
              <a:rPr lang="en-US" sz="2000" b="1" dirty="0" err="1">
                <a:solidFill>
                  <a:schemeClr val="accent1">
                    <a:lumMod val="75000"/>
                  </a:schemeClr>
                </a:solidFill>
              </a:rPr>
              <a:t>ketika</a:t>
            </a:r>
            <a:r>
              <a:rPr lang="en-US" sz="2000" b="1" dirty="0">
                <a:solidFill>
                  <a:schemeClr val="accent1">
                    <a:lumMod val="75000"/>
                  </a:schemeClr>
                </a:solidFill>
              </a:rPr>
              <a:t> </a:t>
            </a:r>
            <a:r>
              <a:rPr lang="id-ID" sz="2000" b="1" dirty="0">
                <a:solidFill>
                  <a:schemeClr val="accent1">
                    <a:lumMod val="75000"/>
                  </a:schemeClr>
                </a:solidFill>
              </a:rPr>
              <a:t>Allah </a:t>
            </a:r>
            <a:r>
              <a:rPr lang="en-US" sz="2000" b="1" dirty="0" err="1">
                <a:solidFill>
                  <a:schemeClr val="accent1">
                    <a:lumMod val="75000"/>
                  </a:schemeClr>
                </a:solidFill>
              </a:rPr>
              <a:t>mengatakan</a:t>
            </a:r>
            <a:r>
              <a:rPr lang="id-ID" sz="2000" b="1" dirty="0">
                <a:solidFill>
                  <a:schemeClr val="accent1">
                    <a:lumMod val="75000"/>
                  </a:schemeClr>
                </a:solidFill>
              </a:rPr>
              <a:t>: </a:t>
            </a:r>
            <a:r>
              <a:rPr lang="ar-SA" sz="2000" b="1" dirty="0">
                <a:solidFill>
                  <a:schemeClr val="accent1">
                    <a:lumMod val="75000"/>
                  </a:schemeClr>
                </a:solidFill>
              </a:rPr>
              <a:t>اعتق رقبة </a:t>
            </a:r>
            <a:r>
              <a:rPr lang="id-ID" sz="2000" b="1" dirty="0">
                <a:solidFill>
                  <a:schemeClr val="accent1">
                    <a:lumMod val="75000"/>
                  </a:schemeClr>
                </a:solidFill>
              </a:rPr>
              <a:t>maka </a:t>
            </a:r>
            <a:r>
              <a:rPr lang="ar-SA" sz="2000" b="1" dirty="0">
                <a:solidFill>
                  <a:schemeClr val="accent1">
                    <a:lumMod val="75000"/>
                  </a:schemeClr>
                </a:solidFill>
              </a:rPr>
              <a:t>رقبة </a:t>
            </a:r>
            <a:r>
              <a:rPr lang="en-US" sz="2000" b="1" dirty="0" err="1">
                <a:solidFill>
                  <a:schemeClr val="accent1">
                    <a:lumMod val="75000"/>
                  </a:schemeClr>
                </a:solidFill>
              </a:rPr>
              <a:t>adalah</a:t>
            </a:r>
            <a:r>
              <a:rPr lang="en-US" sz="2000" b="1" dirty="0">
                <a:solidFill>
                  <a:schemeClr val="accent1">
                    <a:lumMod val="75000"/>
                  </a:schemeClr>
                </a:solidFill>
              </a:rPr>
              <a:t> </a:t>
            </a:r>
            <a:r>
              <a:rPr lang="en-US" sz="2000" b="1" dirty="0" err="1">
                <a:solidFill>
                  <a:schemeClr val="accent1">
                    <a:lumMod val="75000"/>
                  </a:schemeClr>
                </a:solidFill>
              </a:rPr>
              <a:t>subjek</a:t>
            </a:r>
            <a:r>
              <a:rPr lang="en-US" sz="2000" b="1" dirty="0">
                <a:solidFill>
                  <a:schemeClr val="accent1">
                    <a:lumMod val="75000"/>
                  </a:schemeClr>
                </a:solidFill>
              </a:rPr>
              <a:t> </a:t>
            </a:r>
            <a:r>
              <a:rPr lang="en-US" sz="2000" b="1" dirty="0" err="1">
                <a:solidFill>
                  <a:schemeClr val="accent1">
                    <a:lumMod val="75000"/>
                  </a:schemeClr>
                </a:solidFill>
              </a:rPr>
              <a:t>keseluruhan</a:t>
            </a:r>
            <a:r>
              <a:rPr lang="en-US" sz="2000" b="1" dirty="0">
                <a:solidFill>
                  <a:schemeClr val="accent1">
                    <a:lumMod val="75000"/>
                  </a:schemeClr>
                </a:solidFill>
              </a:rPr>
              <a:t>), </a:t>
            </a:r>
            <a:r>
              <a:rPr lang="en-US" sz="2000" b="1" dirty="0" err="1">
                <a:solidFill>
                  <a:schemeClr val="accent1">
                    <a:lumMod val="75000"/>
                  </a:schemeClr>
                </a:solidFill>
              </a:rPr>
              <a:t>tetapi</a:t>
            </a:r>
            <a:r>
              <a:rPr lang="en-US" sz="2000" b="1" dirty="0">
                <a:solidFill>
                  <a:schemeClr val="accent1">
                    <a:lumMod val="75000"/>
                  </a:schemeClr>
                </a:solidFill>
              </a:rPr>
              <a:t> </a:t>
            </a:r>
            <a:r>
              <a:rPr lang="en-US" sz="2000" b="1" dirty="0" err="1">
                <a:solidFill>
                  <a:schemeClr val="accent1">
                    <a:lumMod val="75000"/>
                  </a:schemeClr>
                </a:solidFill>
              </a:rPr>
              <a:t>jika</a:t>
            </a:r>
            <a:r>
              <a:rPr lang="en-US" sz="2000" b="1" dirty="0">
                <a:solidFill>
                  <a:schemeClr val="accent1">
                    <a:lumMod val="75000"/>
                  </a:schemeClr>
                </a:solidFill>
              </a:rPr>
              <a:t> </a:t>
            </a:r>
            <a:r>
              <a:rPr lang="en-US" sz="2000" b="1" dirty="0" err="1">
                <a:solidFill>
                  <a:schemeClr val="accent1">
                    <a:lumMod val="75000"/>
                  </a:schemeClr>
                </a:solidFill>
              </a:rPr>
              <a:t>sesuatu</a:t>
            </a:r>
            <a:r>
              <a:rPr lang="en-US" sz="2000" b="1" dirty="0">
                <a:solidFill>
                  <a:schemeClr val="accent1">
                    <a:lumMod val="75000"/>
                  </a:schemeClr>
                </a:solidFill>
              </a:rPr>
              <a:t> </a:t>
            </a:r>
            <a:r>
              <a:rPr lang="en-US" sz="2000" b="1" dirty="0" err="1">
                <a:solidFill>
                  <a:schemeClr val="accent1">
                    <a:lumMod val="75000"/>
                  </a:schemeClr>
                </a:solidFill>
              </a:rPr>
              <a:t>itu</a:t>
            </a:r>
            <a:r>
              <a:rPr lang="en-US" sz="2000" b="1" dirty="0">
                <a:solidFill>
                  <a:schemeClr val="accent1">
                    <a:lumMod val="75000"/>
                  </a:schemeClr>
                </a:solidFill>
              </a:rPr>
              <a:t> </a:t>
            </a:r>
            <a:r>
              <a:rPr lang="en-US" sz="2000" b="1" dirty="0" err="1">
                <a:solidFill>
                  <a:schemeClr val="accent1">
                    <a:lumMod val="75000"/>
                  </a:schemeClr>
                </a:solidFill>
              </a:rPr>
              <a:t>merupakan</a:t>
            </a:r>
            <a:r>
              <a:rPr lang="en-US" sz="2000" b="1" dirty="0">
                <a:solidFill>
                  <a:schemeClr val="accent1">
                    <a:lumMod val="75000"/>
                  </a:schemeClr>
                </a:solidFill>
              </a:rPr>
              <a:t> </a:t>
            </a:r>
            <a:r>
              <a:rPr lang="en-US" sz="2000" b="1" dirty="0" err="1">
                <a:solidFill>
                  <a:schemeClr val="accent1">
                    <a:lumMod val="75000"/>
                  </a:schemeClr>
                </a:solidFill>
              </a:rPr>
              <a:t>bagian</a:t>
            </a:r>
            <a:r>
              <a:rPr lang="en-US" sz="2000" b="1" dirty="0">
                <a:solidFill>
                  <a:schemeClr val="accent1">
                    <a:lumMod val="75000"/>
                  </a:schemeClr>
                </a:solidFill>
              </a:rPr>
              <a:t> </a:t>
            </a:r>
            <a:r>
              <a:rPr lang="en-US" sz="2000" b="1" dirty="0" err="1">
                <a:solidFill>
                  <a:schemeClr val="accent1">
                    <a:lumMod val="75000"/>
                  </a:schemeClr>
                </a:solidFill>
              </a:rPr>
              <a:t>dari</a:t>
            </a:r>
            <a:r>
              <a:rPr lang="en-US" sz="2000" b="1" dirty="0">
                <a:solidFill>
                  <a:schemeClr val="accent1">
                    <a:lumMod val="75000"/>
                  </a:schemeClr>
                </a:solidFill>
              </a:rPr>
              <a:t> </a:t>
            </a:r>
            <a:r>
              <a:rPr lang="en-US" sz="2000" b="1" dirty="0" err="1">
                <a:solidFill>
                  <a:schemeClr val="accent1">
                    <a:lumMod val="75000"/>
                  </a:schemeClr>
                </a:solidFill>
              </a:rPr>
              <a:t>subjek</a:t>
            </a:r>
            <a:r>
              <a:rPr lang="en-US" sz="2000" b="1" dirty="0">
                <a:solidFill>
                  <a:schemeClr val="accent1">
                    <a:lumMod val="75000"/>
                  </a:schemeClr>
                </a:solidFill>
              </a:rPr>
              <a:t> </a:t>
            </a:r>
            <a:r>
              <a:rPr lang="en-US" sz="2000" b="1" dirty="0" err="1">
                <a:solidFill>
                  <a:schemeClr val="accent1">
                    <a:lumMod val="75000"/>
                  </a:schemeClr>
                </a:solidFill>
              </a:rPr>
              <a:t>suatu</a:t>
            </a:r>
            <a:r>
              <a:rPr lang="en-US" sz="2000" b="1" dirty="0">
                <a:solidFill>
                  <a:schemeClr val="accent1">
                    <a:lumMod val="75000"/>
                  </a:schemeClr>
                </a:solidFill>
              </a:rPr>
              <a:t> </a:t>
            </a:r>
            <a:r>
              <a:rPr lang="id-ID" sz="2000" b="1" dirty="0">
                <a:solidFill>
                  <a:schemeClr val="accent1">
                    <a:lumMod val="75000"/>
                  </a:schemeClr>
                </a:solidFill>
              </a:rPr>
              <a:t>hukum</a:t>
            </a:r>
            <a:r>
              <a:rPr lang="en-US" sz="2000" b="1" dirty="0">
                <a:solidFill>
                  <a:schemeClr val="accent1">
                    <a:lumMod val="75000"/>
                  </a:schemeClr>
                </a:solidFill>
              </a:rPr>
              <a:t>, </a:t>
            </a:r>
            <a:r>
              <a:rPr lang="en-US" sz="2000" b="1" dirty="0" err="1">
                <a:solidFill>
                  <a:schemeClr val="accent1">
                    <a:lumMod val="75000"/>
                  </a:schemeClr>
                </a:solidFill>
              </a:rPr>
              <a:t>dalam</a:t>
            </a:r>
            <a:r>
              <a:rPr lang="en-US" sz="2000" b="1" dirty="0">
                <a:solidFill>
                  <a:schemeClr val="accent1">
                    <a:lumMod val="75000"/>
                  </a:schemeClr>
                </a:solidFill>
              </a:rPr>
              <a:t> </a:t>
            </a:r>
            <a:r>
              <a:rPr lang="en-US" sz="2000" b="1" dirty="0" err="1">
                <a:solidFill>
                  <a:schemeClr val="accent1">
                    <a:lumMod val="75000"/>
                  </a:schemeClr>
                </a:solidFill>
              </a:rPr>
              <a:t>artian</a:t>
            </a:r>
            <a:r>
              <a:rPr lang="en-US" sz="2000" b="1" dirty="0">
                <a:solidFill>
                  <a:schemeClr val="accent1">
                    <a:lumMod val="75000"/>
                  </a:schemeClr>
                </a:solidFill>
              </a:rPr>
              <a:t> </a:t>
            </a:r>
            <a:r>
              <a:rPr lang="en-US" sz="2000" b="1" dirty="0" err="1">
                <a:solidFill>
                  <a:schemeClr val="accent1">
                    <a:lumMod val="75000"/>
                  </a:schemeClr>
                </a:solidFill>
              </a:rPr>
              <a:t>ada</a:t>
            </a:r>
            <a:r>
              <a:rPr lang="en-US" sz="2000" b="1" dirty="0">
                <a:solidFill>
                  <a:schemeClr val="accent1">
                    <a:lumMod val="75000"/>
                  </a:schemeClr>
                </a:solidFill>
              </a:rPr>
              <a:t> </a:t>
            </a:r>
            <a:r>
              <a:rPr lang="id-ID" sz="2000" b="1" i="1" dirty="0">
                <a:solidFill>
                  <a:schemeClr val="accent1">
                    <a:lumMod val="75000"/>
                  </a:schemeClr>
                </a:solidFill>
              </a:rPr>
              <a:t>Qaid </a:t>
            </a:r>
            <a:r>
              <a:rPr lang="en-US" sz="2000" b="1" dirty="0">
                <a:solidFill>
                  <a:schemeClr val="accent1">
                    <a:lumMod val="75000"/>
                  </a:schemeClr>
                </a:solidFill>
              </a:rPr>
              <a:t>yang </a:t>
            </a:r>
            <a:r>
              <a:rPr lang="en-US" sz="2000" b="1" dirty="0" err="1">
                <a:solidFill>
                  <a:schemeClr val="accent1">
                    <a:lumMod val="75000"/>
                  </a:schemeClr>
                </a:solidFill>
              </a:rPr>
              <a:t>menyertainya</a:t>
            </a:r>
            <a:r>
              <a:rPr lang="en-US" sz="2000" b="1" dirty="0">
                <a:solidFill>
                  <a:schemeClr val="accent1">
                    <a:lumMod val="75000"/>
                  </a:schemeClr>
                </a:solidFill>
              </a:rPr>
              <a:t>, </a:t>
            </a:r>
            <a:r>
              <a:rPr lang="en-US" sz="2000" b="1" dirty="0" err="1">
                <a:solidFill>
                  <a:schemeClr val="accent1">
                    <a:lumMod val="75000"/>
                  </a:schemeClr>
                </a:solidFill>
              </a:rPr>
              <a:t>maka</a:t>
            </a:r>
            <a:r>
              <a:rPr lang="en-US" sz="2000" b="1" dirty="0">
                <a:solidFill>
                  <a:schemeClr val="accent1">
                    <a:lumMod val="75000"/>
                  </a:schemeClr>
                </a:solidFill>
              </a:rPr>
              <a:t> </a:t>
            </a:r>
            <a:r>
              <a:rPr lang="id-ID" sz="2000" b="1" dirty="0">
                <a:solidFill>
                  <a:schemeClr val="accent1">
                    <a:lumMod val="75000"/>
                  </a:schemeClr>
                </a:solidFill>
              </a:rPr>
              <a:t>disebut </a:t>
            </a:r>
            <a:r>
              <a:rPr lang="id-ID" sz="2000" b="1" i="1" dirty="0">
                <a:solidFill>
                  <a:schemeClr val="accent1">
                    <a:lumMod val="75000"/>
                  </a:schemeClr>
                </a:solidFill>
              </a:rPr>
              <a:t>Muqayyad</a:t>
            </a:r>
            <a:r>
              <a:rPr lang="en-US" sz="2000" b="1" dirty="0">
                <a:solidFill>
                  <a:schemeClr val="accent1">
                    <a:lumMod val="75000"/>
                  </a:schemeClr>
                </a:solidFill>
              </a:rPr>
              <a:t>. (</a:t>
            </a:r>
            <a:r>
              <a:rPr lang="en-US" sz="2000" b="1" dirty="0" err="1">
                <a:solidFill>
                  <a:schemeClr val="accent1">
                    <a:lumMod val="75000"/>
                  </a:schemeClr>
                </a:solidFill>
              </a:rPr>
              <a:t>Misalnya</a:t>
            </a:r>
            <a:r>
              <a:rPr lang="en-US" sz="2000" b="1" dirty="0">
                <a:solidFill>
                  <a:schemeClr val="accent1">
                    <a:lumMod val="75000"/>
                  </a:schemeClr>
                </a:solidFill>
              </a:rPr>
              <a:t>, </a:t>
            </a:r>
            <a:r>
              <a:rPr lang="ar-SA" sz="2000" b="1" dirty="0">
                <a:solidFill>
                  <a:schemeClr val="accent1">
                    <a:lumMod val="75000"/>
                  </a:schemeClr>
                </a:solidFill>
              </a:rPr>
              <a:t>اعتق رقبة مؤمنة رقبه</a:t>
            </a:r>
            <a:r>
              <a:rPr lang="en-US" sz="2000" b="1" dirty="0">
                <a:solidFill>
                  <a:schemeClr val="accent1">
                    <a:lumMod val="75000"/>
                  </a:schemeClr>
                </a:solidFill>
              </a:rPr>
              <a:t>)</a:t>
            </a:r>
            <a:r>
              <a:rPr lang="id-ID" sz="2000" b="1" dirty="0">
                <a:solidFill>
                  <a:schemeClr val="accent1">
                    <a:lumMod val="75000"/>
                  </a:schemeClr>
                </a:solidFill>
              </a:rPr>
              <a:t>.</a:t>
            </a:r>
            <a:endParaRPr lang="en-US" sz="2000" b="1" dirty="0">
              <a:solidFill>
                <a:schemeClr val="accent1">
                  <a:lumMod val="75000"/>
                </a:schemeClr>
              </a:solidFill>
            </a:endParaRPr>
          </a:p>
        </p:txBody>
      </p:sp>
      <p:sp>
        <p:nvSpPr>
          <p:cNvPr id="3" name="Down Arrow Callout 2"/>
          <p:cNvSpPr/>
          <p:nvPr/>
        </p:nvSpPr>
        <p:spPr>
          <a:xfrm>
            <a:off x="2531661" y="1050877"/>
            <a:ext cx="7014949" cy="1514902"/>
          </a:xfrm>
          <a:prstGeom prst="downArrowCallou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i="1" dirty="0">
                <a:solidFill>
                  <a:srgbClr val="FF0000"/>
                </a:solidFill>
              </a:rPr>
              <a:t>Mutlaq </a:t>
            </a:r>
            <a:r>
              <a:rPr lang="id-ID" sz="2800" dirty="0">
                <a:solidFill>
                  <a:srgbClr val="FF0000"/>
                </a:solidFill>
              </a:rPr>
              <a:t>dan </a:t>
            </a:r>
            <a:r>
              <a:rPr lang="id-ID" sz="2800" i="1" dirty="0" smtClean="0">
                <a:solidFill>
                  <a:srgbClr val="FF0000"/>
                </a:solidFill>
              </a:rPr>
              <a:t>Muqayyad</a:t>
            </a:r>
            <a:endParaRPr lang="en-US" sz="2800" dirty="0">
              <a:solidFill>
                <a:schemeClr val="bg1"/>
              </a:solidFill>
            </a:endParaRPr>
          </a:p>
        </p:txBody>
      </p:sp>
    </p:spTree>
    <p:extLst>
      <p:ext uri="{BB962C8B-B14F-4D97-AF65-F5344CB8AC3E}">
        <p14:creationId xmlns:p14="http://schemas.microsoft.com/office/powerpoint/2010/main" val="140282672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23333" y="2674962"/>
            <a:ext cx="10631606" cy="371219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dirty="0">
                <a:solidFill>
                  <a:srgbClr val="FF0000"/>
                </a:solidFill>
              </a:rPr>
              <a:t>Di </a:t>
            </a:r>
            <a:r>
              <a:rPr lang="en-US" sz="2000" b="1" dirty="0" err="1">
                <a:solidFill>
                  <a:srgbClr val="FF0000"/>
                </a:solidFill>
              </a:rPr>
              <a:t>antara</a:t>
            </a:r>
            <a:r>
              <a:rPr lang="en-US" sz="2000" b="1" dirty="0">
                <a:solidFill>
                  <a:srgbClr val="FF0000"/>
                </a:solidFill>
              </a:rPr>
              <a:t> </a:t>
            </a:r>
            <a:r>
              <a:rPr lang="en-US" sz="2000" b="1" dirty="0" err="1">
                <a:solidFill>
                  <a:srgbClr val="FF0000"/>
                </a:solidFill>
              </a:rPr>
              <a:t>topik-topik</a:t>
            </a:r>
            <a:r>
              <a:rPr lang="en-US" sz="2000" b="1" dirty="0">
                <a:solidFill>
                  <a:srgbClr val="FF0000"/>
                </a:solidFill>
              </a:rPr>
              <a:t> yang </a:t>
            </a:r>
            <a:r>
              <a:rPr lang="en-US" sz="2000" b="1" dirty="0" err="1">
                <a:solidFill>
                  <a:srgbClr val="FF0000"/>
                </a:solidFill>
              </a:rPr>
              <a:t>dibahas</a:t>
            </a:r>
            <a:r>
              <a:rPr lang="en-US" sz="2000" b="1" dirty="0">
                <a:solidFill>
                  <a:srgbClr val="FF0000"/>
                </a:solidFill>
              </a:rPr>
              <a:t> </a:t>
            </a:r>
            <a:r>
              <a:rPr lang="en-US" sz="2000" b="1" dirty="0" err="1">
                <a:solidFill>
                  <a:srgbClr val="FF0000"/>
                </a:solidFill>
              </a:rPr>
              <a:t>dalam</a:t>
            </a:r>
            <a:r>
              <a:rPr lang="en-US" sz="2000" b="1" dirty="0">
                <a:solidFill>
                  <a:srgbClr val="FF0000"/>
                </a:solidFill>
              </a:rPr>
              <a:t> </a:t>
            </a:r>
            <a:r>
              <a:rPr lang="en-US" sz="2000" b="1" dirty="0" err="1">
                <a:solidFill>
                  <a:srgbClr val="FF0000"/>
                </a:solidFill>
              </a:rPr>
              <a:t>ilmu</a:t>
            </a:r>
            <a:r>
              <a:rPr lang="en-US" sz="2000" b="1" dirty="0">
                <a:solidFill>
                  <a:srgbClr val="FF0000"/>
                </a:solidFill>
              </a:rPr>
              <a:t> </a:t>
            </a:r>
            <a:r>
              <a:rPr lang="id-ID" sz="2000" b="1" dirty="0">
                <a:solidFill>
                  <a:srgbClr val="FF0000"/>
                </a:solidFill>
              </a:rPr>
              <a:t>ushul</a:t>
            </a:r>
            <a:r>
              <a:rPr lang="en-US" sz="2000" b="1" dirty="0">
                <a:solidFill>
                  <a:srgbClr val="FF0000"/>
                </a:solidFill>
              </a:rPr>
              <a:t>, </a:t>
            </a:r>
            <a:r>
              <a:rPr lang="en-US" sz="2000" b="1" dirty="0" err="1">
                <a:solidFill>
                  <a:srgbClr val="FF0000"/>
                </a:solidFill>
              </a:rPr>
              <a:t>dan</a:t>
            </a:r>
            <a:r>
              <a:rPr lang="en-US" sz="2000" b="1" dirty="0">
                <a:solidFill>
                  <a:srgbClr val="FF0000"/>
                </a:solidFill>
              </a:rPr>
              <a:t> </a:t>
            </a:r>
            <a:r>
              <a:rPr lang="en-US" sz="2000" b="1" dirty="0" err="1">
                <a:solidFill>
                  <a:srgbClr val="FF0000"/>
                </a:solidFill>
              </a:rPr>
              <a:t>juga</a:t>
            </a:r>
            <a:r>
              <a:rPr lang="en-US" sz="2000" b="1" dirty="0">
                <a:solidFill>
                  <a:srgbClr val="FF0000"/>
                </a:solidFill>
              </a:rPr>
              <a:t> </a:t>
            </a:r>
            <a:r>
              <a:rPr lang="en-US" sz="2000" b="1" dirty="0" err="1">
                <a:solidFill>
                  <a:srgbClr val="FF0000"/>
                </a:solidFill>
              </a:rPr>
              <a:t>pada</a:t>
            </a:r>
            <a:r>
              <a:rPr lang="en-US" sz="2000" b="1" dirty="0">
                <a:solidFill>
                  <a:srgbClr val="FF0000"/>
                </a:solidFill>
              </a:rPr>
              <a:t> </a:t>
            </a:r>
            <a:r>
              <a:rPr lang="en-US" sz="2000" b="1" dirty="0" err="1">
                <a:solidFill>
                  <a:srgbClr val="FF0000"/>
                </a:solidFill>
              </a:rPr>
              <a:t>bagian</a:t>
            </a:r>
            <a:r>
              <a:rPr lang="en-US" sz="2000" b="1" dirty="0">
                <a:solidFill>
                  <a:srgbClr val="FF0000"/>
                </a:solidFill>
              </a:rPr>
              <a:t> </a:t>
            </a:r>
            <a:r>
              <a:rPr lang="id-ID" sz="2000" b="1" i="1" dirty="0">
                <a:solidFill>
                  <a:srgbClr val="FF0000"/>
                </a:solidFill>
              </a:rPr>
              <a:t>Alfaz</a:t>
            </a:r>
            <a:r>
              <a:rPr lang="en-US" sz="2000" b="1" dirty="0">
                <a:solidFill>
                  <a:srgbClr val="FF0000"/>
                </a:solidFill>
              </a:rPr>
              <a:t>, </a:t>
            </a:r>
            <a:r>
              <a:rPr lang="en-US" sz="2000" b="1" dirty="0" err="1">
                <a:solidFill>
                  <a:srgbClr val="FF0000"/>
                </a:solidFill>
              </a:rPr>
              <a:t>adalah</a:t>
            </a:r>
            <a:r>
              <a:rPr lang="en-US" sz="2000" b="1" dirty="0">
                <a:solidFill>
                  <a:srgbClr val="FF0000"/>
                </a:solidFill>
              </a:rPr>
              <a:t> </a:t>
            </a:r>
            <a:r>
              <a:rPr lang="en-US" sz="2000" b="1" dirty="0" err="1">
                <a:solidFill>
                  <a:srgbClr val="FF0000"/>
                </a:solidFill>
              </a:rPr>
              <a:t>topik</a:t>
            </a:r>
            <a:r>
              <a:rPr lang="en-US" sz="2000" b="1" dirty="0">
                <a:solidFill>
                  <a:srgbClr val="FF0000"/>
                </a:solidFill>
              </a:rPr>
              <a:t> </a:t>
            </a:r>
            <a:r>
              <a:rPr lang="id-ID" sz="2000" b="1" i="1" dirty="0">
                <a:solidFill>
                  <a:srgbClr val="FF0000"/>
                </a:solidFill>
              </a:rPr>
              <a:t>Mujmal </a:t>
            </a:r>
            <a:r>
              <a:rPr lang="id-ID" sz="2000" b="1" dirty="0">
                <a:solidFill>
                  <a:srgbClr val="FF0000"/>
                </a:solidFill>
              </a:rPr>
              <a:t>(</a:t>
            </a:r>
            <a:r>
              <a:rPr lang="fa-IR" sz="2000" b="1" dirty="0">
                <a:solidFill>
                  <a:srgbClr val="FF0000"/>
                </a:solidFill>
              </a:rPr>
              <a:t>مجمل</a:t>
            </a:r>
            <a:r>
              <a:rPr lang="id-ID" sz="2000" b="1" dirty="0">
                <a:solidFill>
                  <a:srgbClr val="FF0000"/>
                </a:solidFill>
              </a:rPr>
              <a:t>) </a:t>
            </a:r>
            <a:r>
              <a:rPr lang="en-US" sz="2000" b="1" dirty="0" err="1">
                <a:solidFill>
                  <a:srgbClr val="FF0000"/>
                </a:solidFill>
              </a:rPr>
              <a:t>dan</a:t>
            </a:r>
            <a:r>
              <a:rPr lang="en-US" sz="2000" b="1" dirty="0">
                <a:solidFill>
                  <a:srgbClr val="FF0000"/>
                </a:solidFill>
              </a:rPr>
              <a:t> </a:t>
            </a:r>
            <a:r>
              <a:rPr lang="id-ID" sz="2000" b="1" i="1" dirty="0">
                <a:solidFill>
                  <a:srgbClr val="FF0000"/>
                </a:solidFill>
              </a:rPr>
              <a:t>Mubayyan </a:t>
            </a:r>
            <a:r>
              <a:rPr lang="id-ID" sz="2000" b="1" dirty="0">
                <a:solidFill>
                  <a:srgbClr val="FF0000"/>
                </a:solidFill>
              </a:rPr>
              <a:t>(</a:t>
            </a:r>
            <a:r>
              <a:rPr lang="fa-IR" sz="2000" b="1" dirty="0">
                <a:solidFill>
                  <a:srgbClr val="FF0000"/>
                </a:solidFill>
              </a:rPr>
              <a:t>مبین</a:t>
            </a:r>
            <a:r>
              <a:rPr lang="id-ID" sz="2000" b="1" dirty="0">
                <a:solidFill>
                  <a:srgbClr val="FF0000"/>
                </a:solidFill>
              </a:rPr>
              <a:t>)</a:t>
            </a:r>
            <a:r>
              <a:rPr lang="en-US" sz="2000" b="1" dirty="0">
                <a:solidFill>
                  <a:srgbClr val="FF0000"/>
                </a:solidFill>
              </a:rPr>
              <a:t>. </a:t>
            </a:r>
            <a:r>
              <a:rPr lang="en-US" sz="2000" b="1" dirty="0" err="1">
                <a:solidFill>
                  <a:srgbClr val="FF0000"/>
                </a:solidFill>
              </a:rPr>
              <a:t>Singkatnya</a:t>
            </a:r>
            <a:r>
              <a:rPr lang="en-US" sz="2000" b="1" dirty="0">
                <a:solidFill>
                  <a:srgbClr val="FF0000"/>
                </a:solidFill>
              </a:rPr>
              <a:t>, </a:t>
            </a:r>
            <a:r>
              <a:rPr lang="id-ID" sz="2000" b="1" i="1" dirty="0">
                <a:solidFill>
                  <a:srgbClr val="FF0000"/>
                </a:solidFill>
              </a:rPr>
              <a:t>Mujmal </a:t>
            </a:r>
            <a:r>
              <a:rPr lang="id-ID" sz="2000" b="1" dirty="0">
                <a:solidFill>
                  <a:srgbClr val="FF0000"/>
                </a:solidFill>
              </a:rPr>
              <a:t>(</a:t>
            </a:r>
            <a:r>
              <a:rPr lang="fa-IR" sz="2000" b="1" dirty="0">
                <a:solidFill>
                  <a:srgbClr val="FF0000"/>
                </a:solidFill>
              </a:rPr>
              <a:t>مجمل</a:t>
            </a:r>
            <a:r>
              <a:rPr lang="id-ID" sz="2000" b="1" dirty="0">
                <a:solidFill>
                  <a:srgbClr val="FF0000"/>
                </a:solidFill>
              </a:rPr>
              <a:t>)</a:t>
            </a:r>
            <a:r>
              <a:rPr lang="en-US" sz="2000" b="1" dirty="0">
                <a:solidFill>
                  <a:srgbClr val="FF0000"/>
                </a:solidFill>
              </a:rPr>
              <a:t> </a:t>
            </a:r>
            <a:r>
              <a:rPr lang="en-US" sz="2000" b="1" dirty="0" err="1">
                <a:solidFill>
                  <a:srgbClr val="FF0000"/>
                </a:solidFill>
              </a:rPr>
              <a:t>adalah</a:t>
            </a:r>
            <a:r>
              <a:rPr lang="en-US" sz="2000" b="1" dirty="0">
                <a:solidFill>
                  <a:srgbClr val="FF0000"/>
                </a:solidFill>
              </a:rPr>
              <a:t> </a:t>
            </a:r>
            <a:r>
              <a:rPr lang="id-ID" sz="2000" b="1" dirty="0">
                <a:solidFill>
                  <a:srgbClr val="FF0000"/>
                </a:solidFill>
              </a:rPr>
              <a:t>lafaz </a:t>
            </a:r>
            <a:r>
              <a:rPr lang="en-US" sz="2000" b="1" dirty="0">
                <a:solidFill>
                  <a:srgbClr val="FF0000"/>
                </a:solidFill>
              </a:rPr>
              <a:t>yang di </a:t>
            </a:r>
            <a:r>
              <a:rPr lang="en-US" sz="2000" b="1" dirty="0" err="1">
                <a:solidFill>
                  <a:srgbClr val="FF0000"/>
                </a:solidFill>
              </a:rPr>
              <a:t>dalamnya</a:t>
            </a:r>
            <a:r>
              <a:rPr lang="en-US" sz="2000" b="1" dirty="0">
                <a:solidFill>
                  <a:srgbClr val="FF0000"/>
                </a:solidFill>
              </a:rPr>
              <a:t> </a:t>
            </a:r>
            <a:r>
              <a:rPr lang="en-US" sz="2000" b="1" dirty="0" err="1">
                <a:solidFill>
                  <a:srgbClr val="FF0000"/>
                </a:solidFill>
              </a:rPr>
              <a:t>terdapat</a:t>
            </a:r>
            <a:r>
              <a:rPr lang="en-US" sz="2000" b="1" dirty="0">
                <a:solidFill>
                  <a:srgbClr val="FF0000"/>
                </a:solidFill>
              </a:rPr>
              <a:t> </a:t>
            </a:r>
            <a:r>
              <a:rPr lang="en-US" sz="2000" b="1" dirty="0" err="1">
                <a:solidFill>
                  <a:srgbClr val="FF0000"/>
                </a:solidFill>
              </a:rPr>
              <a:t>ambiguitas</a:t>
            </a:r>
            <a:r>
              <a:rPr lang="en-US" sz="2000" b="1" dirty="0">
                <a:solidFill>
                  <a:srgbClr val="FF0000"/>
                </a:solidFill>
              </a:rPr>
              <a:t> </a:t>
            </a:r>
            <a:r>
              <a:rPr lang="id-ID" sz="2000" b="1" dirty="0">
                <a:solidFill>
                  <a:srgbClr val="FF0000"/>
                </a:solidFill>
              </a:rPr>
              <a:t>dan ketidak jelasan </a:t>
            </a:r>
            <a:r>
              <a:rPr lang="en-US" sz="2000" b="1" dirty="0" err="1">
                <a:solidFill>
                  <a:srgbClr val="FF0000"/>
                </a:solidFill>
              </a:rPr>
              <a:t>bagi</a:t>
            </a:r>
            <a:r>
              <a:rPr lang="en-US" sz="2000" b="1" dirty="0">
                <a:solidFill>
                  <a:srgbClr val="FF0000"/>
                </a:solidFill>
              </a:rPr>
              <a:t> </a:t>
            </a:r>
            <a:r>
              <a:rPr lang="en-US" sz="2000" b="1" dirty="0" err="1">
                <a:solidFill>
                  <a:srgbClr val="FF0000"/>
                </a:solidFill>
              </a:rPr>
              <a:t>pendengarnya</a:t>
            </a:r>
            <a:r>
              <a:rPr lang="en-US" sz="2000" b="1" dirty="0">
                <a:solidFill>
                  <a:srgbClr val="FF0000"/>
                </a:solidFill>
              </a:rPr>
              <a:t> </a:t>
            </a:r>
            <a:r>
              <a:rPr lang="en-US" sz="2000" b="1" dirty="0" err="1">
                <a:solidFill>
                  <a:srgbClr val="FF0000"/>
                </a:solidFill>
              </a:rPr>
              <a:t>dan</a:t>
            </a:r>
            <a:r>
              <a:rPr lang="en-US" sz="2000" b="1" dirty="0">
                <a:solidFill>
                  <a:srgbClr val="FF0000"/>
                </a:solidFill>
              </a:rPr>
              <a:t> </a:t>
            </a:r>
            <a:r>
              <a:rPr lang="en-US" sz="2000" b="1" dirty="0" err="1">
                <a:solidFill>
                  <a:srgbClr val="FF0000"/>
                </a:solidFill>
              </a:rPr>
              <a:t>dia</a:t>
            </a:r>
            <a:r>
              <a:rPr lang="en-US" sz="2000" b="1" dirty="0">
                <a:solidFill>
                  <a:srgbClr val="FF0000"/>
                </a:solidFill>
              </a:rPr>
              <a:t> </a:t>
            </a:r>
            <a:r>
              <a:rPr lang="en-US" sz="2000" b="1" dirty="0" err="1">
                <a:solidFill>
                  <a:srgbClr val="FF0000"/>
                </a:solidFill>
              </a:rPr>
              <a:t>tidak</a:t>
            </a:r>
            <a:r>
              <a:rPr lang="en-US" sz="2000" b="1" dirty="0">
                <a:solidFill>
                  <a:srgbClr val="FF0000"/>
                </a:solidFill>
              </a:rPr>
              <a:t> </a:t>
            </a:r>
            <a:r>
              <a:rPr lang="en-US" sz="2000" b="1" dirty="0" err="1">
                <a:solidFill>
                  <a:srgbClr val="FF0000"/>
                </a:solidFill>
              </a:rPr>
              <a:t>memahami</a:t>
            </a:r>
            <a:r>
              <a:rPr lang="en-US" sz="2000" b="1" dirty="0">
                <a:solidFill>
                  <a:srgbClr val="FF0000"/>
                </a:solidFill>
              </a:rPr>
              <a:t> </a:t>
            </a:r>
            <a:r>
              <a:rPr lang="en-US" sz="2000" b="1" dirty="0" err="1">
                <a:solidFill>
                  <a:srgbClr val="FF0000"/>
                </a:solidFill>
              </a:rPr>
              <a:t>maksud</a:t>
            </a:r>
            <a:r>
              <a:rPr lang="en-US" sz="2000" b="1" dirty="0">
                <a:solidFill>
                  <a:srgbClr val="FF0000"/>
                </a:solidFill>
              </a:rPr>
              <a:t> </a:t>
            </a:r>
            <a:r>
              <a:rPr lang="en-US" sz="2000" b="1" dirty="0" err="1">
                <a:solidFill>
                  <a:srgbClr val="FF0000"/>
                </a:solidFill>
              </a:rPr>
              <a:t>pembicara</a:t>
            </a:r>
            <a:r>
              <a:rPr lang="en-US" sz="2000" b="1" dirty="0">
                <a:solidFill>
                  <a:srgbClr val="FF0000"/>
                </a:solidFill>
              </a:rPr>
              <a:t>. Dan </a:t>
            </a:r>
            <a:r>
              <a:rPr lang="id-ID" sz="2000" b="1" i="1" dirty="0">
                <a:solidFill>
                  <a:srgbClr val="FF0000"/>
                </a:solidFill>
              </a:rPr>
              <a:t>Mubayyan </a:t>
            </a:r>
            <a:r>
              <a:rPr lang="id-ID" sz="2000" b="1" dirty="0">
                <a:solidFill>
                  <a:srgbClr val="FF0000"/>
                </a:solidFill>
              </a:rPr>
              <a:t>(</a:t>
            </a:r>
            <a:r>
              <a:rPr lang="fa-IR" sz="2000" b="1" dirty="0">
                <a:solidFill>
                  <a:srgbClr val="FF0000"/>
                </a:solidFill>
              </a:rPr>
              <a:t>مبین</a:t>
            </a:r>
            <a:r>
              <a:rPr lang="id-ID" sz="2000" b="1" dirty="0">
                <a:solidFill>
                  <a:srgbClr val="FF0000"/>
                </a:solidFill>
              </a:rPr>
              <a:t>) </a:t>
            </a:r>
            <a:r>
              <a:rPr lang="en-US" sz="2000" b="1" dirty="0" err="1">
                <a:solidFill>
                  <a:srgbClr val="FF0000"/>
                </a:solidFill>
              </a:rPr>
              <a:t>menunjukkan</a:t>
            </a:r>
            <a:r>
              <a:rPr lang="en-US" sz="2000" b="1" dirty="0">
                <a:solidFill>
                  <a:srgbClr val="FF0000"/>
                </a:solidFill>
              </a:rPr>
              <a:t> </a:t>
            </a:r>
            <a:r>
              <a:rPr lang="en-US" sz="2000" b="1" dirty="0" err="1">
                <a:solidFill>
                  <a:srgbClr val="FF0000"/>
                </a:solidFill>
              </a:rPr>
              <a:t>hal</a:t>
            </a:r>
            <a:r>
              <a:rPr lang="en-US" sz="2000" b="1" dirty="0">
                <a:solidFill>
                  <a:srgbClr val="FF0000"/>
                </a:solidFill>
              </a:rPr>
              <a:t> yang </a:t>
            </a:r>
            <a:r>
              <a:rPr lang="en-US" sz="2000" b="1" dirty="0" err="1">
                <a:solidFill>
                  <a:srgbClr val="FF0000"/>
                </a:solidFill>
              </a:rPr>
              <a:t>sebaliknya</a:t>
            </a:r>
            <a:r>
              <a:rPr lang="en-US" sz="2000" b="1" dirty="0">
                <a:solidFill>
                  <a:srgbClr val="FF0000"/>
                </a:solidFill>
              </a:rPr>
              <a:t>, </a:t>
            </a:r>
            <a:r>
              <a:rPr lang="en-US" sz="2000" b="1" dirty="0" err="1">
                <a:solidFill>
                  <a:srgbClr val="FF0000"/>
                </a:solidFill>
              </a:rPr>
              <a:t>yaitu</a:t>
            </a:r>
            <a:r>
              <a:rPr lang="en-US" sz="2000" b="1" dirty="0">
                <a:solidFill>
                  <a:srgbClr val="FF0000"/>
                </a:solidFill>
              </a:rPr>
              <a:t> </a:t>
            </a:r>
            <a:r>
              <a:rPr lang="en-US" sz="2000" b="1" dirty="0" err="1">
                <a:solidFill>
                  <a:srgbClr val="FF0000"/>
                </a:solidFill>
              </a:rPr>
              <a:t>sebuah</a:t>
            </a:r>
            <a:r>
              <a:rPr lang="en-US" sz="2000" b="1" dirty="0">
                <a:solidFill>
                  <a:srgbClr val="FF0000"/>
                </a:solidFill>
              </a:rPr>
              <a:t> kata yang </a:t>
            </a:r>
            <a:r>
              <a:rPr lang="en-US" sz="2000" b="1" dirty="0" err="1">
                <a:solidFill>
                  <a:srgbClr val="FF0000"/>
                </a:solidFill>
              </a:rPr>
              <a:t>khalayaknya</a:t>
            </a:r>
            <a:r>
              <a:rPr lang="en-US" sz="2000" b="1" dirty="0">
                <a:solidFill>
                  <a:srgbClr val="FF0000"/>
                </a:solidFill>
              </a:rPr>
              <a:t> </a:t>
            </a:r>
            <a:r>
              <a:rPr lang="en-US" sz="2000" b="1" dirty="0" err="1">
                <a:solidFill>
                  <a:srgbClr val="FF0000"/>
                </a:solidFill>
              </a:rPr>
              <a:t>mencapai</a:t>
            </a:r>
            <a:r>
              <a:rPr lang="en-US" sz="2000" b="1" dirty="0">
                <a:solidFill>
                  <a:srgbClr val="FF0000"/>
                </a:solidFill>
              </a:rPr>
              <a:t> </a:t>
            </a:r>
            <a:r>
              <a:rPr lang="en-US" sz="2000" b="1" dirty="0" err="1">
                <a:solidFill>
                  <a:srgbClr val="FF0000"/>
                </a:solidFill>
              </a:rPr>
              <a:t>maksud</a:t>
            </a:r>
            <a:r>
              <a:rPr lang="en-US" sz="2000" b="1" dirty="0">
                <a:solidFill>
                  <a:srgbClr val="FF0000"/>
                </a:solidFill>
              </a:rPr>
              <a:t> </a:t>
            </a:r>
            <a:r>
              <a:rPr lang="en-US" sz="2000" b="1" dirty="0" err="1">
                <a:solidFill>
                  <a:srgbClr val="FF0000"/>
                </a:solidFill>
              </a:rPr>
              <a:t>dari</a:t>
            </a:r>
            <a:r>
              <a:rPr lang="en-US" sz="2000" b="1" dirty="0">
                <a:solidFill>
                  <a:srgbClr val="FF0000"/>
                </a:solidFill>
              </a:rPr>
              <a:t> </a:t>
            </a:r>
            <a:r>
              <a:rPr lang="en-US" sz="2000" b="1" dirty="0" err="1">
                <a:solidFill>
                  <a:srgbClr val="FF0000"/>
                </a:solidFill>
              </a:rPr>
              <a:t>pembicara</a:t>
            </a:r>
            <a:r>
              <a:rPr lang="en-US" sz="2000" b="1" dirty="0">
                <a:solidFill>
                  <a:srgbClr val="FF0000"/>
                </a:solidFill>
              </a:rPr>
              <a:t>.</a:t>
            </a:r>
            <a:endParaRPr lang="en-US" sz="2000" b="1" dirty="0">
              <a:solidFill>
                <a:srgbClr val="FF0000"/>
              </a:solidFill>
            </a:endParaRPr>
          </a:p>
        </p:txBody>
      </p:sp>
      <p:sp>
        <p:nvSpPr>
          <p:cNvPr id="3" name="Down Arrow Callout 2"/>
          <p:cNvSpPr/>
          <p:nvPr/>
        </p:nvSpPr>
        <p:spPr>
          <a:xfrm>
            <a:off x="2531661" y="1050877"/>
            <a:ext cx="7014949" cy="1514902"/>
          </a:xfrm>
          <a:prstGeom prst="downArrowCallou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i="1" dirty="0" smtClean="0">
                <a:solidFill>
                  <a:srgbClr val="FF0000"/>
                </a:solidFill>
              </a:rPr>
              <a:t>Mujmal </a:t>
            </a:r>
            <a:r>
              <a:rPr lang="id-ID" sz="2800" dirty="0">
                <a:solidFill>
                  <a:srgbClr val="FF0000"/>
                </a:solidFill>
              </a:rPr>
              <a:t>dan </a:t>
            </a:r>
            <a:r>
              <a:rPr lang="id-ID" sz="2800" i="1" dirty="0">
                <a:solidFill>
                  <a:srgbClr val="FF0000"/>
                </a:solidFill>
              </a:rPr>
              <a:t>Mubayyan</a:t>
            </a:r>
            <a:endParaRPr lang="en-US" sz="2800" dirty="0">
              <a:solidFill>
                <a:schemeClr val="bg1"/>
              </a:solidFill>
            </a:endParaRPr>
          </a:p>
        </p:txBody>
      </p:sp>
    </p:spTree>
    <p:extLst>
      <p:ext uri="{BB962C8B-B14F-4D97-AF65-F5344CB8AC3E}">
        <p14:creationId xmlns:p14="http://schemas.microsoft.com/office/powerpoint/2010/main" val="178472032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1061</TotalTime>
  <Words>591</Words>
  <Application>Microsoft Office PowerPoint</Application>
  <PresentationFormat>Widescreen</PresentationFormat>
  <Paragraphs>24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Kozuka Mincho Pro L</vt:lpstr>
      <vt:lpstr>2  Mitra_5 (MRT)</vt:lpstr>
      <vt:lpstr>Arial</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Ushul Fikih</dc:title>
  <dc:creator>Soltan noor</dc:creator>
  <cp:lastModifiedBy>Soltan noor</cp:lastModifiedBy>
  <cp:revision>32</cp:revision>
  <dcterms:created xsi:type="dcterms:W3CDTF">2024-10-07T02:37:23Z</dcterms:created>
  <dcterms:modified xsi:type="dcterms:W3CDTF">2024-10-11T15:53:08Z</dcterms:modified>
</cp:coreProperties>
</file>