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0287000" cx="18288000"/>
  <p:notesSz cx="6858000" cy="9144000"/>
  <p:embeddedFontLst>
    <p:embeddedFont>
      <p:font typeface="Questrial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51">
          <p15:clr>
            <a:srgbClr val="A4A3A4"/>
          </p15:clr>
        </p15:guide>
        <p15:guide id="2" pos="29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51" orient="horz"/>
        <p:guide pos="290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Questrial-regular.fnt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0" name="Google Shape;70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4" name="Google Shape;8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9baff09185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g39baff09185_0_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9baff0918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g39baff09185_0_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9baff0918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g39baff09185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4" name="Google Shape;24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1" name="Google Shape;31;p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2" name="Google Shape;32;p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mouindonesia.id" TargetMode="External"/><Relationship Id="rId6" Type="http://schemas.openxmlformats.org/officeDocument/2006/relationships/image" Target="../media/image3.png"/><Relationship Id="rId7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/>
          <p:nvPr/>
        </p:nvSpPr>
        <p:spPr>
          <a:xfrm>
            <a:off x="0" y="14797"/>
            <a:ext cx="18288000" cy="10287000"/>
          </a:xfrm>
          <a:custGeom>
            <a:rect b="b" l="l" r="r" t="t"/>
            <a:pathLst>
              <a:path extrusionOk="0"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26603" r="-4129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1"/>
          <p:cNvSpPr/>
          <p:nvPr/>
        </p:nvSpPr>
        <p:spPr>
          <a:xfrm>
            <a:off x="10610019" y="0"/>
            <a:ext cx="8706681" cy="11512966"/>
          </a:xfrm>
          <a:custGeom>
            <a:rect b="b" l="l" r="r" t="t"/>
            <a:pathLst>
              <a:path extrusionOk="0" h="11512966" w="8706681">
                <a:moveTo>
                  <a:pt x="0" y="0"/>
                </a:moveTo>
                <a:lnTo>
                  <a:pt x="8706681" y="0"/>
                </a:lnTo>
                <a:lnTo>
                  <a:pt x="8706681" y="11512966"/>
                </a:lnTo>
                <a:lnTo>
                  <a:pt x="0" y="115129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1"/>
          <p:cNvSpPr txBox="1"/>
          <p:nvPr/>
        </p:nvSpPr>
        <p:spPr>
          <a:xfrm>
            <a:off x="1028700" y="8977615"/>
            <a:ext cx="5099376" cy="2806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50"/>
              <a:buFont typeface="Arial"/>
              <a:buNone/>
            </a:pPr>
            <a:r>
              <a:rPr b="0" i="0" lang="en-US" sz="2050" u="sng" cap="none" strike="noStrike">
                <a:solidFill>
                  <a:srgbClr val="014196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mouindonesia.id</a:t>
            </a:r>
            <a:endParaRPr/>
          </a:p>
        </p:txBody>
      </p:sp>
      <p:grpSp>
        <p:nvGrpSpPr>
          <p:cNvPr id="75" name="Google Shape;75;p11"/>
          <p:cNvGrpSpPr/>
          <p:nvPr/>
        </p:nvGrpSpPr>
        <p:grpSpPr>
          <a:xfrm>
            <a:off x="14397072" y="643490"/>
            <a:ext cx="3324640" cy="1439278"/>
            <a:chOff x="0" y="0"/>
            <a:chExt cx="4432854" cy="1919037"/>
          </a:xfrm>
        </p:grpSpPr>
        <p:sp>
          <p:nvSpPr>
            <p:cNvPr id="76" name="Google Shape;76;p11"/>
            <p:cNvSpPr/>
            <p:nvPr/>
          </p:nvSpPr>
          <p:spPr>
            <a:xfrm>
              <a:off x="0" y="0"/>
              <a:ext cx="1919037" cy="1919037"/>
            </a:xfrm>
            <a:custGeom>
              <a:rect b="b" l="l" r="r" t="t"/>
              <a:pathLst>
                <a:path extrusionOk="0" h="1919037" w="1919037">
                  <a:moveTo>
                    <a:pt x="0" y="0"/>
                  </a:moveTo>
                  <a:lnTo>
                    <a:pt x="1919037" y="0"/>
                  </a:lnTo>
                  <a:lnTo>
                    <a:pt x="1919037" y="1919037"/>
                  </a:lnTo>
                  <a:lnTo>
                    <a:pt x="0" y="191903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 txBox="1"/>
            <p:nvPr/>
          </p:nvSpPr>
          <p:spPr>
            <a:xfrm>
              <a:off x="1803364" y="304641"/>
              <a:ext cx="262949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73"/>
                <a:buFont typeface="Arial"/>
                <a:buNone/>
              </a:pPr>
              <a:r>
                <a:rPr b="0" i="0" lang="en-US" sz="2673" u="none" cap="none" strike="noStrike">
                  <a:solidFill>
                    <a:srgbClr val="C4AD72"/>
                  </a:solidFill>
                  <a:latin typeface="Arial"/>
                  <a:ea typeface="Arial"/>
                  <a:cs typeface="Arial"/>
                  <a:sym typeface="Arial"/>
                </a:rPr>
                <a:t>Al Mustafa</a:t>
              </a:r>
              <a:endParaRPr/>
            </a:p>
            <a:p>
              <a:pPr indent="0" lvl="0" marL="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73"/>
                <a:buFont typeface="Arial"/>
                <a:buNone/>
              </a:pPr>
              <a:r>
                <a:rPr b="0" i="0" lang="en-US" sz="2673" u="none" cap="none" strike="noStrike">
                  <a:solidFill>
                    <a:srgbClr val="C4AD72"/>
                  </a:solidFill>
                  <a:latin typeface="Arial"/>
                  <a:ea typeface="Arial"/>
                  <a:cs typeface="Arial"/>
                  <a:sym typeface="Arial"/>
                </a:rPr>
                <a:t>Open </a:t>
              </a:r>
              <a:endParaRPr/>
            </a:p>
            <a:p>
              <a:pPr indent="0" lvl="0" marL="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73"/>
                <a:buFont typeface="Arial"/>
                <a:buNone/>
              </a:pPr>
              <a:r>
                <a:rPr b="0" i="0" lang="en-US" sz="2673" u="none" cap="none" strike="noStrike">
                  <a:solidFill>
                    <a:srgbClr val="C4AD72"/>
                  </a:solidFill>
                  <a:latin typeface="Arial"/>
                  <a:ea typeface="Arial"/>
                  <a:cs typeface="Arial"/>
                  <a:sym typeface="Arial"/>
                </a:rPr>
                <a:t>University</a:t>
              </a:r>
              <a:endParaRPr/>
            </a:p>
          </p:txBody>
        </p:sp>
      </p:grpSp>
      <p:sp>
        <p:nvSpPr>
          <p:cNvPr id="78" name="Google Shape;78;p11"/>
          <p:cNvSpPr txBox="1"/>
          <p:nvPr/>
        </p:nvSpPr>
        <p:spPr>
          <a:xfrm>
            <a:off x="739946" y="3910843"/>
            <a:ext cx="133470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b="1" lang="en-US" sz="880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Kalam Jadid</a:t>
            </a:r>
            <a:endParaRPr b="0" i="0" sz="8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1"/>
          <p:cNvSpPr txBox="1"/>
          <p:nvPr/>
        </p:nvSpPr>
        <p:spPr>
          <a:xfrm>
            <a:off x="2900550" y="5742175"/>
            <a:ext cx="98925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lang="en-US" sz="590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Muhammad Hazir Rahim</a:t>
            </a:r>
            <a:r>
              <a:rPr b="1" i="0" lang="en-US" sz="5900" u="none" cap="none" strike="noStrike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, M.A</a:t>
            </a:r>
            <a:endParaRPr b="0" i="0" sz="5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6592801" y="7067275"/>
            <a:ext cx="16413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202</a:t>
            </a:r>
            <a:r>
              <a:rPr b="1" lang="en-US" sz="540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5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462500" y="9461500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oogle Shape;86;p12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87" name="Google Shape;87;p12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88" name="Google Shape;88;p12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rect b="b" l="l" r="r" t="t"/>
                <a:pathLst>
                  <a:path extrusionOk="0" h="2709333" w="441889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89;p12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0" name="Google Shape;90;p12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91" name="Google Shape;91;p12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rect b="b" l="l" r="r" t="t"/>
                <a:pathLst>
                  <a:path extrusionOk="0" h="2167467" w="188249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92;p12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3" name="Google Shape;93;p12"/>
            <p:cNvSpPr/>
            <p:nvPr/>
          </p:nvSpPr>
          <p:spPr>
            <a:xfrm>
              <a:off x="1118531" y="140625"/>
              <a:ext cx="1052078" cy="1572349"/>
            </a:xfrm>
            <a:custGeom>
              <a:rect b="b" l="l" r="r" t="t"/>
              <a:pathLst>
                <a:path extrusionOk="0" h="1572349" w="1052078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-21957" r="-27485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4" name="Google Shape;94;p12"/>
          <p:cNvSpPr txBox="1"/>
          <p:nvPr/>
        </p:nvSpPr>
        <p:spPr>
          <a:xfrm>
            <a:off x="2018525" y="269125"/>
            <a:ext cx="15894000" cy="9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 itu Kalam Jadid?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 beberapa sebab mengapa disiplin ilmu kalam disebut sebagai </a:t>
            </a:r>
            <a:r>
              <a:rPr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Berdasarkan ayat 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وَكَلَّمَ اللَّهُ مُوسَىٰ تَكْلِيمًا,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perdebatan utama saat itu berkenaan dengan apakah kalam ilahi bersifat </a:t>
            </a:r>
            <a:r>
              <a:rPr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qadim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atau </a:t>
            </a:r>
            <a:r>
              <a:rPr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hadits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Disebut </a:t>
            </a:r>
            <a:r>
              <a:rPr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karena metodologinya </a:t>
            </a:r>
            <a:r>
              <a:rPr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naqli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Disebut </a:t>
            </a:r>
            <a:r>
              <a:rPr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karena para ulama selalu memulai pembahasan mereka dengan kata “</a:t>
            </a:r>
            <a:r>
              <a:rPr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al-Kalam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…”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Karena pembahasan ini penuh dengan nukilan pendapat dan perdebatan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13"/>
          <p:cNvGrpSpPr/>
          <p:nvPr/>
        </p:nvGrpSpPr>
        <p:grpSpPr>
          <a:xfrm>
            <a:off x="0" y="-144661"/>
            <a:ext cx="1677839" cy="10431660"/>
            <a:chOff x="0" y="-192881"/>
            <a:chExt cx="2237119" cy="13908880"/>
          </a:xfrm>
        </p:grpSpPr>
        <p:grpSp>
          <p:nvGrpSpPr>
            <p:cNvPr id="100" name="Google Shape;100;p13"/>
            <p:cNvGrpSpPr/>
            <p:nvPr/>
          </p:nvGrpSpPr>
          <p:grpSpPr>
            <a:xfrm>
              <a:off x="0" y="-192881"/>
              <a:ext cx="2237119" cy="13908880"/>
              <a:chOff x="0" y="-38100"/>
              <a:chExt cx="441900" cy="2747433"/>
            </a:xfrm>
          </p:grpSpPr>
          <p:sp>
            <p:nvSpPr>
              <p:cNvPr id="101" name="Google Shape;101;p1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rect b="b" l="l" r="r" t="t"/>
                <a:pathLst>
                  <a:path extrusionOk="0" h="2709333" w="441889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02;p13"/>
              <p:cNvSpPr txBox="1"/>
              <p:nvPr/>
            </p:nvSpPr>
            <p:spPr>
              <a:xfrm>
                <a:off x="0" y="-38100"/>
                <a:ext cx="441900" cy="27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3" name="Google Shape;103;p13"/>
            <p:cNvGrpSpPr/>
            <p:nvPr/>
          </p:nvGrpSpPr>
          <p:grpSpPr>
            <a:xfrm>
              <a:off x="0" y="1178719"/>
              <a:ext cx="953011" cy="11165850"/>
              <a:chOff x="0" y="-38100"/>
              <a:chExt cx="188249" cy="2205600"/>
            </a:xfrm>
          </p:grpSpPr>
          <p:sp>
            <p:nvSpPr>
              <p:cNvPr id="104" name="Google Shape;104;p1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rect b="b" l="l" r="r" t="t"/>
                <a:pathLst>
                  <a:path extrusionOk="0" h="2167467" w="188249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13"/>
              <p:cNvSpPr txBox="1"/>
              <p:nvPr/>
            </p:nvSpPr>
            <p:spPr>
              <a:xfrm>
                <a:off x="0" y="-38100"/>
                <a:ext cx="188100" cy="220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6" name="Google Shape;106;p13"/>
            <p:cNvSpPr/>
            <p:nvPr/>
          </p:nvSpPr>
          <p:spPr>
            <a:xfrm>
              <a:off x="1118531" y="140625"/>
              <a:ext cx="1052078" cy="1572349"/>
            </a:xfrm>
            <a:custGeom>
              <a:rect b="b" l="l" r="r" t="t"/>
              <a:pathLst>
                <a:path extrusionOk="0" h="1572349" w="1052078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-21958" r="-27478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" name="Google Shape;107;p13"/>
          <p:cNvSpPr txBox="1"/>
          <p:nvPr/>
        </p:nvSpPr>
        <p:spPr>
          <a:xfrm>
            <a:off x="2018525" y="269125"/>
            <a:ext cx="15894000" cy="9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 itu </a:t>
            </a:r>
            <a:r>
              <a:rPr b="1"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Jadid 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dalam </a:t>
            </a:r>
            <a:r>
              <a:rPr b="1"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Jadid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b="1" lang="en-US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Pandangan Musytarak Lafzhi</a:t>
            </a:r>
            <a:endParaRPr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Sebagian berpandangan </a:t>
            </a:r>
            <a:r>
              <a:rPr i="1"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jadid </a:t>
            </a: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merupakan sifat bagi </a:t>
            </a:r>
            <a:r>
              <a:rPr i="1"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</a:t>
            </a: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sehingga ada perbedaan substansial antara </a:t>
            </a:r>
            <a:r>
              <a:rPr i="1"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qadim </a:t>
            </a: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 </a:t>
            </a:r>
            <a:r>
              <a:rPr i="1"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jadid. </a:t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Paradigma </a:t>
            </a:r>
            <a:r>
              <a:rPr i="1"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</a:t>
            </a: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qadim </a:t>
            </a: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melihat Agama dari dalam</a:t>
            </a: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sehingga masalah dan metodenya pun lahir dari ‘rahim’ Agama dan untuk Agama. </a:t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Sementara itu, paradigma </a:t>
            </a:r>
            <a:r>
              <a:rPr i="1"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jadid </a:t>
            </a: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melihat Agama dari luar, sehingga masalah dan metodenya bukan dari Agama dan tidak mesti untuk kepentingan Agama. </a:t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Maka, keduanya bersifat ekuivokal atau hanya sama dalam lafaz, namun berbeda makna.</a:t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14"/>
          <p:cNvGrpSpPr/>
          <p:nvPr/>
        </p:nvGrpSpPr>
        <p:grpSpPr>
          <a:xfrm>
            <a:off x="0" y="-144661"/>
            <a:ext cx="1677839" cy="10431660"/>
            <a:chOff x="0" y="-192881"/>
            <a:chExt cx="2237119" cy="13908880"/>
          </a:xfrm>
        </p:grpSpPr>
        <p:grpSp>
          <p:nvGrpSpPr>
            <p:cNvPr id="113" name="Google Shape;113;p14"/>
            <p:cNvGrpSpPr/>
            <p:nvPr/>
          </p:nvGrpSpPr>
          <p:grpSpPr>
            <a:xfrm>
              <a:off x="0" y="-192881"/>
              <a:ext cx="2237119" cy="13908880"/>
              <a:chOff x="0" y="-38100"/>
              <a:chExt cx="441900" cy="2747433"/>
            </a:xfrm>
          </p:grpSpPr>
          <p:sp>
            <p:nvSpPr>
              <p:cNvPr id="114" name="Google Shape;114;p14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rect b="b" l="l" r="r" t="t"/>
                <a:pathLst>
                  <a:path extrusionOk="0" h="2709333" w="441889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5;p14"/>
              <p:cNvSpPr txBox="1"/>
              <p:nvPr/>
            </p:nvSpPr>
            <p:spPr>
              <a:xfrm>
                <a:off x="0" y="-38100"/>
                <a:ext cx="441900" cy="27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6" name="Google Shape;116;p14"/>
            <p:cNvGrpSpPr/>
            <p:nvPr/>
          </p:nvGrpSpPr>
          <p:grpSpPr>
            <a:xfrm>
              <a:off x="0" y="1178719"/>
              <a:ext cx="953011" cy="11165850"/>
              <a:chOff x="0" y="-38100"/>
              <a:chExt cx="188249" cy="2205600"/>
            </a:xfrm>
          </p:grpSpPr>
          <p:sp>
            <p:nvSpPr>
              <p:cNvPr id="117" name="Google Shape;117;p14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rect b="b" l="l" r="r" t="t"/>
                <a:pathLst>
                  <a:path extrusionOk="0" h="2167467" w="188249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14"/>
              <p:cNvSpPr txBox="1"/>
              <p:nvPr/>
            </p:nvSpPr>
            <p:spPr>
              <a:xfrm>
                <a:off x="0" y="-38100"/>
                <a:ext cx="188100" cy="220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9" name="Google Shape;119;p14"/>
            <p:cNvSpPr/>
            <p:nvPr/>
          </p:nvSpPr>
          <p:spPr>
            <a:xfrm>
              <a:off x="1118531" y="140625"/>
              <a:ext cx="1052078" cy="1572349"/>
            </a:xfrm>
            <a:custGeom>
              <a:rect b="b" l="l" r="r" t="t"/>
              <a:pathLst>
                <a:path extrusionOk="0" h="1572349" w="1052078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-21958" r="-27478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0" name="Google Shape;120;p14"/>
          <p:cNvSpPr txBox="1"/>
          <p:nvPr/>
        </p:nvSpPr>
        <p:spPr>
          <a:xfrm>
            <a:off x="2018525" y="269125"/>
            <a:ext cx="15894000" cy="9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b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Pandangan Musytarak Maknawi</a:t>
            </a:r>
            <a:endParaRPr b="1"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Sebagian berpandangan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jadid 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bukanlah sifat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melainkan sifat bagi </a:t>
            </a:r>
            <a:r>
              <a:rPr b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masalah (syubhat)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b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 menjawab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yang baru.</a:t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sejak dulu hingga sekarang masih memiliki hakikat yang sama, yaitu mempertahankan kebenaran keyakinan Agama. Maka, keduanya memiliki kesamaan makna, hanya saja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 jadid 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memiliki postur masalah yang lebih luas.</a:t>
            </a:r>
            <a:endParaRPr sz="33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Pandangan Karakter Mutakallim</a:t>
            </a:r>
            <a:endParaRPr b="1"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 juga yang berpandangan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jadid 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bukanlah sifat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kalam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dan bukan pula sifat “masalah atau metodologi ilmu kalam”, melainkan sifat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mutakallim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Perbedaan faktor internal maupun eksternal yang dimiliki setiap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mutakallim </a:t>
            </a: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dapat menghasilkan dua ilmu kalam yang berbeda; bisa perbedaan aksidental dan bisa pula substansial.</a:t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Pertanyaan: menurut Anda, pandangan mana yang lebih sesuai dan apa konsekuensinya?</a:t>
            </a:r>
            <a:endParaRPr b="1" sz="33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15"/>
          <p:cNvGrpSpPr/>
          <p:nvPr/>
        </p:nvGrpSpPr>
        <p:grpSpPr>
          <a:xfrm>
            <a:off x="0" y="-144661"/>
            <a:ext cx="1677839" cy="10431660"/>
            <a:chOff x="0" y="-192881"/>
            <a:chExt cx="2237119" cy="13908880"/>
          </a:xfrm>
        </p:grpSpPr>
        <p:grpSp>
          <p:nvGrpSpPr>
            <p:cNvPr id="126" name="Google Shape;126;p15"/>
            <p:cNvGrpSpPr/>
            <p:nvPr/>
          </p:nvGrpSpPr>
          <p:grpSpPr>
            <a:xfrm>
              <a:off x="0" y="-192881"/>
              <a:ext cx="2237119" cy="13908880"/>
              <a:chOff x="0" y="-38100"/>
              <a:chExt cx="441900" cy="2747433"/>
            </a:xfrm>
          </p:grpSpPr>
          <p:sp>
            <p:nvSpPr>
              <p:cNvPr id="127" name="Google Shape;127;p15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rect b="b" l="l" r="r" t="t"/>
                <a:pathLst>
                  <a:path extrusionOk="0" h="2709333" w="441889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28;p15"/>
              <p:cNvSpPr txBox="1"/>
              <p:nvPr/>
            </p:nvSpPr>
            <p:spPr>
              <a:xfrm>
                <a:off x="0" y="-38100"/>
                <a:ext cx="441900" cy="27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9" name="Google Shape;129;p15"/>
            <p:cNvGrpSpPr/>
            <p:nvPr/>
          </p:nvGrpSpPr>
          <p:grpSpPr>
            <a:xfrm>
              <a:off x="0" y="1178719"/>
              <a:ext cx="953011" cy="11165850"/>
              <a:chOff x="0" y="-38100"/>
              <a:chExt cx="188249" cy="2205600"/>
            </a:xfrm>
          </p:grpSpPr>
          <p:sp>
            <p:nvSpPr>
              <p:cNvPr id="130" name="Google Shape;130;p15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rect b="b" l="l" r="r" t="t"/>
                <a:pathLst>
                  <a:path extrusionOk="0" h="2167467" w="188249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1;p15"/>
              <p:cNvSpPr txBox="1"/>
              <p:nvPr/>
            </p:nvSpPr>
            <p:spPr>
              <a:xfrm>
                <a:off x="0" y="-38100"/>
                <a:ext cx="188100" cy="220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2" name="Google Shape;132;p15"/>
            <p:cNvSpPr/>
            <p:nvPr/>
          </p:nvSpPr>
          <p:spPr>
            <a:xfrm>
              <a:off x="1118531" y="140625"/>
              <a:ext cx="1052078" cy="1572349"/>
            </a:xfrm>
            <a:custGeom>
              <a:rect b="b" l="l" r="r" t="t"/>
              <a:pathLst>
                <a:path extrusionOk="0" h="1572349" w="1052078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-21958" r="-27478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3" name="Google Shape;133;p15"/>
          <p:cNvSpPr txBox="1"/>
          <p:nvPr/>
        </p:nvSpPr>
        <p:spPr>
          <a:xfrm>
            <a:off x="2233375" y="204275"/>
            <a:ext cx="15894000" cy="9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Problem-Problem Kalam Jadid: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Hakikat Agama: definisi, asal-usul, dan fungsi Agama.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Ekspektasi manusia terhadap Agama: pengaruh humanisme terhadap konsep Agama.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Akal dan Agama: tipologi rasionalisme dan fideisme.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Epistemologi Agama: hakikat pengetahuan Agama dan hermeneutika Agama.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Pluralisme Agama: exclusivism, inclusivism, dan pluralism.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Sekularisme: faktor-faktor, dalil-dalil, dan tantangan-tantangan.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 Fungsi Agama: aspek fungsional Agama dan aspek fungsional Islam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8. Pengalaman relijius: tipologi, struktur, dan kritik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