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79" r:id="rId2"/>
    <p:sldId id="277" r:id="rId3"/>
    <p:sldId id="27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90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2BDD652-9DE9-465A-8BDA-8E298422AA63}" type="datetimeFigureOut">
              <a:rPr lang="id-ID" smtClean="0"/>
              <a:t>13/01/2025</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6E3A9F13-708B-43FE-A419-94DFBB180A22}"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77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DD652-9DE9-465A-8BDA-8E298422AA63}" type="datetimeFigureOut">
              <a:rPr lang="id-ID" smtClean="0"/>
              <a:t>13/01/2025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246502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13/01/2025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7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13/01/2025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3010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13/01/2025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262693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13/01/2025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93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13/01/2025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907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DD652-9DE9-465A-8BDA-8E298422AA63}" type="datetimeFigureOut">
              <a:rPr lang="id-ID" smtClean="0"/>
              <a:t>13/01/2025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09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DD652-9DE9-465A-8BDA-8E298422AA63}" type="datetimeFigureOut">
              <a:rPr lang="id-ID" smtClean="0"/>
              <a:t>13/01/2025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52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DD652-9DE9-465A-8BDA-8E298422AA63}" type="datetimeFigureOut">
              <a:rPr lang="id-ID" smtClean="0"/>
              <a:t>13/01/2025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370114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DD652-9DE9-465A-8BDA-8E298422AA63}" type="datetimeFigureOut">
              <a:rPr lang="id-ID" smtClean="0"/>
              <a:t>13/01/2025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E3A9F13-708B-43FE-A419-94DFBB180A22}"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96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BDD652-9DE9-465A-8BDA-8E298422AA63}" type="datetimeFigureOut">
              <a:rPr lang="id-ID" smtClean="0"/>
              <a:t>13/01/2025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27118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BDD652-9DE9-465A-8BDA-8E298422AA63}" type="datetimeFigureOut">
              <a:rPr lang="id-ID" smtClean="0"/>
              <a:t>13/01/2025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E3A9F13-708B-43FE-A419-94DFBB180A22}"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49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BDD652-9DE9-465A-8BDA-8E298422AA63}" type="datetimeFigureOut">
              <a:rPr lang="id-ID" smtClean="0"/>
              <a:t>13/01/2025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E3A9F13-708B-43FE-A419-94DFBB180A22}"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35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DD652-9DE9-465A-8BDA-8E298422AA63}" type="datetimeFigureOut">
              <a:rPr lang="id-ID" smtClean="0"/>
              <a:t>13/01/2025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2456291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DD652-9DE9-465A-8BDA-8E298422AA63}" type="datetimeFigureOut">
              <a:rPr lang="id-ID" smtClean="0"/>
              <a:t>13/01/2025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E3A9F13-708B-43FE-A419-94DFBB180A22}"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88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DD652-9DE9-465A-8BDA-8E298422AA63}" type="datetimeFigureOut">
              <a:rPr lang="id-ID" smtClean="0"/>
              <a:t>13/01/2025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E3A9F13-708B-43FE-A419-94DFBB180A22}" type="slidenum">
              <a:rPr lang="id-ID" smtClean="0"/>
              <a:t>‹#›</a:t>
            </a:fld>
            <a:endParaRPr lang="id-ID"/>
          </a:p>
        </p:txBody>
      </p:sp>
    </p:spTree>
    <p:extLst>
      <p:ext uri="{BB962C8B-B14F-4D97-AF65-F5344CB8AC3E}">
        <p14:creationId xmlns:p14="http://schemas.microsoft.com/office/powerpoint/2010/main" val="276268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BDD652-9DE9-465A-8BDA-8E298422AA63}" type="datetimeFigureOut">
              <a:rPr lang="id-ID" smtClean="0"/>
              <a:t>13/01/2025</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3A9F13-708B-43FE-A419-94DFBB180A22}" type="slidenum">
              <a:rPr lang="id-ID" smtClean="0"/>
              <a:t>‹#›</a:t>
            </a:fld>
            <a:endParaRPr lang="id-ID"/>
          </a:p>
        </p:txBody>
      </p:sp>
    </p:spTree>
    <p:extLst>
      <p:ext uri="{BB962C8B-B14F-4D97-AF65-F5344CB8AC3E}">
        <p14:creationId xmlns:p14="http://schemas.microsoft.com/office/powerpoint/2010/main" val="11060434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25033"/>
            <a:ext cx="9601196" cy="5602147"/>
          </a:xfrm>
          <a:solidFill>
            <a:schemeClr val="accent6">
              <a:lumMod val="20000"/>
              <a:lumOff val="80000"/>
            </a:schemeClr>
          </a:solidFill>
        </p:spPr>
        <p:txBody>
          <a:bodyPr/>
          <a:lstStyle/>
          <a:p>
            <a:pPr marL="0" indent="0">
              <a:buNone/>
            </a:pPr>
            <a:r>
              <a:rPr lang="en-US" dirty="0" smtClean="0"/>
              <a:t>3. Tidak Boleh Idgham</a:t>
            </a:r>
          </a:p>
          <a:p>
            <a:pPr marL="0" indent="0">
              <a:buNone/>
            </a:pPr>
            <a:r>
              <a:rPr lang="en-US" dirty="0" smtClean="0"/>
              <a:t>Ada pula beberapa tempat yang tidak boleh diberlakukan kaedah Idgham</a:t>
            </a:r>
          </a:p>
          <a:p>
            <a:pPr marL="0" indent="0">
              <a:buNone/>
            </a:pPr>
            <a:r>
              <a:rPr lang="en-US" dirty="0" smtClean="0"/>
              <a:t>a. Isim thulasi Mujarad yang Ain (fiilnya) berharakat. Seperti </a:t>
            </a:r>
          </a:p>
          <a:p>
            <a:pPr marL="0" indent="0" algn="r" rtl="1">
              <a:buNone/>
            </a:pPr>
            <a:r>
              <a:rPr lang="ar-SA" dirty="0" smtClean="0"/>
              <a:t>مِلَلٌ  اُمَمٌ  سُرُرٌ  ضَرَرٌ</a:t>
            </a:r>
            <a:endParaRPr lang="en-US" dirty="0" smtClean="0"/>
          </a:p>
          <a:p>
            <a:pPr marL="0" indent="0" algn="l">
              <a:buNone/>
            </a:pPr>
            <a:r>
              <a:rPr lang="en-US" dirty="0" smtClean="0"/>
              <a:t>b. Dua huruf yang sama yang terletak di awal kata. Seperti</a:t>
            </a:r>
          </a:p>
          <a:p>
            <a:pPr marL="0" indent="0" algn="r" rtl="1">
              <a:buNone/>
            </a:pPr>
            <a:r>
              <a:rPr lang="ar-SA" dirty="0" smtClean="0"/>
              <a:t>ىَىَن</a:t>
            </a:r>
          </a:p>
          <a:p>
            <a:pPr marL="0" indent="0" algn="l">
              <a:buNone/>
            </a:pPr>
            <a:r>
              <a:rPr lang="en-US" dirty="0" smtClean="0"/>
              <a:t>c. Huruf kedua sukun dan bertemu dengan dhomir (rofa’) berharakat. Seperti</a:t>
            </a:r>
          </a:p>
          <a:p>
            <a:pPr marL="0" indent="0" algn="r" rtl="1">
              <a:buNone/>
            </a:pPr>
            <a:r>
              <a:rPr lang="ar-SA" dirty="0" smtClean="0"/>
              <a:t>فَرَرْتُ</a:t>
            </a:r>
            <a:endParaRPr lang="en-US" dirty="0" smtClean="0"/>
          </a:p>
          <a:p>
            <a:pPr marL="0" indent="0" algn="l">
              <a:buNone/>
            </a:pPr>
            <a:r>
              <a:rPr lang="en-US" dirty="0" smtClean="0"/>
              <a:t>Adapun berkaitan dengan Idgham Mutaqaribain tidak dibahas, karena berkaitan dengan Makhraj huruf, bukan bertemunya dua huruf yang sama.</a:t>
            </a:r>
          </a:p>
          <a:p>
            <a:pPr marL="0" indent="0" algn="l">
              <a:buNone/>
            </a:pPr>
            <a:endParaRPr lang="en-US" dirty="0"/>
          </a:p>
        </p:txBody>
      </p:sp>
      <p:pic>
        <p:nvPicPr>
          <p:cNvPr id="4" name="Picture 3">
            <a:extLst>
              <a:ext uri="{FF2B5EF4-FFF2-40B4-BE49-F238E27FC236}">
                <a16:creationId xmlns:a16="http://schemas.microsoft.com/office/drawing/2014/main" xmlns="" id="{56B55372-2915-1B33-2C96-89C53630D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58645" cy="1527586"/>
          </a:xfrm>
          <a:prstGeom prst="rect">
            <a:avLst/>
          </a:prstGeom>
        </p:spPr>
      </p:pic>
    </p:spTree>
    <p:extLst>
      <p:ext uri="{BB962C8B-B14F-4D97-AF65-F5344CB8AC3E}">
        <p14:creationId xmlns:p14="http://schemas.microsoft.com/office/powerpoint/2010/main" val="12868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56527"/>
            <a:ext cx="9601196" cy="671332"/>
          </a:xfrm>
          <a:solidFill>
            <a:schemeClr val="accent6">
              <a:lumMod val="20000"/>
              <a:lumOff val="80000"/>
            </a:schemeClr>
          </a:solidFill>
        </p:spPr>
        <p:txBody>
          <a:bodyPr>
            <a:normAutofit fontScale="90000"/>
          </a:bodyPr>
          <a:lstStyle/>
          <a:p>
            <a:r>
              <a:rPr lang="en-US" dirty="0" smtClean="0"/>
              <a:t>Takhfif </a:t>
            </a:r>
            <a:endParaRPr lang="en-US" dirty="0"/>
          </a:p>
        </p:txBody>
      </p:sp>
      <p:sp>
        <p:nvSpPr>
          <p:cNvPr id="3" name="Content Placeholder 2"/>
          <p:cNvSpPr>
            <a:spLocks noGrp="1"/>
          </p:cNvSpPr>
          <p:nvPr>
            <p:ph idx="1"/>
          </p:nvPr>
        </p:nvSpPr>
        <p:spPr>
          <a:xfrm>
            <a:off x="1295401" y="1747777"/>
            <a:ext cx="9601196" cy="4128091"/>
          </a:xfrm>
          <a:solidFill>
            <a:schemeClr val="accent6">
              <a:lumMod val="20000"/>
              <a:lumOff val="80000"/>
            </a:schemeClr>
          </a:solidFill>
        </p:spPr>
        <p:txBody>
          <a:bodyPr>
            <a:normAutofit lnSpcReduction="10000"/>
          </a:bodyPr>
          <a:lstStyle/>
          <a:p>
            <a:pPr marL="0" indent="0">
              <a:buNone/>
            </a:pPr>
            <a:r>
              <a:rPr lang="en-US" dirty="0" smtClean="0"/>
              <a:t> Dijelaskan sebelumnya bahwa Mahmuz adalah </a:t>
            </a:r>
            <a:r>
              <a:rPr lang="en-US" dirty="0"/>
              <a:t>Fiil yang salah satu hurufnya berupa </a:t>
            </a:r>
            <a:r>
              <a:rPr lang="en-US" dirty="0" smtClean="0"/>
              <a:t>Hamzah dan terbagi menjadi tiga yaitu Mahmuz Fa, Mahmuz Ain, dan Mahmuz lam.</a:t>
            </a:r>
          </a:p>
          <a:p>
            <a:pPr marL="0" indent="0">
              <a:buNone/>
            </a:pPr>
            <a:r>
              <a:rPr lang="en-US" dirty="0"/>
              <a:t> </a:t>
            </a:r>
            <a:r>
              <a:rPr lang="en-US" dirty="0" smtClean="0"/>
              <a:t>Terkadang Hamzah dalam suatu kalimat mengalami perubahan dan perubahan ini disebut dengan Takhfif. Takhfif sendiri dibagi menjadi dua: Qalbi dan </a:t>
            </a:r>
            <a:r>
              <a:rPr lang="en-US" dirty="0"/>
              <a:t>H</a:t>
            </a:r>
            <a:r>
              <a:rPr lang="en-US" dirty="0" smtClean="0"/>
              <a:t>adzfi.</a:t>
            </a:r>
          </a:p>
          <a:p>
            <a:pPr marL="457200" indent="-457200">
              <a:buFont typeface="+mj-lt"/>
              <a:buAutoNum type="arabicPeriod"/>
            </a:pPr>
            <a:r>
              <a:rPr lang="en-US" dirty="0" smtClean="0"/>
              <a:t>Takhfif Qalbi/</a:t>
            </a:r>
            <a:r>
              <a:rPr lang="ar-SA" dirty="0" smtClean="0"/>
              <a:t>قلبي</a:t>
            </a:r>
            <a:r>
              <a:rPr lang="en-US" dirty="0" smtClean="0"/>
              <a:t> </a:t>
            </a:r>
          </a:p>
          <a:p>
            <a:pPr marL="0" indent="0">
              <a:buNone/>
            </a:pPr>
            <a:r>
              <a:rPr lang="en-US" dirty="0" smtClean="0"/>
              <a:t>Takhfif Qalbi merupakan jenis perubahan, dimana Hamzah berubah menjadi salah satu huruf illah (Alif, Wawu, dan Ya’). Takhfif Qalbi memiliki dua hukum yaitu Wajib dan Boleh.</a:t>
            </a:r>
          </a:p>
        </p:txBody>
      </p:sp>
      <p:pic>
        <p:nvPicPr>
          <p:cNvPr id="4" name="Picture 3">
            <a:extLst>
              <a:ext uri="{FF2B5EF4-FFF2-40B4-BE49-F238E27FC236}">
                <a16:creationId xmlns:a16="http://schemas.microsoft.com/office/drawing/2014/main" xmlns="" id="{56B55372-2915-1B33-2C96-89C53630D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58645" cy="1527586"/>
          </a:xfrm>
          <a:prstGeom prst="rect">
            <a:avLst/>
          </a:prstGeom>
        </p:spPr>
      </p:pic>
    </p:spTree>
    <p:extLst>
      <p:ext uri="{BB962C8B-B14F-4D97-AF65-F5344CB8AC3E}">
        <p14:creationId xmlns:p14="http://schemas.microsoft.com/office/powerpoint/2010/main" val="320065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01883"/>
            <a:ext cx="9601196" cy="5648445"/>
          </a:xfrm>
          <a:solidFill>
            <a:schemeClr val="accent6">
              <a:lumMod val="20000"/>
              <a:lumOff val="80000"/>
            </a:schemeClr>
          </a:solidFill>
        </p:spPr>
        <p:txBody>
          <a:bodyPr/>
          <a:lstStyle/>
          <a:p>
            <a:pPr marL="0" indent="0">
              <a:buNone/>
            </a:pPr>
            <a:r>
              <a:rPr lang="en-US" dirty="0"/>
              <a:t> </a:t>
            </a:r>
            <a:r>
              <a:rPr lang="en-US" dirty="0" smtClean="0"/>
              <a:t>Kaidah Takhfif Kalbi yang Wajib:</a:t>
            </a:r>
          </a:p>
          <a:p>
            <a:r>
              <a:rPr lang="en-US" dirty="0" smtClean="0"/>
              <a:t>Kaedah Pertama: Jika dalam satu kalimat terdapat dua Hamzah berdampingan yang pertama Berharakat dan yang kedua Sukun, maka Hamzah kedua harus dirubah menjadi Huruf Mad yang sesuai dengan harakat Hamzah pertama. Misalkan Hamzah pertama berharakat Fathah maka Hamzah kedua berubah menjadi Alif, jika berharakat Kasroh maka berubah menjadi Ya’, dan jika berharakat Dhommah maka berubah menjadi Wawu.</a:t>
            </a:r>
          </a:p>
          <a:p>
            <a:pPr marL="0" indent="0" algn="r" rtl="1">
              <a:buNone/>
            </a:pPr>
            <a:r>
              <a:rPr lang="ar-SA" dirty="0" smtClean="0"/>
              <a:t>أَأْ = آ   إِئْ = إِيْ   أُؤْ = أُوْ</a:t>
            </a:r>
          </a:p>
          <a:p>
            <a:pPr marL="0" indent="0" algn="r" rtl="1">
              <a:buNone/>
            </a:pPr>
            <a:r>
              <a:rPr lang="ar-SA" dirty="0" smtClean="0"/>
              <a:t>أأمَنَ = آمَنَ   إئمان = إيمان  أؤمَن = أومَنُ</a:t>
            </a:r>
            <a:endParaRPr lang="en-US" dirty="0" smtClean="0"/>
          </a:p>
          <a:p>
            <a:pPr marL="0" indent="0">
              <a:buNone/>
            </a:pPr>
            <a:endParaRPr lang="en-US" dirty="0"/>
          </a:p>
        </p:txBody>
      </p:sp>
      <p:pic>
        <p:nvPicPr>
          <p:cNvPr id="4" name="Picture 3">
            <a:extLst>
              <a:ext uri="{FF2B5EF4-FFF2-40B4-BE49-F238E27FC236}">
                <a16:creationId xmlns:a16="http://schemas.microsoft.com/office/drawing/2014/main" xmlns="" id="{56B55372-2915-1B33-2C96-89C53630D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58645" cy="1527586"/>
          </a:xfrm>
          <a:prstGeom prst="rect">
            <a:avLst/>
          </a:prstGeom>
        </p:spPr>
      </p:pic>
    </p:spTree>
    <p:extLst>
      <p:ext uri="{BB962C8B-B14F-4D97-AF65-F5344CB8AC3E}">
        <p14:creationId xmlns:p14="http://schemas.microsoft.com/office/powerpoint/2010/main" val="29070755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3686</TotalTime>
  <Words>260</Words>
  <Application>Microsoft Office PowerPoint</Application>
  <PresentationFormat>Custom</PresentationFormat>
  <Paragraphs>18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Organic</vt:lpstr>
      <vt:lpstr>PowerPoint Presentation</vt:lpstr>
      <vt:lpstr>Takhfif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I: Mengenal Irfan Dan Tasawuf </dc:title>
  <dc:creator>user</dc:creator>
  <cp:lastModifiedBy>RUFIQ</cp:lastModifiedBy>
  <cp:revision>147</cp:revision>
  <dcterms:created xsi:type="dcterms:W3CDTF">2024-03-22T16:06:02Z</dcterms:created>
  <dcterms:modified xsi:type="dcterms:W3CDTF">2025-01-12T19:19:00Z</dcterms:modified>
</cp:coreProperties>
</file>