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2" r:id="rId2"/>
    <p:sldId id="273" r:id="rId3"/>
    <p:sldId id="274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26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7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502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1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693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3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7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14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6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18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9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29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268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04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68097"/>
            <a:ext cx="9601196" cy="7802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Bab V: Perubahan Kata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31264"/>
            <a:ext cx="9601196" cy="41446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Pada Bab sebelumnya kita ketahui bahwa Fiil Mudhaaf adalah </a:t>
            </a:r>
            <a:r>
              <a:rPr lang="en-US" dirty="0"/>
              <a:t>Fiil yang Ain dan Lam Fiilnya merupakan huruf yang sama</a:t>
            </a:r>
            <a:r>
              <a:rPr lang="en-US" dirty="0" smtClean="0"/>
              <a:t>. Pada Fiil Mudhaaf dikarenakan sulitnya bacaan dari dua huruf yang sama, maka ada 3 perubahan yang terjadi sehingga memudahkan untuk dibaca.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smtClean="0"/>
              <a:t>3 Perubahan Mudhaaf: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Merubah </a:t>
            </a:r>
            <a:r>
              <a:rPr lang="ar-SA" dirty="0" smtClean="0"/>
              <a:t>(ابدال)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Pada perubahan ini huruf yang sama yang terakhir berubah menjadi </a:t>
            </a:r>
            <a:r>
              <a:rPr lang="en-US" b="1" dirty="0" smtClean="0"/>
              <a:t>Ya’</a:t>
            </a:r>
            <a:r>
              <a:rPr lang="en-US" dirty="0" smtClean="0"/>
              <a:t>. Seperti sebagian Fiil-fiil Mudhaaf ketika masuk pada Bab </a:t>
            </a:r>
            <a:r>
              <a:rPr lang="ar-SA" dirty="0" smtClean="0"/>
              <a:t>(تفعيل)</a:t>
            </a:r>
            <a:r>
              <a:rPr lang="en-US" dirty="0" smtClean="0"/>
              <a:t> atau </a:t>
            </a:r>
            <a:r>
              <a:rPr lang="ar-SA" dirty="0" smtClean="0"/>
              <a:t>(تفعُّل)</a:t>
            </a:r>
            <a:r>
              <a:rPr lang="en-US" dirty="0"/>
              <a:t> </a:t>
            </a:r>
            <a:r>
              <a:rPr lang="en-US" dirty="0" smtClean="0"/>
              <a:t>, maka </a:t>
            </a:r>
            <a:r>
              <a:rPr lang="en-US" b="1" dirty="0" smtClean="0"/>
              <a:t>Boleh</a:t>
            </a:r>
            <a:r>
              <a:rPr lang="en-US" dirty="0" smtClean="0"/>
              <a:t> Lam Fiilnya dirubah menjadi </a:t>
            </a:r>
            <a:r>
              <a:rPr lang="en-US" b="1" dirty="0" smtClean="0"/>
              <a:t>Ya’</a:t>
            </a:r>
            <a:r>
              <a:rPr lang="en-US" dirty="0" smtClean="0"/>
              <a:t>.</a:t>
            </a:r>
          </a:p>
          <a:p>
            <a:pPr marL="0" indent="0" algn="r">
              <a:buNone/>
            </a:pPr>
            <a:r>
              <a:rPr lang="ar-SA" dirty="0" smtClean="0"/>
              <a:t>دَسَّ</a:t>
            </a:r>
            <a:r>
              <a:rPr lang="ar-SA" dirty="0" smtClean="0">
                <a:solidFill>
                  <a:srgbClr val="FF0000"/>
                </a:solidFill>
              </a:rPr>
              <a:t>سَ     </a:t>
            </a:r>
            <a:r>
              <a:rPr lang="ar-SA" dirty="0" smtClean="0">
                <a:solidFill>
                  <a:schemeClr val="tx1"/>
                </a:solidFill>
              </a:rPr>
              <a:t>دَسَّ</a:t>
            </a:r>
            <a:r>
              <a:rPr lang="ar-SA" dirty="0" smtClean="0">
                <a:solidFill>
                  <a:srgbClr val="FF0000"/>
                </a:solidFill>
              </a:rPr>
              <a:t>يَ</a:t>
            </a:r>
            <a:r>
              <a:rPr lang="ar-SA" dirty="0" smtClean="0">
                <a:solidFill>
                  <a:schemeClr val="tx1"/>
                </a:solidFill>
              </a:rPr>
              <a:t> (دَسَّىَ)</a:t>
            </a:r>
          </a:p>
          <a:p>
            <a:pPr marL="0" indent="0" algn="r">
              <a:buNone/>
            </a:pPr>
            <a:r>
              <a:rPr lang="ar-SA" dirty="0" smtClean="0"/>
              <a:t>تَظَنَّ</a:t>
            </a:r>
            <a:r>
              <a:rPr lang="ar-SA" dirty="0" smtClean="0">
                <a:solidFill>
                  <a:srgbClr val="FF0000"/>
                </a:solidFill>
              </a:rPr>
              <a:t>نَ     </a:t>
            </a:r>
            <a:r>
              <a:rPr lang="ar-SA" dirty="0" smtClean="0">
                <a:solidFill>
                  <a:schemeClr val="tx1"/>
                </a:solidFill>
              </a:rPr>
              <a:t>تَظَنَّ</a:t>
            </a:r>
            <a:r>
              <a:rPr lang="ar-SA" dirty="0" smtClean="0">
                <a:solidFill>
                  <a:srgbClr val="FF0000"/>
                </a:solidFill>
              </a:rPr>
              <a:t>يَ </a:t>
            </a:r>
            <a:r>
              <a:rPr lang="ar-SA" dirty="0" smtClean="0">
                <a:solidFill>
                  <a:schemeClr val="tx1"/>
                </a:solidFill>
              </a:rPr>
              <a:t>(تَظَنَّىَ)</a:t>
            </a:r>
            <a:r>
              <a:rPr lang="en-US" dirty="0" smtClean="0"/>
              <a:t>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049229" y="5644055"/>
            <a:ext cx="197429" cy="10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0049229" y="5213131"/>
            <a:ext cx="197429" cy="10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B55372-2915-1B33-2C96-89C53630D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645" cy="15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9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1" y="749300"/>
            <a:ext cx="9601196" cy="52789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Menghapus </a:t>
            </a:r>
            <a:r>
              <a:rPr lang="ar-SA" dirty="0" smtClean="0"/>
              <a:t>(حذف)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Perubahan ini terjadi pada sebagian Fiil-fiil Mudhaaf, seperti dalam tasrif sigah/bentuk keenam dan seterusnya di Fiil </a:t>
            </a:r>
            <a:r>
              <a:rPr lang="ar-SA" dirty="0" smtClean="0"/>
              <a:t>(ظَلَّ)</a:t>
            </a:r>
            <a:r>
              <a:rPr lang="en-US" dirty="0" smtClean="0"/>
              <a:t> dari Bab </a:t>
            </a:r>
            <a:r>
              <a:rPr lang="ar-SA" dirty="0" smtClean="0"/>
              <a:t>(سَمِعَ)</a:t>
            </a:r>
            <a:r>
              <a:rPr lang="en-US" dirty="0"/>
              <a:t> </a:t>
            </a:r>
            <a:r>
              <a:rPr lang="en-US" dirty="0" smtClean="0"/>
              <a:t>, maka akan ada 3 bentuk diperbolehkan:</a:t>
            </a:r>
          </a:p>
          <a:p>
            <a:r>
              <a:rPr lang="en-US" dirty="0" smtClean="0"/>
              <a:t>Tanpa perubahan, contoh: </a:t>
            </a:r>
            <a:r>
              <a:rPr lang="ar-SA" dirty="0" smtClean="0"/>
              <a:t>ظَلِلْتُم</a:t>
            </a:r>
            <a:endParaRPr lang="en-US" dirty="0" smtClean="0"/>
          </a:p>
          <a:p>
            <a:r>
              <a:rPr lang="en-US" dirty="0" smtClean="0"/>
              <a:t>Menghapus Ain Fiil, contoh: </a:t>
            </a:r>
            <a:r>
              <a:rPr lang="ar-SA" dirty="0" smtClean="0"/>
              <a:t>ظَلْتُم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Menghapus Ain Fiil dan memindahkan harakatnya kepada Fa’ Fiil, contoh: </a:t>
            </a:r>
            <a:r>
              <a:rPr lang="ar-SA" dirty="0" smtClean="0"/>
              <a:t>ظ</a:t>
            </a:r>
            <a:r>
              <a:rPr lang="ar-SA" dirty="0" smtClean="0">
                <a:solidFill>
                  <a:srgbClr val="FF0000"/>
                </a:solidFill>
              </a:rPr>
              <a:t>ِ</a:t>
            </a:r>
            <a:r>
              <a:rPr lang="ar-SA" dirty="0" smtClean="0">
                <a:solidFill>
                  <a:schemeClr val="tx1"/>
                </a:solidFill>
              </a:rPr>
              <a:t>لْتُم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00607"/>
              </p:ext>
            </p:extLst>
          </p:nvPr>
        </p:nvGraphicFramePr>
        <p:xfrm>
          <a:off x="1661600" y="4516266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نحن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انا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انتنَّ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انتما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انتِ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انتم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انتما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انتَ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فعلنا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فعلتُ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فعلتنَّ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فعلتما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فعلتِ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فعلتم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فعلتما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فعلتَ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ظللنا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ظللتُ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ظللتن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ظللتما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ظللتِ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ظللتم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ظللتما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ظللت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B55372-2915-1B33-2C96-89C53630D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645" cy="15275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064348"/>
              </p:ext>
            </p:extLst>
          </p:nvPr>
        </p:nvGraphicFramePr>
        <p:xfrm>
          <a:off x="9787029" y="4516162"/>
          <a:ext cx="96584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8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هن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فعلْنَ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ظللن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59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59757"/>
            <a:ext cx="9601196" cy="56021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>
                <a:solidFill>
                  <a:schemeClr val="tx1"/>
                </a:solidFill>
              </a:rPr>
              <a:t>Menghubungkan </a:t>
            </a:r>
            <a:r>
              <a:rPr lang="ar-SA" dirty="0">
                <a:solidFill>
                  <a:schemeClr val="tx1"/>
                </a:solidFill>
              </a:rPr>
              <a:t>(ادغام)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Paling penting dan terkenal perubahan dalam Mudhaaf adalah Idgham. Idgham yaitu menghubungkan satu huruf ke huruf yang lain dan dua huruf tersebut dijadikan satu dengan tasydid, contoh: </a:t>
            </a:r>
            <a:r>
              <a:rPr lang="ar-SA" dirty="0">
                <a:solidFill>
                  <a:schemeClr val="tx1"/>
                </a:solidFill>
              </a:rPr>
              <a:t>مَدَدَ – مَدَّ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Ada beberapa pembagian Idgham: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a. Idgham Shagir dan kabir</a:t>
            </a:r>
          </a:p>
          <a:p>
            <a:pPr marL="0" indent="0">
              <a:buNone/>
            </a:pPr>
            <a:r>
              <a:rPr lang="en-US" b="1" dirty="0" smtClean="0"/>
              <a:t>Idgham Shagir:</a:t>
            </a:r>
            <a:r>
              <a:rPr lang="en-US" dirty="0" smtClean="0"/>
              <a:t> jika huruf pertama sukun dan huruf kedua berharakat.</a:t>
            </a:r>
          </a:p>
          <a:p>
            <a:pPr marL="0" indent="0" algn="r">
              <a:buNone/>
            </a:pPr>
            <a:r>
              <a:rPr lang="ar-SA" dirty="0" smtClean="0"/>
              <a:t>رَ</a:t>
            </a:r>
            <a:r>
              <a:rPr lang="ar-SA" dirty="0" smtClean="0">
                <a:solidFill>
                  <a:srgbClr val="FF0000"/>
                </a:solidFill>
              </a:rPr>
              <a:t>بْبٌ</a:t>
            </a:r>
            <a:r>
              <a:rPr lang="ar-SA" dirty="0" smtClean="0"/>
              <a:t>    </a:t>
            </a:r>
            <a:r>
              <a:rPr lang="ar-SA" dirty="0" smtClean="0">
                <a:solidFill>
                  <a:schemeClr val="tx1"/>
                </a:solidFill>
              </a:rPr>
              <a:t>رَ</a:t>
            </a:r>
            <a:r>
              <a:rPr lang="ar-SA" dirty="0" smtClean="0">
                <a:solidFill>
                  <a:srgbClr val="FF0000"/>
                </a:solidFill>
              </a:rPr>
              <a:t>بٌّ</a:t>
            </a:r>
          </a:p>
          <a:p>
            <a:pPr marL="0" indent="0">
              <a:buNone/>
            </a:pPr>
            <a:r>
              <a:rPr lang="en-US" b="1" dirty="0" smtClean="0"/>
              <a:t>Idgham Kabir:</a:t>
            </a:r>
            <a:r>
              <a:rPr lang="en-US" dirty="0" smtClean="0"/>
              <a:t> jika dua huruf dimana keduanya berharakat, maka huruf pertama disukun.</a:t>
            </a:r>
          </a:p>
          <a:p>
            <a:pPr marL="0" indent="0" algn="r">
              <a:buNone/>
            </a:pPr>
            <a:r>
              <a:rPr lang="ar-SA" dirty="0" smtClean="0"/>
              <a:t>رَ</a:t>
            </a:r>
            <a:r>
              <a:rPr lang="ar-SA" dirty="0" smtClean="0">
                <a:solidFill>
                  <a:srgbClr val="FF0000"/>
                </a:solidFill>
              </a:rPr>
              <a:t>دَدَ    </a:t>
            </a:r>
            <a:r>
              <a:rPr lang="ar-SA" dirty="0" smtClean="0">
                <a:solidFill>
                  <a:schemeClr val="tx1"/>
                </a:solidFill>
              </a:rPr>
              <a:t>رَ</a:t>
            </a:r>
            <a:r>
              <a:rPr lang="ar-SA" dirty="0" smtClean="0">
                <a:solidFill>
                  <a:srgbClr val="FF0000"/>
                </a:solidFill>
              </a:rPr>
              <a:t>دْدَ    </a:t>
            </a:r>
            <a:r>
              <a:rPr lang="ar-SA" dirty="0" smtClean="0">
                <a:solidFill>
                  <a:schemeClr val="tx1"/>
                </a:solidFill>
              </a:rPr>
              <a:t>رَ</a:t>
            </a:r>
            <a:r>
              <a:rPr lang="ar-SA" dirty="0" smtClean="0">
                <a:solidFill>
                  <a:srgbClr val="FF0000"/>
                </a:solidFill>
              </a:rPr>
              <a:t>دَّ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b. Idgham Mutamatsilain dan Mutaqaribain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Idgham Mutamathilain:</a:t>
            </a:r>
            <a:r>
              <a:rPr lang="en-US" dirty="0" smtClean="0">
                <a:solidFill>
                  <a:schemeClr val="tx1"/>
                </a:solidFill>
              </a:rPr>
              <a:t> Penggabungan dua huruf yang sama. Contoh: </a:t>
            </a:r>
            <a:r>
              <a:rPr lang="ar-SA" dirty="0" smtClean="0">
                <a:solidFill>
                  <a:schemeClr val="tx1"/>
                </a:solidFill>
              </a:rPr>
              <a:t>مَ</a:t>
            </a:r>
            <a:r>
              <a:rPr lang="ar-SA" dirty="0" smtClean="0">
                <a:solidFill>
                  <a:srgbClr val="FF0000"/>
                </a:solidFill>
              </a:rPr>
              <a:t>دَدَ </a:t>
            </a:r>
            <a:r>
              <a:rPr lang="ar-SA" dirty="0" smtClean="0">
                <a:solidFill>
                  <a:schemeClr val="tx1"/>
                </a:solidFill>
              </a:rPr>
              <a:t>– مَ</a:t>
            </a:r>
            <a:r>
              <a:rPr lang="ar-SA" dirty="0" smtClean="0">
                <a:solidFill>
                  <a:srgbClr val="FF0000"/>
                </a:solidFill>
              </a:rPr>
              <a:t>دَّ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Idgham Mutaqaribain:</a:t>
            </a:r>
            <a:r>
              <a:rPr lang="en-US" dirty="0" smtClean="0">
                <a:solidFill>
                  <a:schemeClr val="tx1"/>
                </a:solidFill>
              </a:rPr>
              <a:t> Jika bertemu dua huruf yang tidak sama tetapi makhrajnya berdekatan atau sebagian sifat huruf memiliki persamaan, seperti </a:t>
            </a:r>
            <a:r>
              <a:rPr lang="ar-SA" dirty="0" smtClean="0">
                <a:solidFill>
                  <a:schemeClr val="tx1"/>
                </a:solidFill>
              </a:rPr>
              <a:t>ل – ر </a:t>
            </a:r>
            <a:r>
              <a:rPr lang="en-US" dirty="0" smtClean="0">
                <a:solidFill>
                  <a:schemeClr val="tx1"/>
                </a:solidFill>
              </a:rPr>
              <a:t> dan </a:t>
            </a:r>
            <a:r>
              <a:rPr lang="ar-SA" dirty="0" smtClean="0">
                <a:solidFill>
                  <a:schemeClr val="tx1"/>
                </a:solidFill>
              </a:rPr>
              <a:t>ق – ك</a:t>
            </a:r>
            <a:r>
              <a:rPr lang="en-US" dirty="0" smtClean="0">
                <a:solidFill>
                  <a:schemeClr val="tx1"/>
                </a:solidFill>
              </a:rPr>
              <a:t> dan </a:t>
            </a:r>
            <a:r>
              <a:rPr lang="ar-SA" dirty="0" smtClean="0">
                <a:solidFill>
                  <a:schemeClr val="tx1"/>
                </a:solidFill>
              </a:rPr>
              <a:t>د – ت</a:t>
            </a:r>
            <a:r>
              <a:rPr lang="en-US" dirty="0" smtClean="0">
                <a:solidFill>
                  <a:schemeClr val="tx1"/>
                </a:solidFill>
              </a:rPr>
              <a:t> . </a:t>
            </a:r>
          </a:p>
          <a:p>
            <a:pPr marL="0" indent="0" algn="r">
              <a:buNone/>
            </a:pPr>
            <a:r>
              <a:rPr lang="ar-SA" dirty="0" smtClean="0">
                <a:solidFill>
                  <a:schemeClr val="tx1"/>
                </a:solidFill>
              </a:rPr>
              <a:t>قُ</a:t>
            </a:r>
            <a:r>
              <a:rPr lang="ar-SA" dirty="0" smtClean="0">
                <a:solidFill>
                  <a:srgbClr val="FF0000"/>
                </a:solidFill>
              </a:rPr>
              <a:t>لْ رَّ</a:t>
            </a:r>
            <a:r>
              <a:rPr lang="ar-SA" dirty="0" smtClean="0">
                <a:solidFill>
                  <a:schemeClr val="tx1"/>
                </a:solidFill>
              </a:rPr>
              <a:t>بِّيْ – اَلَمْ نَخْلُ</a:t>
            </a:r>
            <a:r>
              <a:rPr lang="ar-SA" dirty="0" smtClean="0">
                <a:solidFill>
                  <a:srgbClr val="FF0000"/>
                </a:solidFill>
              </a:rPr>
              <a:t>قْكُ</a:t>
            </a:r>
            <a:r>
              <a:rPr lang="ar-SA" dirty="0" smtClean="0">
                <a:solidFill>
                  <a:schemeClr val="tx1"/>
                </a:solidFill>
              </a:rPr>
              <a:t>مْ - مَاعَبَ</a:t>
            </a:r>
            <a:r>
              <a:rPr lang="ar-SA" dirty="0" smtClean="0">
                <a:solidFill>
                  <a:srgbClr val="FF0000"/>
                </a:solidFill>
              </a:rPr>
              <a:t>دْتُّ</a:t>
            </a:r>
            <a:r>
              <a:rPr lang="ar-SA" dirty="0" smtClean="0">
                <a:solidFill>
                  <a:schemeClr val="tx1"/>
                </a:solidFill>
              </a:rPr>
              <a:t>مْ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0205549" y="2942898"/>
            <a:ext cx="1891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0279127" y="3720667"/>
            <a:ext cx="2312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9727313" y="3710154"/>
            <a:ext cx="2207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6B55372-2915-1B33-2C96-89C53630D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645" cy="15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37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2937</TotalTime>
  <Words>335</Words>
  <Application>Microsoft Office PowerPoint</Application>
  <PresentationFormat>Custom</PresentationFormat>
  <Paragraphs>51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Organic</vt:lpstr>
      <vt:lpstr>Bab V: Perubahan Kata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I: Mengenal Irfan Dan Tasawuf </dc:title>
  <dc:creator>user</dc:creator>
  <cp:lastModifiedBy>RUFIQ</cp:lastModifiedBy>
  <cp:revision>120</cp:revision>
  <dcterms:created xsi:type="dcterms:W3CDTF">2024-03-22T16:06:02Z</dcterms:created>
  <dcterms:modified xsi:type="dcterms:W3CDTF">2025-01-01T11:26:02Z</dcterms:modified>
</cp:coreProperties>
</file>