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0" autoAdjust="0"/>
    <p:restoredTop sz="94660"/>
  </p:normalViewPr>
  <p:slideViewPr>
    <p:cSldViewPr snapToGrid="0">
      <p:cViewPr varScale="1">
        <p:scale>
          <a:sx n="84" d="100"/>
          <a:sy n="84" d="100"/>
        </p:scale>
        <p:origin x="45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BE675-005F-A1C7-56EE-AAFAB16BE7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3E2DD1-545A-1F10-A1AC-E3B4AD6E4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25FC3-DBF2-C4FF-FE0A-9D0561D1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C559-A1CC-42E4-B01A-E6B7188659E0}" type="datetimeFigureOut">
              <a:rPr lang="id-ID" smtClean="0"/>
              <a:t>07/11/2025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C36A6-092D-76A2-83B0-03EF1F69E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A0C62-5A4D-1947-D111-ADCF59E84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9E85-F394-4993-8E66-2539D9706A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7430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2D881-6C3E-34C1-EDDA-ECF1F5A35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DB2DDC-8521-F5D1-4422-D2D1E816C0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AD61B-4009-E8BF-7605-56D178DAB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C559-A1CC-42E4-B01A-E6B7188659E0}" type="datetimeFigureOut">
              <a:rPr lang="id-ID" smtClean="0"/>
              <a:t>07/11/2025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A0F40-69A6-CFA2-A3FC-3870199F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C9AA7-CE9F-1A00-72E3-28F7B08B1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9E85-F394-4993-8E66-2539D9706A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2735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51627D-31D6-D0D0-03E0-0754D5F564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3D5BE3-CAD2-DB54-3952-F925DC3AD6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E3870-FC59-6B63-C541-80135530E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C559-A1CC-42E4-B01A-E6B7188659E0}" type="datetimeFigureOut">
              <a:rPr lang="id-ID" smtClean="0"/>
              <a:t>07/11/2025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65253-6490-5B12-D339-F3E0E5BD0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C27EF-68A5-28ED-A15C-B5FBAF15F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9E85-F394-4993-8E66-2539D9706A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687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9B3AB-AC01-514C-7A1B-DA2E365A6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B74D4-3BAA-0B88-6FA0-F42FFD8BA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3D8DC-FCA1-7D80-41CD-317F6B11A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C559-A1CC-42E4-B01A-E6B7188659E0}" type="datetimeFigureOut">
              <a:rPr lang="id-ID" smtClean="0"/>
              <a:t>07/11/2025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31221-46E0-2EF6-7471-D4685887F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31756-83AE-6099-2C02-D87EE160B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9E85-F394-4993-8E66-2539D9706A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13651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5AAD6-9CA2-34CE-4488-4F87E8164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01398-AB92-9CFC-ABF9-794A82E72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5A771-7343-C2F7-6807-40FBEDDB4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C559-A1CC-42E4-B01A-E6B7188659E0}" type="datetimeFigureOut">
              <a:rPr lang="id-ID" smtClean="0"/>
              <a:t>07/11/2025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D7265-1930-39D5-7B9B-053AA74C5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0B03B-844E-32B8-B3FC-16DB81933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9E85-F394-4993-8E66-2539D9706A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19880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A9F6A-3636-451F-EEFB-0639E1B55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788EC-7C9B-4D0F-4473-B3BB38ED4E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96C493-6CEA-300C-6AC7-201005078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205E5F-C0ED-E49E-CE97-8940EEB5E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C559-A1CC-42E4-B01A-E6B7188659E0}" type="datetimeFigureOut">
              <a:rPr lang="id-ID" smtClean="0"/>
              <a:t>07/11/2025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2F94AF-5162-E8D2-FAEB-8B0FD101D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A54F3-8571-E7F0-5047-0C897F36A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9E85-F394-4993-8E66-2539D9706A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224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D1979-F5AE-1398-991B-7ECABAD4E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1E61E-4AEE-7D88-869E-E32064DAA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0BE6E0-1E5D-4B18-5B9A-3A09BB57A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0DACD7-8092-E769-AA4D-7E25CB7EF4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43B4D9-1371-4590-F419-3165F34EAB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EE7FD9-B70A-4E30-5732-7DAB27C0B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C559-A1CC-42E4-B01A-E6B7188659E0}" type="datetimeFigureOut">
              <a:rPr lang="id-ID" smtClean="0"/>
              <a:t>07/11/2025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63F358-6B13-926F-BAF3-3554D7C4B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1E82F9-D946-AAAE-CDC6-ADEECE6A7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9E85-F394-4993-8E66-2539D9706A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41872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44E3E-8DF4-CB00-63FA-4F60F3171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9BD52F-3A15-F769-BDF9-C8E1207A6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C559-A1CC-42E4-B01A-E6B7188659E0}" type="datetimeFigureOut">
              <a:rPr lang="id-ID" smtClean="0"/>
              <a:t>07/11/2025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F5F19E-DD25-E296-AC77-B560829CE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652E3A-B248-BB40-62D3-67A1D4908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9E85-F394-4993-8E66-2539D9706A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08027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14C17C-2512-76EC-81E0-0E24FEDA8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C559-A1CC-42E4-B01A-E6B7188659E0}" type="datetimeFigureOut">
              <a:rPr lang="id-ID" smtClean="0"/>
              <a:t>07/11/2025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B3BA7B-9B75-3CA7-0B9C-6F9AF74C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A1141-F6B1-8B67-E86E-BD7B8DA37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9E85-F394-4993-8E66-2539D9706A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76184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3BBD4-24CB-CEE5-4DA5-121EBA28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7B392-B68D-366E-9AE1-E7F2E2659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CE279E-2F19-9596-3509-9803496CA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0A30CB-4623-A2A0-A774-28542DB18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C559-A1CC-42E4-B01A-E6B7188659E0}" type="datetimeFigureOut">
              <a:rPr lang="id-ID" smtClean="0"/>
              <a:t>07/11/2025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1EA8F2-5F93-FD1A-24DB-BC75AD75B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2A8C08-670A-86A4-070B-1D8A4E836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9E85-F394-4993-8E66-2539D9706A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5673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9E37F-1249-EFE0-DA36-D2D9D9E4D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265FB2-17D5-B575-7EC8-E8DDA699D3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0C0177-E3F7-C991-D590-D86FE6280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7C8136-34FB-EBAF-F4B1-12504009B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C559-A1CC-42E4-B01A-E6B7188659E0}" type="datetimeFigureOut">
              <a:rPr lang="id-ID" smtClean="0"/>
              <a:t>07/11/2025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AD5ADC-3078-2E68-183C-9DAABF332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BED76-DEB0-8449-3752-5877B24A2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9E85-F394-4993-8E66-2539D9706A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22392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574A22-1742-C00F-7982-1E8F732ED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0102A1-695C-355B-AA40-C7E3E53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879CB-A02E-EAE3-B88A-3CBB223F50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7C559-A1CC-42E4-B01A-E6B7188659E0}" type="datetimeFigureOut">
              <a:rPr lang="id-ID" smtClean="0"/>
              <a:t>07/11/2025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BC836-C1D8-094E-94EF-401E7994A9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E7BC3-8516-674A-23EF-EF181B66C0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D9E85-F394-4993-8E66-2539D9706A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505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0A164-CFEC-7994-30E1-09A75588CE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C3AEB3-3FE2-BCB2-3024-2F34AD330A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40BE7F-6ECD-31CD-172F-8966CBF64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92D1F8-5E48-2617-F2F0-DC8B6DCD0C6B}"/>
              </a:ext>
            </a:extLst>
          </p:cNvPr>
          <p:cNvSpPr txBox="1"/>
          <p:nvPr/>
        </p:nvSpPr>
        <p:spPr>
          <a:xfrm>
            <a:off x="2286000" y="2243405"/>
            <a:ext cx="537565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2000" b="1" dirty="0"/>
              <a:t>Makna Umum Wasiat dalam Fikih Islam</a:t>
            </a:r>
            <a:br>
              <a:rPr lang="id-ID" sz="2000" dirty="0"/>
            </a:br>
            <a:r>
              <a:rPr lang="id-ID" sz="2000" dirty="0"/>
              <a:t>📚 Berdasarkan teks fikih </a:t>
            </a:r>
            <a:r>
              <a:rPr lang="id-ID" sz="2000" i="1" dirty="0"/>
              <a:t>al-Washiyyah</a:t>
            </a:r>
            <a:br>
              <a:rPr lang="id-ID" sz="2000" dirty="0"/>
            </a:br>
            <a:r>
              <a:rPr lang="id-ID" sz="2000" dirty="0"/>
              <a:t>🕌 Materi: Pengantar dan jenis-jenis wasiat</a:t>
            </a:r>
          </a:p>
          <a:p>
            <a:pPr marL="457200" indent="-457200">
              <a:buAutoNum type="arabicPeriod"/>
            </a:pPr>
            <a:r>
              <a:rPr lang="id-ID" sz="2000" dirty="0"/>
              <a:t>Pengertian</a:t>
            </a:r>
          </a:p>
          <a:p>
            <a:pPr marL="457200" indent="-457200">
              <a:buAutoNum type="arabicPeriod"/>
            </a:pPr>
            <a:r>
              <a:rPr lang="id-ID" sz="2000" dirty="0"/>
              <a:t>Jenis</a:t>
            </a:r>
          </a:p>
          <a:p>
            <a:pPr marL="457200" indent="-457200">
              <a:buAutoNum type="arabicPeriod"/>
            </a:pPr>
            <a:r>
              <a:rPr lang="id-ID" sz="2000" dirty="0"/>
              <a:t>Status hukum</a:t>
            </a:r>
          </a:p>
          <a:p>
            <a:pPr marL="457200" indent="-457200">
              <a:buAutoNum type="arabicPeriod"/>
            </a:pPr>
            <a:r>
              <a:rPr lang="id-ID" sz="2000" dirty="0"/>
              <a:t>Dalil-dalil</a:t>
            </a:r>
          </a:p>
          <a:p>
            <a:pPr marL="457200" indent="-457200">
              <a:buAutoNum type="arabicPeriod"/>
            </a:pPr>
            <a:r>
              <a:rPr lang="id-ID" sz="2000" dirty="0"/>
              <a:t>Mustahab atau wajib?</a:t>
            </a:r>
          </a:p>
          <a:p>
            <a:pPr marL="457200" indent="-457200">
              <a:buAutoNum type="arabicPeriod"/>
            </a:pPr>
            <a:endParaRPr lang="id-ID" sz="2000" dirty="0"/>
          </a:p>
          <a:p>
            <a:pPr marL="457200" indent="-457200">
              <a:buAutoNum type="arabicPeriod"/>
            </a:pP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3433674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89493B-BDB6-9B21-7285-EC7C58D09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090531-063B-2C12-1E17-2E984563C46A}"/>
              </a:ext>
            </a:extLst>
          </p:cNvPr>
          <p:cNvSpPr txBox="1"/>
          <p:nvPr/>
        </p:nvSpPr>
        <p:spPr>
          <a:xfrm>
            <a:off x="1101824" y="1868557"/>
            <a:ext cx="10853530" cy="1946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Pensyariatan Dua Jenis Wasiat</a:t>
            </a:r>
            <a:endParaRPr lang="fa-IR" b="1" dirty="0"/>
          </a:p>
          <a:p>
            <a:endParaRPr lang="id-ID" dirty="0"/>
          </a:p>
          <a:p>
            <a:pPr>
              <a:spcAft>
                <a:spcPts val="500"/>
              </a:spcAft>
              <a:defRPr sz="1800"/>
            </a:pPr>
            <a:r>
              <a:rPr lang="id-ID" dirty="0"/>
              <a:t>✅ Keduanya disyariatkan dalam Islam.</a:t>
            </a:r>
          </a:p>
          <a:p>
            <a:pPr>
              <a:spcAft>
                <a:spcPts val="500"/>
              </a:spcAft>
              <a:defRPr sz="1800"/>
            </a:pPr>
            <a:r>
              <a:rPr lang="id-ID" dirty="0"/>
              <a:t>✅ Dikenal dalam sunnah Nabi dan para Imam.</a:t>
            </a:r>
          </a:p>
          <a:p>
            <a:pPr>
              <a:spcAft>
                <a:spcPts val="500"/>
              </a:spcAft>
              <a:defRPr sz="1800"/>
            </a:pPr>
            <a:r>
              <a:rPr lang="id-ID" dirty="0"/>
              <a:t>✅ Diamalkan luas dalam masyarakat Muslim.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58409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89493B-BDB6-9B21-7285-EC7C58D09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1477B4-57DE-CFB4-24CE-21B0A6E5548E}"/>
              </a:ext>
            </a:extLst>
          </p:cNvPr>
          <p:cNvSpPr txBox="1"/>
          <p:nvPr/>
        </p:nvSpPr>
        <p:spPr>
          <a:xfrm>
            <a:off x="1118862" y="1868557"/>
            <a:ext cx="10836492" cy="1946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Wasiat hukumnya Mustahab</a:t>
            </a:r>
            <a:endParaRPr lang="fa-IR" b="1" dirty="0"/>
          </a:p>
          <a:p>
            <a:endParaRPr lang="id-ID" dirty="0"/>
          </a:p>
          <a:p>
            <a:pPr>
              <a:spcAft>
                <a:spcPts val="500"/>
              </a:spcAft>
              <a:defRPr sz="1800"/>
            </a:pPr>
            <a:r>
              <a:rPr lang="id-ID" dirty="0"/>
              <a:t>🕋 Sabda Nabi SAW:</a:t>
            </a:r>
          </a:p>
          <a:p>
            <a:pPr>
              <a:spcAft>
                <a:spcPts val="500"/>
              </a:spcAft>
              <a:defRPr sz="1800"/>
            </a:pPr>
            <a:r>
              <a:rPr lang="id-ID" dirty="0"/>
              <a:t>“Tidak layak seorang Muslim tidur tanpa wasiat di sisinya.”</a:t>
            </a:r>
          </a:p>
          <a:p>
            <a:pPr>
              <a:spcAft>
                <a:spcPts val="500"/>
              </a:spcAft>
              <a:defRPr sz="1800"/>
            </a:pPr>
            <a:r>
              <a:rPr lang="id-ID" dirty="0"/>
              <a:t>➡ Wasiat = bersifat mustahab (anjuran)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56445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89493B-BDB6-9B21-7285-EC7C58D09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046EFF-028E-1835-6F9B-71191594EF43}"/>
              </a:ext>
            </a:extLst>
          </p:cNvPr>
          <p:cNvSpPr txBox="1"/>
          <p:nvPr/>
        </p:nvSpPr>
        <p:spPr>
          <a:xfrm>
            <a:off x="1192696" y="2300199"/>
            <a:ext cx="10836492" cy="1605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Wasiat yang Wajib</a:t>
            </a:r>
            <a:endParaRPr lang="fa-IR" b="1" dirty="0"/>
          </a:p>
          <a:p>
            <a:endParaRPr lang="id-ID" dirty="0"/>
          </a:p>
          <a:p>
            <a:pPr>
              <a:spcAft>
                <a:spcPts val="500"/>
              </a:spcAft>
              <a:defRPr sz="1800"/>
            </a:pPr>
            <a:r>
              <a:rPr lang="id-ID" dirty="0"/>
              <a:t>🔹 Wajib bila ada hutang, amanah, atau hak orang lain.</a:t>
            </a:r>
          </a:p>
          <a:p>
            <a:pPr>
              <a:spcAft>
                <a:spcPts val="500"/>
              </a:spcAft>
              <a:defRPr sz="1800"/>
            </a:pPr>
            <a:r>
              <a:rPr lang="id-ID" dirty="0"/>
              <a:t>📖 Tanpa wasiat, hak-hak itu bisa hilang setelah kematian.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69512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89493B-BDB6-9B21-7285-EC7C58D09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417945-D59C-0C82-AD4D-7BE5A2A469B5}"/>
              </a:ext>
            </a:extLst>
          </p:cNvPr>
          <p:cNvSpPr txBox="1"/>
          <p:nvPr/>
        </p:nvSpPr>
        <p:spPr>
          <a:xfrm>
            <a:off x="1107503" y="1811761"/>
            <a:ext cx="10853531" cy="1946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Kesimpulan Umum</a:t>
            </a:r>
            <a:endParaRPr lang="fa-IR" b="1" dirty="0"/>
          </a:p>
          <a:p>
            <a:endParaRPr lang="id-ID" dirty="0"/>
          </a:p>
          <a:p>
            <a:pPr>
              <a:spcAft>
                <a:spcPts val="500"/>
              </a:spcAft>
              <a:defRPr sz="1800"/>
            </a:pPr>
            <a:r>
              <a:rPr lang="id-ID" dirty="0"/>
              <a:t>📌 Wasiat adalah pernyataan hukum setelah kematian.</a:t>
            </a:r>
          </a:p>
          <a:p>
            <a:pPr>
              <a:spcAft>
                <a:spcPts val="500"/>
              </a:spcAft>
              <a:defRPr sz="1800"/>
            </a:pPr>
            <a:r>
              <a:rPr lang="id-ID" dirty="0"/>
              <a:t>📌 Dua jenis utama: tamlīkiyyah &amp; ‘ahdiyyah.</a:t>
            </a:r>
          </a:p>
          <a:p>
            <a:pPr>
              <a:spcAft>
                <a:spcPts val="500"/>
              </a:spcAft>
              <a:defRPr sz="1800"/>
            </a:pPr>
            <a:r>
              <a:rPr lang="id-ID" dirty="0"/>
              <a:t>📌 Disyariatkan, hukumnya mustahab dan bisa wajib bila terkait hak orang lain.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22298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89493B-BDB6-9B21-7285-EC7C58D09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2A4A2F-E622-F98A-D443-2616AF9AB872}"/>
              </a:ext>
            </a:extLst>
          </p:cNvPr>
          <p:cNvSpPr txBox="1"/>
          <p:nvPr/>
        </p:nvSpPr>
        <p:spPr>
          <a:xfrm>
            <a:off x="1117915" y="2135238"/>
            <a:ext cx="10825133" cy="271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/>
              <a:t>Pengertian Wasiat</a:t>
            </a:r>
          </a:p>
          <a:p>
            <a:endParaRPr lang="ar-SA" dirty="0"/>
          </a:p>
          <a:p>
            <a:pPr algn="r">
              <a:spcAft>
                <a:spcPts val="500"/>
              </a:spcAft>
              <a:defRPr sz="1800"/>
            </a:pPr>
            <a:r>
              <a:rPr lang="ar-SA" dirty="0"/>
              <a:t>الوصية: إنشاء يتضمن تمليكا أو عهدا بتصرف بعد الوفاة</a:t>
            </a:r>
          </a:p>
          <a:p>
            <a:pPr>
              <a:spcAft>
                <a:spcPts val="500"/>
              </a:spcAft>
              <a:defRPr sz="1800"/>
            </a:pPr>
            <a:r>
              <a:rPr lang="ar-SA" dirty="0"/>
              <a:t>➡ </a:t>
            </a:r>
            <a:r>
              <a:rPr lang="id-ID" dirty="0"/>
              <a:t>Wasiat adalah pernyataan hukum yang berisi pemberian kepemilikan atau penetapan suatu tindakan setelah kematian.</a:t>
            </a:r>
          </a:p>
          <a:p>
            <a:pPr>
              <a:spcAft>
                <a:spcPts val="500"/>
              </a:spcAft>
              <a:defRPr sz="1800"/>
            </a:pPr>
            <a:r>
              <a:rPr lang="id-ID" dirty="0"/>
              <a:t>🟢 Berlaku setelah pewasiat meninggal, bukan saat hidup.</a:t>
            </a:r>
          </a:p>
          <a:p>
            <a:pPr>
              <a:spcAft>
                <a:spcPts val="500"/>
              </a:spcAft>
              <a:defRPr sz="1800"/>
            </a:pPr>
            <a:r>
              <a:rPr lang="id-ID" dirty="0"/>
              <a:t>🟢 Termasuk akad atau tindakan hukum sepihak.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87394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89493B-BDB6-9B21-7285-EC7C58D09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9FFFEA-6714-EE5E-689E-ABE52C021AB5}"/>
              </a:ext>
            </a:extLst>
          </p:cNvPr>
          <p:cNvSpPr txBox="1"/>
          <p:nvPr/>
        </p:nvSpPr>
        <p:spPr>
          <a:xfrm>
            <a:off x="1107503" y="1896954"/>
            <a:ext cx="10853531" cy="1605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Dua Jenis Utama Wasiat</a:t>
            </a:r>
          </a:p>
          <a:p>
            <a:endParaRPr lang="id-ID" dirty="0"/>
          </a:p>
          <a:p>
            <a:pPr>
              <a:spcAft>
                <a:spcPts val="500"/>
              </a:spcAft>
              <a:defRPr sz="1800"/>
            </a:pPr>
            <a:r>
              <a:rPr lang="id-ID" dirty="0"/>
              <a:t>1️⃣ Wasiat Tamlīkiyyah </a:t>
            </a:r>
            <a:r>
              <a:rPr lang="fa-IR" dirty="0"/>
              <a:t>(</a:t>
            </a:r>
            <a:r>
              <a:rPr lang="ar-SA" dirty="0"/>
              <a:t>تمليكية</a:t>
            </a:r>
            <a:r>
              <a:rPr lang="fa-IR" dirty="0"/>
              <a:t>)</a:t>
            </a:r>
            <a:r>
              <a:rPr lang="id-ID" dirty="0"/>
              <a:t> Kepemilikan</a:t>
            </a:r>
          </a:p>
          <a:p>
            <a:pPr>
              <a:spcAft>
                <a:spcPts val="500"/>
              </a:spcAft>
              <a:defRPr sz="1800"/>
            </a:pPr>
            <a:r>
              <a:rPr lang="id-ID" dirty="0"/>
              <a:t>2️⃣ Wasiat ‘Ahdiyyah </a:t>
            </a:r>
            <a:r>
              <a:rPr lang="fa-IR" dirty="0"/>
              <a:t>(</a:t>
            </a:r>
            <a:r>
              <a:rPr lang="ar-SA" dirty="0"/>
              <a:t>عهدية)</a:t>
            </a:r>
            <a:r>
              <a:rPr lang="fa-IR" dirty="0"/>
              <a:t>  </a:t>
            </a:r>
            <a:r>
              <a:rPr lang="id-ID" dirty="0"/>
              <a:t>Wasiat Penugasan / Amanah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38220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89493B-BDB6-9B21-7285-EC7C58D09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6E1973-6A0A-C3F8-0922-62E66752B83B}"/>
              </a:ext>
            </a:extLst>
          </p:cNvPr>
          <p:cNvSpPr txBox="1"/>
          <p:nvPr/>
        </p:nvSpPr>
        <p:spPr>
          <a:xfrm>
            <a:off x="1124542" y="1993506"/>
            <a:ext cx="10842171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Wasiat Tamlīkiyyah</a:t>
            </a:r>
            <a:endParaRPr lang="fa-IR" b="1" dirty="0"/>
          </a:p>
          <a:p>
            <a:endParaRPr lang="id-ID" dirty="0"/>
          </a:p>
          <a:p>
            <a:pPr>
              <a:spcAft>
                <a:spcPts val="500"/>
              </a:spcAft>
              <a:defRPr sz="1800"/>
            </a:pPr>
            <a:r>
              <a:rPr lang="id-ID" dirty="0"/>
              <a:t>Wasiat yang menetapkan kepemilikan suatu benda atau hak bagi seseorang setelah pewasiat meninggal.</a:t>
            </a:r>
          </a:p>
          <a:p>
            <a:pPr>
              <a:spcAft>
                <a:spcPts val="500"/>
              </a:spcAft>
              <a:defRPr sz="1800"/>
            </a:pPr>
            <a:r>
              <a:rPr lang="id-ID" dirty="0"/>
              <a:t>📘 Contoh: pemberian harta, wakaf, atau sedekah untuk tujuan tertentu.</a:t>
            </a:r>
          </a:p>
          <a:p>
            <a:pPr>
              <a:spcAft>
                <a:spcPts val="500"/>
              </a:spcAft>
              <a:defRPr sz="1800"/>
            </a:pPr>
            <a:r>
              <a:rPr lang="id-ID" dirty="0"/>
              <a:t>Rukun: </a:t>
            </a:r>
            <a:endParaRPr lang="fa-IR" dirty="0"/>
          </a:p>
          <a:p>
            <a:pPr algn="r" rtl="1">
              <a:spcAft>
                <a:spcPts val="500"/>
              </a:spcAft>
              <a:defRPr sz="1800"/>
            </a:pPr>
            <a:r>
              <a:rPr lang="ar-SA" dirty="0"/>
              <a:t>– الموصي </a:t>
            </a:r>
            <a:endParaRPr lang="fa-IR" dirty="0"/>
          </a:p>
          <a:p>
            <a:pPr algn="r" rtl="1">
              <a:spcAft>
                <a:spcPts val="500"/>
              </a:spcAft>
              <a:defRPr sz="1800"/>
            </a:pPr>
            <a:r>
              <a:rPr lang="ar-SA" dirty="0"/>
              <a:t>– الموصى به </a:t>
            </a:r>
            <a:endParaRPr lang="fa-IR" dirty="0"/>
          </a:p>
          <a:p>
            <a:pPr algn="r" rtl="1">
              <a:spcAft>
                <a:spcPts val="500"/>
              </a:spcAft>
              <a:defRPr sz="1800"/>
            </a:pPr>
            <a:r>
              <a:rPr lang="ar-SA" dirty="0"/>
              <a:t>– الموصى له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99184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89493B-BDB6-9B21-7285-EC7C58D09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781B41-F154-61B8-C942-21D8F2AE1C3B}"/>
              </a:ext>
            </a:extLst>
          </p:cNvPr>
          <p:cNvSpPr txBox="1"/>
          <p:nvPr/>
        </p:nvSpPr>
        <p:spPr>
          <a:xfrm>
            <a:off x="1113183" y="2146852"/>
            <a:ext cx="10842171" cy="18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Wasiat ‘Ahdiyyah</a:t>
            </a:r>
            <a:endParaRPr lang="fa-IR" b="1" dirty="0"/>
          </a:p>
          <a:p>
            <a:endParaRPr lang="id-ID" dirty="0"/>
          </a:p>
          <a:p>
            <a:pPr>
              <a:spcAft>
                <a:spcPts val="500"/>
              </a:spcAft>
              <a:defRPr sz="1800"/>
            </a:pPr>
            <a:r>
              <a:rPr lang="id-ID" dirty="0"/>
              <a:t>Wasiat berupa penetapan tugas atau amanah kepada seseorang agar melakukan suatu perbuatan setelah pewasiat meninggal.</a:t>
            </a:r>
          </a:p>
          <a:p>
            <a:pPr>
              <a:spcAft>
                <a:spcPts val="500"/>
              </a:spcAft>
              <a:defRPr sz="1800"/>
            </a:pPr>
            <a:r>
              <a:rPr lang="id-ID" dirty="0"/>
              <a:t>📘 Contoh: pengaturan pemakaman, perwalian anak, pembangunan masjid.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4326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89493B-BDB6-9B21-7285-EC7C58D09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7D19C8-ACBE-3795-E66D-4EBBCFF2697D}"/>
              </a:ext>
            </a:extLst>
          </p:cNvPr>
          <p:cNvSpPr txBox="1"/>
          <p:nvPr/>
        </p:nvSpPr>
        <p:spPr>
          <a:xfrm>
            <a:off x="1113183" y="1902634"/>
            <a:ext cx="10842171" cy="2287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Status Hukum Wasiat</a:t>
            </a:r>
            <a:endParaRPr lang="fa-IR" b="1" dirty="0"/>
          </a:p>
          <a:p>
            <a:endParaRPr lang="ar-SA" dirty="0"/>
          </a:p>
          <a:p>
            <a:pPr algn="r" rtl="1">
              <a:spcAft>
                <a:spcPts val="500"/>
              </a:spcAft>
              <a:defRPr sz="1800"/>
            </a:pPr>
            <a:r>
              <a:rPr lang="ar-SA" dirty="0"/>
              <a:t>وهي مشروعة بنحو الاستحباب بل بنحو الوجوب أحياناً</a:t>
            </a:r>
          </a:p>
          <a:p>
            <a:pPr>
              <a:spcAft>
                <a:spcPts val="500"/>
              </a:spcAft>
              <a:defRPr sz="1800"/>
            </a:pPr>
            <a:r>
              <a:rPr lang="ar-SA" dirty="0"/>
              <a:t>➡ </a:t>
            </a:r>
            <a:r>
              <a:rPr lang="id-ID" dirty="0"/>
              <a:t>Wasiat disyariatkan, bahkan bisa wajib dalam keadaan tertentu.</a:t>
            </a:r>
          </a:p>
          <a:p>
            <a:pPr>
              <a:spcAft>
                <a:spcPts val="500"/>
              </a:spcAft>
              <a:defRPr sz="1800"/>
            </a:pPr>
            <a:r>
              <a:rPr lang="id-ID" dirty="0"/>
              <a:t>🟢 Umumnya: Sunnah muakkadah.</a:t>
            </a:r>
          </a:p>
          <a:p>
            <a:pPr>
              <a:spcAft>
                <a:spcPts val="500"/>
              </a:spcAft>
              <a:defRPr sz="1800"/>
            </a:pPr>
            <a:r>
              <a:rPr lang="id-ID" dirty="0"/>
              <a:t>🟢 Kadang: Wajib, bila ada hak orang lain.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24437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89493B-BDB6-9B21-7285-EC7C58D09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7AC27C-30C3-4419-60D7-E30461AB3E03}"/>
              </a:ext>
            </a:extLst>
          </p:cNvPr>
          <p:cNvSpPr txBox="1"/>
          <p:nvPr/>
        </p:nvSpPr>
        <p:spPr>
          <a:xfrm>
            <a:off x="1118862" y="1851518"/>
            <a:ext cx="10859210" cy="1946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Dalil Al-Qur’an</a:t>
            </a:r>
            <a:endParaRPr lang="fa-IR" b="1" dirty="0"/>
          </a:p>
          <a:p>
            <a:endParaRPr lang="id-ID" dirty="0"/>
          </a:p>
          <a:p>
            <a:pPr>
              <a:spcAft>
                <a:spcPts val="500"/>
              </a:spcAft>
              <a:defRPr sz="1800"/>
            </a:pPr>
            <a:r>
              <a:rPr lang="id-ID" dirty="0"/>
              <a:t>QS. al-Baqarah [2]: 180–181</a:t>
            </a:r>
          </a:p>
          <a:p>
            <a:pPr>
              <a:spcAft>
                <a:spcPts val="500"/>
              </a:spcAft>
              <a:defRPr sz="1800"/>
            </a:pPr>
            <a:r>
              <a:rPr lang="id-ID" dirty="0"/>
              <a:t>“Diwajibkan atas kalian ... hendaklah ia berwasiat untuk kedua orang tua dan kerabatnya...”</a:t>
            </a:r>
          </a:p>
          <a:p>
            <a:pPr>
              <a:spcAft>
                <a:spcPts val="500"/>
              </a:spcAft>
              <a:defRPr sz="1800"/>
            </a:pPr>
            <a:r>
              <a:rPr lang="id-ID" dirty="0"/>
              <a:t>➡ Menunjukkan syariat dan kekuatan hukum wasiat.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34772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89493B-BDB6-9B21-7285-EC7C58D09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A8EF00-6470-5487-1A19-0DA16B74DF33}"/>
              </a:ext>
            </a:extLst>
          </p:cNvPr>
          <p:cNvSpPr txBox="1"/>
          <p:nvPr/>
        </p:nvSpPr>
        <p:spPr>
          <a:xfrm>
            <a:off x="1118862" y="1658415"/>
            <a:ext cx="10853531" cy="1605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Dalil Hadis</a:t>
            </a:r>
            <a:endParaRPr lang="fa-IR" b="1" dirty="0"/>
          </a:p>
          <a:p>
            <a:endParaRPr lang="id-ID" dirty="0"/>
          </a:p>
          <a:p>
            <a:pPr>
              <a:spcAft>
                <a:spcPts val="500"/>
              </a:spcAft>
              <a:defRPr sz="1800"/>
            </a:pPr>
            <a:r>
              <a:rPr lang="id-ID" dirty="0"/>
              <a:t>Imam al-Baqir (a.s.): 'Berikanlah wasiat walau kepada Yahudi atau Nasrani...'</a:t>
            </a:r>
          </a:p>
          <a:p>
            <a:pPr>
              <a:spcAft>
                <a:spcPts val="500"/>
              </a:spcAft>
              <a:defRPr sz="1800"/>
            </a:pPr>
            <a:r>
              <a:rPr lang="id-ID" dirty="0"/>
              <a:t>➡ Wasiat berlaku umum, untuk siapa saja.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97383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89493B-BDB6-9B21-7285-EC7C58D09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0078B1-5511-5FC8-5435-6F18E1C465AD}"/>
              </a:ext>
            </a:extLst>
          </p:cNvPr>
          <p:cNvSpPr txBox="1"/>
          <p:nvPr/>
        </p:nvSpPr>
        <p:spPr>
          <a:xfrm>
            <a:off x="1118862" y="1902634"/>
            <a:ext cx="10847851" cy="1946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Dalil Tambahan</a:t>
            </a:r>
            <a:endParaRPr lang="fa-IR" b="1" dirty="0"/>
          </a:p>
          <a:p>
            <a:endParaRPr lang="id-ID" dirty="0"/>
          </a:p>
          <a:p>
            <a:pPr>
              <a:spcAft>
                <a:spcPts val="500"/>
              </a:spcAft>
              <a:defRPr sz="1800"/>
            </a:pPr>
            <a:r>
              <a:rPr lang="id-ID" dirty="0"/>
              <a:t>QS. al-Mā’idah [5]: 106</a:t>
            </a:r>
          </a:p>
          <a:p>
            <a:pPr>
              <a:spcAft>
                <a:spcPts val="500"/>
              </a:spcAft>
              <a:defRPr sz="1800"/>
            </a:pPr>
            <a:r>
              <a:rPr lang="id-ID" dirty="0"/>
              <a:t>“... hendaklah dihadiri dua orang saksi saat berwasiat...”</a:t>
            </a:r>
          </a:p>
          <a:p>
            <a:pPr>
              <a:spcAft>
                <a:spcPts val="500"/>
              </a:spcAft>
              <a:defRPr sz="1800"/>
            </a:pPr>
            <a:r>
              <a:rPr lang="id-ID" dirty="0"/>
              <a:t>Frasa berulang: </a:t>
            </a:r>
            <a:r>
              <a:rPr lang="ar-SA" dirty="0"/>
              <a:t>من بعد وصية يوصي بها أو دين → </a:t>
            </a:r>
            <a:r>
              <a:rPr lang="id-ID" dirty="0"/>
              <a:t>Wasiat bagian dari hukum waris.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32793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414</Words>
  <Application>Microsoft Office PowerPoint</Application>
  <PresentationFormat>Widescreen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Zaki Askariy</dc:creator>
  <cp:lastModifiedBy>Zaki Askariy</cp:lastModifiedBy>
  <cp:revision>2</cp:revision>
  <dcterms:created xsi:type="dcterms:W3CDTF">2025-11-07T00:07:36Z</dcterms:created>
  <dcterms:modified xsi:type="dcterms:W3CDTF">2025-11-07T00:12:31Z</dcterms:modified>
</cp:coreProperties>
</file>