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0" autoAdjust="0"/>
    <p:restoredTop sz="94660"/>
  </p:normalViewPr>
  <p:slideViewPr>
    <p:cSldViewPr snapToGrid="0">
      <p:cViewPr varScale="1">
        <p:scale>
          <a:sx n="41" d="100"/>
          <a:sy n="41" d="100"/>
        </p:scale>
        <p:origin x="39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9101-8158-18A1-92B7-9898D4C50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40B41-B298-2208-F95B-A306F1E39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E049C-D46E-2D27-AEDA-6A429279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5C52-E4E4-41C1-A987-4EFDCEF78958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07EF9-3F82-D8E4-0AF0-C03484D9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1C7DB-19C4-99F1-3E7F-BA0F8B99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8E16-17BA-4924-93DD-04A90A070A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8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A3E0F-F70C-F341-AA58-27A2A036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BD854-9A4E-4CCC-311C-209352EAF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FF2DC-20B8-AA07-8008-42EDF19A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5C52-E4E4-41C1-A987-4EFDCEF78958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08125-BF25-D79F-A5ED-80AF138A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DBC5E-3901-57A9-98A8-43023752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8E16-17BA-4924-93DD-04A90A070A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008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50F568-5AA8-53BF-F8EF-C5C43AFA4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30338-A82A-7054-AD81-4C079287E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15D16-866F-7C29-6714-9B30066B2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5C52-E4E4-41C1-A987-4EFDCEF78958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10330-6093-A0B0-26A7-C7C161DD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4D8F8-D007-7281-052B-E01CAD42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8E16-17BA-4924-93DD-04A90A070A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477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29C5-672E-81A2-6D90-31DE872E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82365-A82A-0C84-C857-96FE4AF07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A00B0-9BFF-CB9D-DFAD-F097FC68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5C52-E4E4-41C1-A987-4EFDCEF78958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473E0-4A98-17D9-421B-C7C40DB5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B99AB-7622-E44E-794F-240312CE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8E16-17BA-4924-93DD-04A90A070A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029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EAC09-8942-FE8D-96A5-355CD7D3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6C284-449B-CC86-CA8C-DAE03CB14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CA221-478B-AFAB-C0DC-03ED101C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5C52-E4E4-41C1-A987-4EFDCEF78958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E1C88-D0C9-A10F-D0BB-2041AFC9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4EC39-F37C-F753-2775-5321D430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8E16-17BA-4924-93DD-04A90A070A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476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20CF-0685-A639-F126-5B933A6F2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1E4E1-B55E-8369-F66F-2515167AD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334B0-18DA-33D2-F565-CDF0E0812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A49A0-7041-AC85-58C3-B2315AA2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5C52-E4E4-41C1-A987-4EFDCEF78958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3A9FE-1709-3894-8A46-C2AA88D5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5464E-B698-D4B1-11FB-4E14171D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8E16-17BA-4924-93DD-04A90A070A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097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3B9E-7C28-9B15-AE4D-86C64C2A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D1F1B-240A-B985-2160-596B11A8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0D27F-8D9F-DB5F-444A-2D76A2A25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AA654-318E-19F4-1427-16BC603F7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5D422-07C3-39E5-DEF5-4FAE85104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C51CC-637B-87D1-D84E-14449A7C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5C52-E4E4-41C1-A987-4EFDCEF78958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762901-917E-09F4-BC65-26ADD23A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ABC741-D21A-2F3E-887B-468A3651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8E16-17BA-4924-93DD-04A90A070A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455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7946-AD00-26BF-B1DF-FCFB9513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F3D71-71A6-5BBE-F9DB-25F36589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5C52-E4E4-41C1-A987-4EFDCEF78958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D6F49-B351-06D6-7D57-A14BE7E8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47BC-6E5C-F48B-D008-41A365D4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8E16-17BA-4924-93DD-04A90A070A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532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4EC18-6E35-3223-F991-28CBC0BD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5C52-E4E4-41C1-A987-4EFDCEF78958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9C0E9-4420-EFB3-E749-83602350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A4509-5113-6B9C-E21D-FCEA123D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8E16-17BA-4924-93DD-04A90A070A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499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4E2C-E009-0B67-4DDA-0F8D281F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2276-DEEF-3A61-9B54-87C12D648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0D235-E5CA-74C1-D2EA-950448D5A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B5708-A934-D5A7-33FB-C74C25D4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5C52-E4E4-41C1-A987-4EFDCEF78958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5E841-41A4-6D99-F42D-DA4EABE2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D8CFE-BE70-899B-457F-51B4398C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8E16-17BA-4924-93DD-04A90A070A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516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E1E1-5806-CC88-E78D-6713659E7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9E15F-AD42-BA78-A59F-46422F057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05936-76F8-4F55-364D-0E35B85C9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AD94D-1BAB-3D72-8621-91C7347D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5C52-E4E4-41C1-A987-4EFDCEF78958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9CD94-66E0-077C-3CF0-B33527E0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F1AAE-3C9C-6EBA-8A16-E0EF2576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8E16-17BA-4924-93DD-04A90A070A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606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76F9C2-E17F-EA3C-82F6-9EB7994E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63D6E-340E-7EFC-89EF-00825C742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1AA81-A49D-92A5-08F7-ADE4E37D3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5C52-E4E4-41C1-A987-4EFDCEF78958}" type="datetimeFigureOut">
              <a:rPr lang="id-ID" smtClean="0"/>
              <a:t>26/11/2025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C2596-DD96-BDF7-C2CD-02B9999F2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8CE7A-C1B3-77BB-A0FC-A5E95352C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E8E16-17BA-4924-93DD-04A90A070A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566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2D6C1A-B55C-F35C-0168-819C16216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50C1B0-870D-4AF2-B42F-CF5A26291170}"/>
              </a:ext>
            </a:extLst>
          </p:cNvPr>
          <p:cNvSpPr txBox="1"/>
          <p:nvPr/>
        </p:nvSpPr>
        <p:spPr>
          <a:xfrm>
            <a:off x="2708030" y="3244334"/>
            <a:ext cx="371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Kitab Al-Washiyah (3)</a:t>
            </a:r>
          </a:p>
        </p:txBody>
      </p:sp>
    </p:spTree>
    <p:extLst>
      <p:ext uri="{BB962C8B-B14F-4D97-AF65-F5344CB8AC3E}">
        <p14:creationId xmlns:p14="http://schemas.microsoft.com/office/powerpoint/2010/main" val="220052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055077" y="2690336"/>
            <a:ext cx="9741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Upah bagi al-qayyim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Wali boleh mengambil upah wajar jika pekerjaan layak.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Disarankan: hanya jika wali fakir &amp; harta anak cukup.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Dalil: QS. al-Nisā’ 4:6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655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078524" y="2743200"/>
            <a:ext cx="9741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Upah bagi al-waṣī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Boleh mengambil upah wajar jika pekerjaan layak.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Tidak ada larangan jika pewasiat tidak mensyaratkan gratis.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52232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066801" y="2192215"/>
            <a:ext cx="9741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Ringkasan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Penetapan waṣī → dalil ayat &amp; hadis.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Hakim bisa menunjuk waṣī jika tidak ada.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Tugas waṣī berbeda untuk tamlīkīyah &amp; ‘ahdīyah.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Hakim mencopot waṣī berkhianat.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Hak ayah/kakek mengangkat wali anak → hadis sahih.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Pembatasan kewenangan &amp; upah → dalil ayat &amp; hadis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9341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043355" y="2414954"/>
            <a:ext cx="9741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Kesimpulan Umum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al-waṣī:</a:t>
            </a:r>
            <a:r>
              <a:rPr lang="id-ID" dirty="0"/>
              <a:t> melaksanakan wasiat.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al-qayyim:</a:t>
            </a:r>
            <a:r>
              <a:rPr lang="id-ID" dirty="0"/>
              <a:t> mengurus anak &amp; harta mereka.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Keduanya tunduk pengawasan hakim syar‘i.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Boleh menerima imbalan sesuai kepatutan (ma‘rūf).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9840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078523" y="2690336"/>
            <a:ext cx="9741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Ijab Wasiat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Ijab dapat berupa ucapan, tulisan, atau isyarat.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Dalil: QS. al-Baqarah 180-181.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Maksud wasiat harus jelas.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3730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090246" y="2602523"/>
            <a:ext cx="9741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Kewajiban Luas dan Amanah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Kewajiban luas (salat qadha, puasa qadha, nazar) → bila mendekati kematian, wajib segera.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Amanah → wajib dikembalikan atau diwasiatkan.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Dalil: QS. an-Nisa: 58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5514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090247" y="2602523"/>
            <a:ext cx="9741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Utang &amp; Batasan Sepertiga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Utang wajib dibayar / diwasiatkan.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Wasiat sah maksimum sepertiga harta kecuali izin ahli waris.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Penentuan sepertiga → berdasarkan nilai harta saat kematian.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24322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090247" y="2579077"/>
            <a:ext cx="9741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Prioritas Pelaksanaan Wasiat</a:t>
            </a:r>
          </a:p>
          <a:p>
            <a:pPr>
              <a:buFont typeface="+mj-lt"/>
              <a:buAutoNum type="arabicPeriod"/>
            </a:pPr>
            <a:r>
              <a:rPr lang="id-ID" dirty="0"/>
              <a:t>Kewajiban dari asal harta → dipenuhi pertama.</a:t>
            </a:r>
          </a:p>
          <a:p>
            <a:pPr>
              <a:buFont typeface="+mj-lt"/>
              <a:buAutoNum type="arabicPeriod"/>
            </a:pPr>
            <a:r>
              <a:rPr lang="id-ID" dirty="0"/>
              <a:t>Sepertiga sisanya → digunakan untuk wasiat non-asal harta.</a:t>
            </a:r>
          </a:p>
          <a:p>
            <a:pPr>
              <a:buFont typeface="+mj-lt"/>
              <a:buAutoNum type="arabicPeriod"/>
            </a:pPr>
            <a:r>
              <a:rPr lang="id-ID" dirty="0"/>
              <a:t>Sisanya tergantung izin ahli waris.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34528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125416" y="2661138"/>
            <a:ext cx="9741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Pembatalan Wasiat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Jika sepertiga harta habis untuk kewajiban pokok, wasiat lain batal otomatis.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2988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043355" y="2414954"/>
            <a:ext cx="9741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Penetapan al-waṣī</a:t>
            </a:r>
          </a:p>
          <a:p>
            <a:pPr algn="ctr"/>
            <a:endParaRPr lang="id-ID" b="1" dirty="0"/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Pewasiat menunjuk waṣī → sah sebagai pelaksana.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Tidak ada waṣī → hakim syar‘i menunjuk atau melaksanakan.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Dasar: pelaksanaan harus oleh pihak yang mendapat izin syariat.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0850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101970" y="2590800"/>
            <a:ext cx="9741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 Perbedaan Peran al-waṣī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Wasiat tamlīkīyah:</a:t>
            </a:r>
            <a:r>
              <a:rPr lang="id-ID" dirty="0"/>
              <a:t> menyerahkan harta, hak kepemilikan otomatis.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Wasiat ‘ahdīyah:</a:t>
            </a:r>
            <a:r>
              <a:rPr lang="id-ID" dirty="0"/>
              <a:t> melaksanakan tindakan (penguburan, utang, nazar, dll.)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790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078524" y="2497015"/>
            <a:ext cx="9741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Bila waṣī Berkhianat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Hakim syar‘i mengawasi atau mengganti waṣī.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Jika waṣī berkhianat, kedudukannya otomatis batal jika ada ketentuan.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4149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113693" y="2719754"/>
            <a:ext cx="9741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Bila waṣī Meninggal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Hakim syar‘i menunjuk pengganti waṣī jika meninggal sebelum menyelesaikan tugas.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0084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225061" y="2555631"/>
            <a:ext cx="9741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Wasiat Pengangkatan Wali Anak (al-qayyim)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Ayah/kakek bisa menunjuk wali anak.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Hanya sah jika ayah/kakek pewasiat.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Tidak sah jika pihak lain masih hidup.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23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078523" y="2414954"/>
            <a:ext cx="9741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Ruang Lingkup Wewenang al-qayyim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Mengurus pendidikan &amp; kesejahteraan anak.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Menjaga &amp; menggunakan harta anak.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Menagih piutang &amp; membayar utang atas nama anak.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7711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043355" y="2690336"/>
            <a:ext cx="9741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Penunjukan Nāẓir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Fungsi pengesahan:</a:t>
            </a:r>
            <a:r>
              <a:rPr lang="id-ID" dirty="0"/>
              <a:t> waṣī harus mendapat persetujuan.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Fungsi pengawasan:</a:t>
            </a:r>
            <a:r>
              <a:rPr lang="id-ID" dirty="0"/>
              <a:t> nadzir hanya mengawasi dan menegur.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Keduanya sah jika sesuai syariat.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5553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F9C6-639D-47FC-80A0-4A860E22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9C297-B897-A70D-3125-5BD2A9AB377D}"/>
              </a:ext>
            </a:extLst>
          </p:cNvPr>
          <p:cNvSpPr txBox="1"/>
          <p:nvPr/>
        </p:nvSpPr>
        <p:spPr>
          <a:xfrm>
            <a:off x="1043354" y="2708030"/>
            <a:ext cx="9741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Pembatasan Wewenang waṣī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Wewenang terbatas sesuai wasiat.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Hal lain di luar wasiat → hakim syar‘i yang berwenang.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0892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473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Zaki Askariy</dc:creator>
  <cp:lastModifiedBy>Zaki Askariy</cp:lastModifiedBy>
  <cp:revision>1</cp:revision>
  <dcterms:created xsi:type="dcterms:W3CDTF">2025-11-25T22:57:24Z</dcterms:created>
  <dcterms:modified xsi:type="dcterms:W3CDTF">2025-11-25T23:09:46Z</dcterms:modified>
</cp:coreProperties>
</file>