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12" r:id="rId4"/>
    <p:sldId id="341" r:id="rId5"/>
    <p:sldId id="361" r:id="rId6"/>
    <p:sldId id="363" r:id="rId7"/>
    <p:sldId id="364" r:id="rId8"/>
    <p:sldId id="342" r:id="rId9"/>
    <p:sldId id="366" r:id="rId10"/>
    <p:sldId id="343" r:id="rId11"/>
    <p:sldId id="332" r:id="rId12"/>
    <p:sldId id="367" r:id="rId13"/>
    <p:sldId id="334" r:id="rId14"/>
    <p:sldId id="368" r:id="rId15"/>
    <p:sldId id="344" r:id="rId16"/>
    <p:sldId id="370" r:id="rId17"/>
    <p:sldId id="273" r:id="rId18"/>
  </p:sldIdLst>
  <p:sldSz cx="18288000" cy="10287000"/>
  <p:notesSz cx="6858000" cy="9144000"/>
  <p:embeddedFontLst>
    <p:embeddedFont>
      <p:font typeface="Questrial" pitchFamily="2" charset="0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6" roundtripDataSignature="AMtx7mjZ13HAoCL1vC+ROOiaxG9G+ix+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9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3" autoAdjust="0"/>
    <p:restoredTop sz="94660"/>
  </p:normalViewPr>
  <p:slideViewPr>
    <p:cSldViewPr snapToGrid="0">
      <p:cViewPr varScale="1">
        <p:scale>
          <a:sx n="50" d="100"/>
          <a:sy n="50" d="100"/>
        </p:scale>
        <p:origin x="28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8CAAFA7-0B92-8DFE-2894-CAF2E4127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63455945-458C-BF0D-A8DD-F37527ACC4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4AEA97E2-2898-295E-32AE-63151ED867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57698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1A6FF94B-0936-4085-1482-D6568C43C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06294D1D-03EA-507E-6AA0-92F6B6AE2A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26DE712F-668E-7B26-4630-FAFD794518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02226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869AB195-0676-BFF4-9114-6C3F51351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FFD6E271-8DE0-774A-8891-0F2D0A35ED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63995D68-834B-AAE4-B13C-69CCE1F147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359488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23AA0FD8-4ED6-D2F5-A5B7-0E16FFF01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A31320E7-2245-7DD6-A933-2E71146511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4106DDC8-66CC-374F-5437-A11B2A2536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805467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50075624-96EA-AFA5-CC9F-B9D5D260B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5818F83B-BFA2-CC58-5B6A-C7CEB5D767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B586ABDC-732D-F4C3-1388-176213BC71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19078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1D413B47-8F32-2308-F14D-DFBA5A29D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E57E25C2-EB50-77CB-4416-CEF43563BB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3E1A183E-5671-0C3F-477D-B34DD5A535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84617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9683176-19C5-3932-8175-2D6AF712A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DAE01EDC-424F-9498-A402-D2940B1ECD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0BDF98E7-CC69-0C59-73B1-F9F0F3C978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807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2" name="Google Shape;30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7" name="Google Shape;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C476C56-159C-3B25-184F-04A00701A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89DD88A-F918-337E-6267-9DDB9369C9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F4C18D53-A388-A435-5CDC-9A3C52C3D3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9412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8B5EA7B7-5813-2D7A-91C5-9542E9872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4087103F-20E2-CADF-6BF1-937571C092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20F084FA-E11A-C763-87FF-1D6AEF243A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9914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0809D981-9A4B-0A20-4681-56EEE3140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17C1D79D-DBF2-930A-F780-773BF5DF97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03D28A44-41F5-A110-1132-B99B59ECEB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38125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156200E4-CFDF-6323-5C5C-0ABD964C0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0BB76D37-EE4E-8024-FC42-97265DD32B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B00972A3-F218-F879-BEFA-398AE5B3FB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08816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FE196DBC-240F-6828-817D-346C1AE36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A67EA067-E479-311B-0657-2C875EFA6B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DE090E02-E75B-D9AB-3298-EBE168D022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42930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F9280BE3-8F66-3B6A-F306-A7876537E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EDDD94F6-49B6-4DF3-4DAB-FA1189308E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706F122-A73F-CB0A-6770-F9219D1C1C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61552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246A57A7-2074-A498-DEA7-922419DD4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53568723-ABE5-2D87-1169-FB1083788B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0103E113-E597-EDB9-AE03-F6609A4584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258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ouindonesia.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248327" y="-165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26608" r="-41298"/>
            </a:stretch>
          </a:blipFill>
          <a:ln>
            <a:noFill/>
          </a:ln>
        </p:spPr>
        <p:txBody>
          <a:bodyPr/>
          <a:lstStyle/>
          <a:p>
            <a:endParaRPr lang="en-ID"/>
          </a:p>
        </p:txBody>
      </p:sp>
      <p:sp>
        <p:nvSpPr>
          <p:cNvPr id="85" name="Google Shape;85;p1"/>
          <p:cNvSpPr/>
          <p:nvPr/>
        </p:nvSpPr>
        <p:spPr>
          <a:xfrm>
            <a:off x="10610019" y="0"/>
            <a:ext cx="8706681" cy="11512966"/>
          </a:xfrm>
          <a:custGeom>
            <a:avLst/>
            <a:gdLst/>
            <a:ahLst/>
            <a:cxnLst/>
            <a:rect l="l" t="t" r="r" b="b"/>
            <a:pathLst>
              <a:path w="8706681" h="11512966" extrusionOk="0">
                <a:moveTo>
                  <a:pt x="0" y="0"/>
                </a:moveTo>
                <a:lnTo>
                  <a:pt x="8706681" y="0"/>
                </a:lnTo>
                <a:lnTo>
                  <a:pt x="8706681" y="11512966"/>
                </a:lnTo>
                <a:lnTo>
                  <a:pt x="0" y="11512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93" name="Google Shape;93;p1"/>
          <p:cNvSpPr txBox="1"/>
          <p:nvPr/>
        </p:nvSpPr>
        <p:spPr>
          <a:xfrm>
            <a:off x="1028700" y="8977615"/>
            <a:ext cx="5099376" cy="28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0" i="0" u="sng" strike="noStrike" cap="none">
                <a:solidFill>
                  <a:srgbClr val="014196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mouindonesia.id</a:t>
            </a:r>
            <a:endParaRPr/>
          </a:p>
        </p:txBody>
      </p:sp>
      <p:grpSp>
        <p:nvGrpSpPr>
          <p:cNvPr id="94" name="Google Shape;94;p1"/>
          <p:cNvGrpSpPr/>
          <p:nvPr/>
        </p:nvGrpSpPr>
        <p:grpSpPr>
          <a:xfrm>
            <a:off x="14397072" y="643490"/>
            <a:ext cx="3324640" cy="1439278"/>
            <a:chOff x="0" y="0"/>
            <a:chExt cx="4432854" cy="1919037"/>
          </a:xfrm>
        </p:grpSpPr>
        <p:sp>
          <p:nvSpPr>
            <p:cNvPr id="95" name="Google Shape;95;p1"/>
            <p:cNvSpPr/>
            <p:nvPr/>
          </p:nvSpPr>
          <p:spPr>
            <a:xfrm>
              <a:off x="0" y="0"/>
              <a:ext cx="1919037" cy="1919037"/>
            </a:xfrm>
            <a:custGeom>
              <a:avLst/>
              <a:gdLst/>
              <a:ahLst/>
              <a:cxnLst/>
              <a:rect l="l" t="t" r="r" b="b"/>
              <a:pathLst>
                <a:path w="1919037" h="1919037" extrusionOk="0">
                  <a:moveTo>
                    <a:pt x="0" y="0"/>
                  </a:moveTo>
                  <a:lnTo>
                    <a:pt x="1919037" y="0"/>
                  </a:lnTo>
                  <a:lnTo>
                    <a:pt x="1919037" y="1919037"/>
                  </a:lnTo>
                  <a:lnTo>
                    <a:pt x="0" y="191903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</p:sp>
        <p:sp>
          <p:nvSpPr>
            <p:cNvPr id="96" name="Google Shape;96;p1"/>
            <p:cNvSpPr txBox="1"/>
            <p:nvPr/>
          </p:nvSpPr>
          <p:spPr>
            <a:xfrm>
              <a:off x="1803364" y="304641"/>
              <a:ext cx="2629490" cy="13669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3" b="0" i="0" u="none" strike="noStrike" cap="non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Al Mustafa</a:t>
              </a:r>
              <a:endParaRPr/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3" b="0" i="0" u="none" strike="noStrike" cap="non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Open </a:t>
              </a:r>
              <a:endParaRPr/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3" b="0" i="0" u="none" strike="noStrike" cap="none">
                  <a:solidFill>
                    <a:srgbClr val="C4AD72"/>
                  </a:solidFill>
                  <a:latin typeface="Arial"/>
                  <a:ea typeface="Arial"/>
                  <a:cs typeface="Arial"/>
                  <a:sym typeface="Arial"/>
                </a:rPr>
                <a:t>University</a:t>
              </a:r>
              <a:endParaRPr/>
            </a:p>
          </p:txBody>
        </p:sp>
      </p:grpSp>
      <p:sp>
        <p:nvSpPr>
          <p:cNvPr id="4" name="Google Shape;91;p1">
            <a:extLst>
              <a:ext uri="{FF2B5EF4-FFF2-40B4-BE49-F238E27FC236}">
                <a16:creationId xmlns:a16="http://schemas.microsoft.com/office/drawing/2014/main" id="{570FDC7F-DB6E-5D5D-881B-5BE66CFF1820}"/>
              </a:ext>
            </a:extLst>
          </p:cNvPr>
          <p:cNvSpPr txBox="1"/>
          <p:nvPr/>
        </p:nvSpPr>
        <p:spPr>
          <a:xfrm>
            <a:off x="1310377" y="3928679"/>
            <a:ext cx="12044675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Perempuan </a:t>
            </a:r>
            <a:r>
              <a:rPr lang="en-US" sz="80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dalam</a:t>
            </a: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 Islam 2 </a:t>
            </a:r>
            <a:endParaRPr lang="en-US" sz="8000" dirty="0"/>
          </a:p>
        </p:txBody>
      </p:sp>
      <p:sp>
        <p:nvSpPr>
          <p:cNvPr id="15" name="Google Shape;91;p1">
            <a:extLst>
              <a:ext uri="{FF2B5EF4-FFF2-40B4-BE49-F238E27FC236}">
                <a16:creationId xmlns:a16="http://schemas.microsoft.com/office/drawing/2014/main" id="{50C693D4-1E35-F2B8-9C63-D2A694CD8A3B}"/>
              </a:ext>
            </a:extLst>
          </p:cNvPr>
          <p:cNvSpPr txBox="1"/>
          <p:nvPr/>
        </p:nvSpPr>
        <p:spPr>
          <a:xfrm>
            <a:off x="4031573" y="5756483"/>
            <a:ext cx="7381124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Siti </a:t>
            </a:r>
            <a:r>
              <a:rPr lang="en-US" sz="66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Zinatun</a:t>
            </a: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, M.A.</a:t>
            </a:r>
            <a:endParaRPr lang="en-US" sz="6600" dirty="0"/>
          </a:p>
        </p:txBody>
      </p:sp>
      <p:sp>
        <p:nvSpPr>
          <p:cNvPr id="16" name="Google Shape;91;p1">
            <a:extLst>
              <a:ext uri="{FF2B5EF4-FFF2-40B4-BE49-F238E27FC236}">
                <a16:creationId xmlns:a16="http://schemas.microsoft.com/office/drawing/2014/main" id="{C969190C-F2BA-492C-62D4-30DE66A0D3B2}"/>
              </a:ext>
            </a:extLst>
          </p:cNvPr>
          <p:cNvSpPr txBox="1"/>
          <p:nvPr/>
        </p:nvSpPr>
        <p:spPr>
          <a:xfrm>
            <a:off x="5943599" y="7111064"/>
            <a:ext cx="4666419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2025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EC2D997E-E79B-C4A4-97AC-0A5F215D4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58DEA1E-467D-E1B1-A0BF-38AC57923C4D}"/>
              </a:ext>
            </a:extLst>
          </p:cNvPr>
          <p:cNvSpPr txBox="1"/>
          <p:nvPr/>
        </p:nvSpPr>
        <p:spPr>
          <a:xfrm>
            <a:off x="2075935" y="1284732"/>
            <a:ext cx="8476735" cy="8463855"/>
          </a:xfrm>
          <a:prstGeom prst="rect">
            <a:avLst/>
          </a:prstGeom>
          <a:solidFill>
            <a:srgbClr val="C6944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r"/>
            <a:r>
              <a:rPr lang="fa-IR" sz="6600" b="0" i="0" dirty="0">
                <a:solidFill>
                  <a:srgbClr val="111827"/>
                </a:solidFill>
                <a:effectLst/>
                <a:latin typeface="__omar_6952f9"/>
              </a:rPr>
              <a:t>فَانْكِحُوْا مَا طَابَ لَكُمْ مِّنَ النِّسَاۤءِ مَثْنٰى وَثُلٰثَ وَرُبٰعَۚ فَاِنْ خِفْتُمْ اَلَّا تَعْدِلُوْا فَوَاحِدَةً</a:t>
            </a:r>
            <a:endParaRPr lang="en-US" sz="6600" b="0" i="1" dirty="0">
              <a:solidFill>
                <a:srgbClr val="111827"/>
              </a:solidFill>
              <a:effectLst/>
              <a:latin typeface="__omar_6952f9"/>
            </a:endParaRPr>
          </a:p>
          <a:p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“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Nikahilah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perempuan-perempuan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senangi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dua,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tiga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empat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Tetapi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khawatir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nikahilah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saja</a:t>
            </a:r>
            <a:r>
              <a:rPr lang="en-ID" sz="44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.” 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 An-Nisa: 3)</a:t>
            </a:r>
          </a:p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85D0AA9F-2B58-5BAD-94F0-CDBDAB65A1F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2F534DF1-5B37-DD76-ADCD-2F9D6990D44B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27CB42D8-0B49-FE3E-C509-AB9B136E412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88B9B37F-9897-AF9A-8E19-B6156EDA777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BB1578C7-CD1E-EB98-3426-F4C7FA4196F7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041D540F-0857-1DAF-D630-6365269F5AF4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E7FC617A-34BE-8EFC-DB59-C99672E6D41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E6A2A5C-4B73-0328-A6C5-35EB27FCE8B9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57158814-438F-4D70-25A6-11ED8C913BF7}"/>
              </a:ext>
            </a:extLst>
          </p:cNvPr>
          <p:cNvSpPr txBox="1"/>
          <p:nvPr/>
        </p:nvSpPr>
        <p:spPr>
          <a:xfrm>
            <a:off x="3621503" y="351592"/>
            <a:ext cx="13475369" cy="677108"/>
          </a:xfrm>
          <a:prstGeom prst="rect">
            <a:avLst/>
          </a:prstGeom>
          <a:solidFill>
            <a:srgbClr val="C6944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Dasar Hukum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C7C126-EF75-14B0-C3AB-47657405E1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24949" y="1473414"/>
            <a:ext cx="6521646" cy="82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54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EC4783E-F6EC-422C-A175-EAD1B5AEB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5D2196A-014D-76DF-79E9-4901E9DF281F}"/>
              </a:ext>
            </a:extLst>
          </p:cNvPr>
          <p:cNvSpPr txBox="1"/>
          <p:nvPr/>
        </p:nvSpPr>
        <p:spPr>
          <a:xfrm>
            <a:off x="2021305" y="1756611"/>
            <a:ext cx="15689180" cy="64325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sv-SE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Keadilan bukan satu-satunya syarat, tetapi juga:</a:t>
            </a:r>
            <a:br>
              <a:rPr lang="sv-SE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sv-SE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- Kecukupan finansial (mampu secara ekonomi) untuk menanggung 	nafkah lebih dari 1 keluarga</a:t>
            </a:r>
            <a:br>
              <a:rPr lang="sv-SE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sv-SE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- Kemampuan fisik dan seksualitas istri, istri memiliki hak seksual  	yang wajib dipenuhi suami: Imam Ja‘far al-Shadiq berkata: Jika 	suami tidak bisa memuaskan istri-istrinya dan mereka  tergoda  zina, 	maka suami ikut menanggung dosanya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Harus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mampu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kebijaksanaan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semua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diskriminasi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perhatian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waktu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perasaan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kepala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EC8310A2-20B7-2CDC-A80C-D48A74498934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64C9BE43-A4BA-F99D-0749-5412252541B9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FC0FA0D-76C6-B6BB-B83C-BBD25CBC2A61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792E1C09-EC8C-A1E0-3FE0-FD411DF99AC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1C1055A5-3F11-0AE2-6D05-22A79BB908A0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EE684358-E74F-A19F-FE35-515CCB94130B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4847F4DC-FC8B-FEB6-7CED-BB7C63D4CE2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1CE08C1-1C04-FACF-3881-CC5E006775E4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5AD23205-57C1-AEAB-85A5-DD20927FF055}"/>
              </a:ext>
            </a:extLst>
          </p:cNvPr>
          <p:cNvSpPr txBox="1"/>
          <p:nvPr/>
        </p:nvSpPr>
        <p:spPr>
          <a:xfrm>
            <a:off x="2516695" y="641070"/>
            <a:ext cx="15015411" cy="67710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Syarat-syarat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503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6D55292-6A3A-E6BC-B0B1-5178D8F46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F002417A-258B-241D-5F5E-48BCA70975B6}"/>
              </a:ext>
            </a:extLst>
          </p:cNvPr>
          <p:cNvSpPr txBox="1"/>
          <p:nvPr/>
        </p:nvSpPr>
        <p:spPr>
          <a:xfrm>
            <a:off x="2021305" y="1756611"/>
            <a:ext cx="15689180" cy="72019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manfaat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semua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aturan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Islam.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mengaturnya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etis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menetapkan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regulasi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agar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relasi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bertanggung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melindungi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moral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masyarakat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dibandingkan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kosong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etika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dimana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gelap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punya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perlindungan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pengakuan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lahir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Oleh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kondisi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tertentu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tapi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merupakan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moral.</a:t>
            </a:r>
          </a:p>
          <a:p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97DBD82B-B039-8C13-F0F3-EEFC02BA4904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EB009989-5DF9-7F2B-58A5-07F96A6B671E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1131BFFD-775F-E7C8-9930-C1700CFC6EA9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2B3995DD-CBA5-5EB1-D441-9CBF4490E36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FF3A551F-B2B2-BD9D-4E46-A6ECB076DB0B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D975F2F-D9FB-DA04-2DFA-BF2565FCA93A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8F34E016-7339-CE6D-8569-B621D59E615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2AE535C2-514A-7500-4236-0ADD4A35BB55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BCBF0FC3-5ED6-BC5E-82C7-A1F796045CB6}"/>
              </a:ext>
            </a:extLst>
          </p:cNvPr>
          <p:cNvSpPr txBox="1"/>
          <p:nvPr/>
        </p:nvSpPr>
        <p:spPr>
          <a:xfrm>
            <a:off x="2516695" y="641070"/>
            <a:ext cx="15015411" cy="6771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Tujuan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islam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338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9F6F6D1A-B666-0BEB-98E8-AEC850F4F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6490D63E-B107-BEF6-FE3C-94FDF18CBEB7}"/>
              </a:ext>
            </a:extLst>
          </p:cNvPr>
          <p:cNvSpPr txBox="1"/>
          <p:nvPr/>
        </p:nvSpPr>
        <p:spPr>
          <a:xfrm>
            <a:off x="2024744" y="2024743"/>
            <a:ext cx="15685742" cy="738663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berbagai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aspek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jumlah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materi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tidur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giliran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kenikmatan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sikap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norma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istri-istrinya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perbedaan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Walaupun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istri-istri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keelokan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akhlak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status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kelebihan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kelemahan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lainnya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bersikap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bijaksana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membeda-bedakan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besar.Tidak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semua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layak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mampu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menjalaninya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sedikit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benar-benar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mampu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melaksanakan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CC5C56DF-C631-3B5C-61E1-44C062A436D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36D47E72-5966-BF38-18BC-D1E454CDAE8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73C07B6E-7F06-EAF5-97B5-4624DF20CB3F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114C4D39-56E3-5475-23DB-354003E1E74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FFAC8C4-B939-50F3-616F-29CE3CCC8606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228A9AA9-9164-6F68-8FE9-6F457834E954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5C25C4B5-C039-3E7C-98E1-9623A7CDFE3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5BE912E1-8EBC-9251-2460-AB5741076362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DA5A0261-461D-861A-D3AB-FA97BE6CAC7B}"/>
              </a:ext>
            </a:extLst>
          </p:cNvPr>
          <p:cNvSpPr txBox="1"/>
          <p:nvPr/>
        </p:nvSpPr>
        <p:spPr>
          <a:xfrm>
            <a:off x="2693774" y="395416"/>
            <a:ext cx="15016712" cy="67710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Jawab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30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DEAA7A23-E093-EEC0-6F86-9C1326DC4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C0CDF27-AFA9-708A-9D17-6577E646BB57}"/>
              </a:ext>
            </a:extLst>
          </p:cNvPr>
          <p:cNvSpPr txBox="1"/>
          <p:nvPr/>
        </p:nvSpPr>
        <p:spPr>
          <a:xfrm>
            <a:off x="2075935" y="1779373"/>
            <a:ext cx="8081320" cy="7017306"/>
          </a:xfrm>
          <a:prstGeom prst="rect">
            <a:avLst/>
          </a:prstGeom>
          <a:solidFill>
            <a:srgbClr val="C6944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 rtl="1"/>
            <a:r>
              <a:rPr lang="fa-IR" sz="4400" b="0" i="0" dirty="0">
                <a:solidFill>
                  <a:srgbClr val="111827"/>
                </a:solidFill>
                <a:effectLst/>
                <a:latin typeface="__omar_6952f9"/>
              </a:rPr>
              <a:t>وَلَنْ تَسْتَطِيْعُوْٓا اَنْ تَعْدِلُوْا بَيْنَ النِّسَاۤءِ وَلَوْ حَرَصْتُمْ فَلَا تَمِيْلُوْا كُلَّ الْمَيْلِ فَتَذَرُوْهَا كَالْمُعَلَّقَةِۗ</a:t>
            </a:r>
            <a:endParaRPr lang="en-ID" sz="3600" i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600" b="0" i="1" dirty="0">
              <a:solidFill>
                <a:srgbClr val="374151"/>
              </a:solidFill>
              <a:effectLst/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Kamu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sekali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-kali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berlaku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istri-istri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(-mu)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walaupun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sangat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ingin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berbuat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demikian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. Oleh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janganlah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terlalu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cenderung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cintai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sehingga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biarkan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 yang lain </a:t>
            </a:r>
            <a:r>
              <a:rPr lang="en-ID" sz="3600" b="0" i="1" dirty="0" err="1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terkatung-katung</a:t>
            </a:r>
            <a:r>
              <a:rPr lang="en-ID" sz="3600" b="0" i="1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3600" b="0" dirty="0">
                <a:solidFill>
                  <a:srgbClr val="374151"/>
                </a:solidFill>
                <a:effectLst/>
                <a:latin typeface="Questrial" pitchFamily="2" charset="0"/>
                <a:ea typeface="Questrial" pitchFamily="2" charset="0"/>
                <a:cs typeface="Questrial" pitchFamily="2" charset="0"/>
              </a:rPr>
              <a:t>(QS  An-Nisa : 129)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F5F64528-9336-F159-87C3-12577D8942C2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6A6A8D9-95FF-F6AF-6B11-29219B2384C8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0D2C3565-38F0-4329-1489-C13567CCF107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972C0E42-BD58-B732-BE59-00EB2A2E3C2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0BA929BF-667E-B17A-0F29-B2ADD8278992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4F424E4A-2CBE-9954-DDB4-FBA743372BC3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1994EA44-5CBE-E428-5593-D3846612291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5CAE300C-3A27-44D0-D917-A71188F1406B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9FAC5CA7-41F6-FE25-4184-D0FFF3F448D6}"/>
              </a:ext>
            </a:extLst>
          </p:cNvPr>
          <p:cNvSpPr txBox="1"/>
          <p:nvPr/>
        </p:nvSpPr>
        <p:spPr>
          <a:xfrm>
            <a:off x="2695074" y="805834"/>
            <a:ext cx="15015411" cy="677108"/>
          </a:xfrm>
          <a:prstGeom prst="rect">
            <a:avLst/>
          </a:prstGeom>
          <a:solidFill>
            <a:srgbClr val="C6944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Peringatan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Al-Qur’an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DB1632-41DF-7C87-6A6E-BBDAF78C6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4074" y="1766630"/>
            <a:ext cx="6836411" cy="749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81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FC9D2DEB-B336-1912-4CC6-C468F194E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C43CD1EB-68A7-4346-BE50-ED927A4C58BF}"/>
              </a:ext>
            </a:extLst>
          </p:cNvPr>
          <p:cNvSpPr txBox="1"/>
          <p:nvPr/>
        </p:nvSpPr>
        <p:spPr>
          <a:xfrm>
            <a:off x="2100649" y="2817341"/>
            <a:ext cx="15609836" cy="60939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Kehidupan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rumit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kondisi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psikologis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sulit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menerima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keadaan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Bisa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menimbulkan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konflik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anak-anak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berupa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keuangan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psikologis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berlebih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it-IT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melaksanakan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syariat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memperhatikan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mengabaikan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lainnya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merupakan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sejati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melainkan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dipoles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kezaliman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kebrutalan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E777A7E8-44FE-DB2C-DEE9-0699838162FE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DEEA5F84-E801-800D-4E64-8D0CF537C061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BA480BF7-3EE2-5D98-EC52-6EBA9EF7F634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5EFD8302-E135-E48E-23A1-B76839C2D00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79FCC57-E1E0-CD6A-292A-E86BE0F8F6F8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79BF2669-863C-3D95-098B-DE6B1985564E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8D0EF178-EE4B-5C4B-FD5F-047DA8CE3FE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7B25CFE5-9B90-E0F4-DFB7-CA1027C9E897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06D0FB3B-51C8-452E-1C37-D3F021C5174E}"/>
              </a:ext>
            </a:extLst>
          </p:cNvPr>
          <p:cNvSpPr txBox="1"/>
          <p:nvPr/>
        </p:nvSpPr>
        <p:spPr>
          <a:xfrm>
            <a:off x="2516695" y="641070"/>
            <a:ext cx="15015411" cy="13542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Potensi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ketidakharmonisan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75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DA4CE3F9-D585-502B-74FD-C19B07186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FB005BAF-05FB-F4DC-9930-941ABAA71AC3}"/>
              </a:ext>
            </a:extLst>
          </p:cNvPr>
          <p:cNvSpPr txBox="1"/>
          <p:nvPr/>
        </p:nvSpPr>
        <p:spPr>
          <a:xfrm>
            <a:off x="2021305" y="1756611"/>
            <a:ext cx="7507706" cy="664797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memperbolehkan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terbatas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mendorongnya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batas.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perlindungan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prinsip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disalahgunakan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penyimpangan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mempraktikkannya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ajaran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sendiri</a:t>
            </a:r>
            <a:r>
              <a:rPr lang="en-ID" sz="360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r>
              <a:rPr lang="en-ID" sz="360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7C04A4BB-5F70-3667-FE60-5D693C3620A9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C349D6A9-4936-53EA-6D0F-865E30B1689C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A6187011-B001-67D1-C0BF-7FE030BACC16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8C6C7A5A-717E-87BB-5CBC-01102BE57F5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5BFA488-6B04-EDC9-0EBC-523650F27F09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BA42208-676C-F0D8-F29D-5A8AE696C16C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61CB57C2-55D5-125C-6DFD-15615FB94D1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067D770-EF30-899C-4C59-BFF2FC3B23A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770839F7-7B0E-274E-D0CF-209948BCDA13}"/>
              </a:ext>
            </a:extLst>
          </p:cNvPr>
          <p:cNvSpPr txBox="1"/>
          <p:nvPr/>
        </p:nvSpPr>
        <p:spPr>
          <a:xfrm>
            <a:off x="2516695" y="641070"/>
            <a:ext cx="15015411" cy="6771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it-IT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Penutup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8389F2-90CB-23BA-4CCD-C9783C84F1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400" y="1883267"/>
            <a:ext cx="7507706" cy="652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30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37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305" name="Google Shape;305;p37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306" name="Google Shape;306;p37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307" name="Google Shape;307;p37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8" name="Google Shape;308;p37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309" name="Google Shape;309;p37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310" name="Google Shape;310;p37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1" name="Google Shape;311;p37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312" name="Google Shape;312;p37"/>
          <p:cNvSpPr txBox="1"/>
          <p:nvPr/>
        </p:nvSpPr>
        <p:spPr>
          <a:xfrm>
            <a:off x="2286000" y="555171"/>
            <a:ext cx="15382754" cy="919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r>
              <a:rPr lang="en-US" sz="8358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Sekian</a:t>
            </a:r>
            <a:r>
              <a:rPr lang="en-US" sz="8358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dan </a:t>
            </a:r>
            <a:r>
              <a:rPr lang="en-US" sz="8358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Terima</a:t>
            </a:r>
            <a:r>
              <a:rPr lang="en-US" sz="8358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8358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kasih</a:t>
            </a:r>
            <a:endParaRPr lang="en-US" sz="8358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lang="en-US" sz="8358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/>
        </p:nvSpPr>
        <p:spPr>
          <a:xfrm>
            <a:off x="6253820" y="695100"/>
            <a:ext cx="810928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  </a:t>
            </a:r>
            <a:r>
              <a:rPr lang="en-US" sz="54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6.  Tema </a:t>
            </a:r>
            <a:r>
              <a:rPr lang="en-US" sz="540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Pembahasan</a:t>
            </a:r>
            <a:endParaRPr sz="6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2"/>
          <p:cNvSpPr txBox="1"/>
          <p:nvPr/>
        </p:nvSpPr>
        <p:spPr>
          <a:xfrm>
            <a:off x="4259179" y="4427621"/>
            <a:ext cx="10996863" cy="349018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i="0" u="none" strike="noStrike" cap="none" dirty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Dasar </a:t>
            </a:r>
            <a:r>
              <a:rPr lang="en-US" sz="5400" b="1" i="0" u="none" strike="noStrike" cap="none" dirty="0" err="1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hukum</a:t>
            </a:r>
            <a:endParaRPr lang="en-US" sz="5400" b="1" i="0" u="none" strike="noStrike" cap="none" dirty="0">
              <a:solidFill>
                <a:schemeClr val="tx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571500" indent="-571500" algn="just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i="0" u="none" strike="noStrike" cap="none" dirty="0" err="1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Syarat-syarat</a:t>
            </a:r>
            <a:endParaRPr lang="en-US" sz="5400" b="1" i="0" u="none" strike="noStrike" cap="none" dirty="0">
              <a:solidFill>
                <a:schemeClr val="tx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571500" indent="-571500" algn="just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dirty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B</a:t>
            </a:r>
            <a:r>
              <a:rPr lang="en-US" sz="5400" b="1" i="0" u="none" strike="noStrike" cap="none" dirty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atasan dan </a:t>
            </a:r>
            <a:r>
              <a:rPr lang="en-US" sz="5400" b="1" i="0" u="none" strike="noStrike" cap="none" dirty="0" err="1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tanggung</a:t>
            </a:r>
            <a:r>
              <a:rPr lang="en-US" sz="5400" b="1" i="0" u="none" strike="noStrike" cap="none" dirty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5400" b="1" i="0" u="none" strike="noStrike" cap="none" dirty="0" err="1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jawab</a:t>
            </a:r>
            <a:endParaRPr lang="en-US" sz="5400" b="1" dirty="0">
              <a:solidFill>
                <a:schemeClr val="tx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85" name="Google Shape;85;p22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86" name="Google Shape;86;p22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87" name="Google Shape;87;p22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88" name="Google Shape;88;p22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9" name="Google Shape;89;p22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90" name="Google Shape;90;p22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91" name="Google Shape;91;p22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2" name="Google Shape;92;p22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93" name="Google Shape;93;p22"/>
          <p:cNvSpPr txBox="1"/>
          <p:nvPr/>
        </p:nvSpPr>
        <p:spPr>
          <a:xfrm>
            <a:off x="3976256" y="2515194"/>
            <a:ext cx="13493598" cy="101566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6600" b="1" dirty="0" err="1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Poligami</a:t>
            </a:r>
            <a:endParaRPr sz="4400" b="1" i="0" u="none" strike="noStrike" cap="none" dirty="0">
              <a:solidFill>
                <a:schemeClr val="bg2"/>
              </a:solidFill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F8FD5352-22AB-FF6C-F843-985D94E59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E7433207-FA79-8D57-385D-AFA65B3EAB0A}"/>
              </a:ext>
            </a:extLst>
          </p:cNvPr>
          <p:cNvSpPr txBox="1"/>
          <p:nvPr/>
        </p:nvSpPr>
        <p:spPr>
          <a:xfrm>
            <a:off x="2199503" y="2471351"/>
            <a:ext cx="15535044" cy="55399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Monogami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waktu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merupakan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paling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Mengandung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semangat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eksklusif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‘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kepemilikan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’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individual.</a:t>
            </a: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sistem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Sama-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menganggap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kenikmatan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timbal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balik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lain.</a:t>
            </a: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Jenis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konteks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artinya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A0748FB2-4083-F9E0-04CA-517AC5E82625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F2471C93-BB7C-C8C5-E76F-671BD0F00ADA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3CF83CA1-8B40-ABE3-166B-FA557F7BFE89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0627E6A5-E10B-CC17-503C-9C4C75EAAD8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6665E071-8A69-53FB-E03D-9F3216ADCA21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E045A1D-44F7-56D3-FA22-9732E712294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C7EB3A03-0D3A-0B35-78B5-5CD0E82FB31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A556CCDA-E334-1C11-05A6-0953F358C36F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B573A72F-9AC6-88A0-F9B7-857D47417460}"/>
              </a:ext>
            </a:extLst>
          </p:cNvPr>
          <p:cNvSpPr txBox="1"/>
          <p:nvPr/>
        </p:nvSpPr>
        <p:spPr>
          <a:xfrm>
            <a:off x="3657600" y="409074"/>
            <a:ext cx="13812254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Pengantar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7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D81C1B04-6C00-5B22-9CE2-B87796C88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1BDED00-2FCB-CBAF-7965-7E1CE3EB0658}"/>
              </a:ext>
            </a:extLst>
          </p:cNvPr>
          <p:cNvSpPr txBox="1"/>
          <p:nvPr/>
        </p:nvSpPr>
        <p:spPr>
          <a:xfrm>
            <a:off x="2150075" y="2248929"/>
            <a:ext cx="15584471" cy="36933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kebiasaan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sebelum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datangnya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Islam.</a:t>
            </a: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menghapus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praktik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memperbaiki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mengatur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syarat-syarat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ditentukan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ketentuan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syar’i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lvl="0" indent="-571500">
              <a:buSzPts val="6000"/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membatasi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jumlah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maksimal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empat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7EA11101-6D0B-40A0-0CBB-56AE804FC6D3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1F97ED31-A513-BEC3-9BDF-944388AFB9EC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1261AB4C-7F76-87F3-05D5-B2500D2B6799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5C3BDFF3-032C-A816-E78E-B1BA2329592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05A4D69F-A087-D7E1-C8A0-CEB45F50D737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D08546FE-CC79-1B4C-2B57-07DBBA5335D5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5EBBF5FF-8214-E063-92B4-A5C938FDF9D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C3A680E-C81B-47C9-73E8-B670363D8A05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EFA755A7-CC2E-F406-4D02-578F5E8D1347}"/>
              </a:ext>
            </a:extLst>
          </p:cNvPr>
          <p:cNvSpPr txBox="1"/>
          <p:nvPr/>
        </p:nvSpPr>
        <p:spPr>
          <a:xfrm>
            <a:off x="3682314" y="409078"/>
            <a:ext cx="13221729" cy="135421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Sejarah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16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037E21C-B695-5175-1331-4EF0D0457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EBC6BFB-B462-10E8-AF08-5BA2B29087F1}"/>
              </a:ext>
            </a:extLst>
          </p:cNvPr>
          <p:cNvSpPr txBox="1"/>
          <p:nvPr/>
        </p:nvSpPr>
        <p:spPr>
          <a:xfrm>
            <a:off x="2248930" y="2965621"/>
            <a:ext cx="15485616" cy="67710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sejarah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kita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membaca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Nabi Saw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memerintahkan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sahabatnya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4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Ghilam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bin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Aslahnah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10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Nabi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memerintahkan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6.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Naufil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bin Mu’awiyah: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5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Nabi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memerintahkan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1.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Demikian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riwayat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Syiah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penganut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Zaratustra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zaman Imam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Ja’far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Shadiq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diperintahkan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3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7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→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diperintahkan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menyesuaikan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batas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syariat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ECFD9481-94D6-03BF-6AE9-1A83BBD2834D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41E2B88-EE5D-CD6B-2C45-B96EAD7F6E0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3A9F92A7-8C7B-155F-9331-836D92F09B6E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7E128DE0-2FDB-A9DE-ED93-62C68F0DCC2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5D04EE94-25BB-7FC4-590B-2134E5440BE7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7F4267EE-3DC2-CD3C-0B2F-0268384A9329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89BB7A33-7DAA-08AD-B632-979D5ADBDB6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37965B9-B1D1-46D0-5EA3-C3F20FB39668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EF67CCD-4A22-215B-98FB-96BC6DE64DDB}"/>
              </a:ext>
            </a:extLst>
          </p:cNvPr>
          <p:cNvSpPr txBox="1"/>
          <p:nvPr/>
        </p:nvSpPr>
        <p:spPr>
          <a:xfrm>
            <a:off x="3682314" y="409078"/>
            <a:ext cx="13221729" cy="2031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Praktik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Pembatasan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Jumlah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algn="ctr"/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pada masa Awal Islam </a:t>
            </a: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9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5955AEB3-081D-83D9-6BF3-2745EC31A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7B2DA8AD-AB0A-B1D8-317B-0C4FBE59A998}"/>
              </a:ext>
            </a:extLst>
          </p:cNvPr>
          <p:cNvSpPr txBox="1"/>
          <p:nvPr/>
        </p:nvSpPr>
        <p:spPr>
          <a:xfrm>
            <a:off x="2051222" y="2718486"/>
            <a:ext cx="15485616" cy="43088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Pernikahan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mengandung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dimensi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urusan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2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didistribusikan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Hati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dua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diberikan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dua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Cinta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sejati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mengenal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sosok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“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saingan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”.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dikontrol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manusia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0386E01E-E3E4-0C07-F185-4F8BAD92B9CF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FB09BEC8-AD55-02E7-9B56-EDF387D7646B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0C78342D-862C-B1DC-A10A-295DF8188B57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B88983F7-B413-3369-7579-F0AB6371EFD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CE51E9BF-62AF-22FD-CC90-CAFAADCB20AB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847F544C-CF52-4796-9B7B-9DAD6380BE1B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3F714E3C-2355-DDD3-D664-6ABB6576C13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799A2E38-F64C-6998-77A1-3A4193388F75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6C07E8E5-C0DE-549C-123B-7F6D7EE8EC2A}"/>
              </a:ext>
            </a:extLst>
          </p:cNvPr>
          <p:cNvSpPr txBox="1"/>
          <p:nvPr/>
        </p:nvSpPr>
        <p:spPr>
          <a:xfrm>
            <a:off x="3682314" y="409078"/>
            <a:ext cx="13221729" cy="13542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Kritik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Kaum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Barat</a:t>
            </a: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69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EB5EB7B-F1EE-4B1D-7128-3252D554B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70579B8D-1FA6-9B74-E0EF-AB10D28EE538}"/>
              </a:ext>
            </a:extLst>
          </p:cNvPr>
          <p:cNvSpPr txBox="1"/>
          <p:nvPr/>
        </p:nvSpPr>
        <p:spPr>
          <a:xfrm>
            <a:off x="2051222" y="2718486"/>
            <a:ext cx="15485616" cy="49244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Pandangan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terlalu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berlebihan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Walau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dikendalikan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sepenuhnya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terbagi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sekali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Pembagian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cinta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Tapi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menyangkut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kapasitas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individu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Ada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tingkat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kemampuan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menyalurkan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657B4A7D-D414-4064-888F-D74C6BCBA0D4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624FB30-9A60-41E2-C65B-FA460F2EA831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BEAF52B9-BA78-7EFB-8414-0A707723BB91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F83ECD77-85C3-2B65-9C8B-2EB86D7D551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49A71AB7-687A-526F-4C36-90FD000ABE2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597FE15D-43DD-60C1-4AB6-D69DFA722583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5600CA65-A6D6-4753-0541-18049A1CAA5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547A61A1-351E-AD22-6F35-2B466B24732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53BF38A5-B04F-94D8-D3FE-BE4183D890DC}"/>
              </a:ext>
            </a:extLst>
          </p:cNvPr>
          <p:cNvSpPr txBox="1"/>
          <p:nvPr/>
        </p:nvSpPr>
        <p:spPr>
          <a:xfrm>
            <a:off x="3682314" y="409078"/>
            <a:ext cx="13221729" cy="13542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Kritik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245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29A7EE9E-7762-78C1-B8FB-6ADCED7FD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E5402164-7618-821B-792F-BC5570F0D92F}"/>
              </a:ext>
            </a:extLst>
          </p:cNvPr>
          <p:cNvSpPr txBox="1"/>
          <p:nvPr/>
        </p:nvSpPr>
        <p:spPr>
          <a:xfrm>
            <a:off x="1952369" y="1977080"/>
            <a:ext cx="15758116" cy="73866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Pandangan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tentang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dibandingkan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langsung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monogami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Fokus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utama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seharusnya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latar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belakang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munculnya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dampak-dampaknya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Tujuan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pendekatan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marL="685800" lvl="3" indent="-685800">
              <a:buFont typeface="Wingdings" panose="05000000000000000000" pitchFamily="2" charset="2"/>
              <a:buChar char="v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Supaya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kajian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menyeluruh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objektif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realistis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Hanya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pendekatan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dibahas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riil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idealisasi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asumsi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Sistem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agar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setiap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individu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mewujudkan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hak-hak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para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janda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lainnya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memperoleh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ketenteraman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AE1B9424-C336-E489-94A0-2A7FA159930F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D11A66A8-721F-22D5-7D66-573284267200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E2EC4087-6D9B-B61E-CC95-07662AB6ACB0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3EA44F62-5214-A1C3-C10D-86AB4E38F98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989ADFDC-2885-867F-9074-8BBA5C03EDE3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30BA65E7-4444-F6F6-AE28-BFA3B206BF5A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120DE53D-C45F-3531-87C7-E5824953F0C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3BBAC310-497E-93B7-9921-13F5104267CB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16968243-20AC-ED2E-69C0-03D89DA45E02}"/>
              </a:ext>
            </a:extLst>
          </p:cNvPr>
          <p:cNvSpPr txBox="1"/>
          <p:nvPr/>
        </p:nvSpPr>
        <p:spPr>
          <a:xfrm>
            <a:off x="3621503" y="105469"/>
            <a:ext cx="13475369" cy="6771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Pendekatan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Analisis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87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B6F3F36-00A7-020B-725B-11AB08500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8AE72B4-3EEC-DD04-125D-7EA6458920BD}"/>
              </a:ext>
            </a:extLst>
          </p:cNvPr>
          <p:cNvSpPr txBox="1"/>
          <p:nvPr/>
        </p:nvSpPr>
        <p:spPr>
          <a:xfrm>
            <a:off x="2075934" y="1763295"/>
            <a:ext cx="15989644" cy="800219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falsafah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tersendiri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tentang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perbedaan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semata-mata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persamaan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matematis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Prinsip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Persamaan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manusia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utama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Namun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terdapat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kondisi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spesifik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menuntut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perbedaan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perlakuan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demi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fungsional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Menciptakan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sudah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sebelum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dipraktikkan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batas.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menghapuskan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kondisi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tertentu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poligami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dianggap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solusi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rasional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fungsional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masalah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kemaslahatan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5FCEC625-C306-27C8-6225-60C4EA8390D8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87B73F53-EB21-CA16-8A39-DC35F868A51B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7874C1AA-554F-8ED5-4740-D5CE636DEF69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62143128-14F4-3244-5763-63FD0BE8A7C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7B9B8C7-616F-FD7A-9785-AF2CEC150549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34AB49E3-78CB-75E8-D618-40443E1DE7DC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360FCFCF-E0CD-F188-6761-5084F8F5FA7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3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0B6FFCA-A209-E513-D66D-953119D33CDE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FECA5684-C77C-5C18-79B5-8AC3CA2C9141}"/>
              </a:ext>
            </a:extLst>
          </p:cNvPr>
          <p:cNvSpPr txBox="1"/>
          <p:nvPr/>
        </p:nvSpPr>
        <p:spPr>
          <a:xfrm>
            <a:off x="2791254" y="206930"/>
            <a:ext cx="12974595" cy="13542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Pandangan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Berbasis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Falsafah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72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8533</TotalTime>
  <Words>1091</Words>
  <Application>Microsoft Office PowerPoint</Application>
  <PresentationFormat>Custom</PresentationFormat>
  <Paragraphs>95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Questrial</vt:lpstr>
      <vt:lpstr>Calibri</vt:lpstr>
      <vt:lpstr>__omar_6952f9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Siti Zinatun</dc:creator>
  <cp:lastModifiedBy>Akmal Kamil</cp:lastModifiedBy>
  <cp:revision>67</cp:revision>
  <dcterms:created xsi:type="dcterms:W3CDTF">2006-08-16T00:00:00Z</dcterms:created>
  <dcterms:modified xsi:type="dcterms:W3CDTF">2025-06-23T10:21:25Z</dcterms:modified>
</cp:coreProperties>
</file>