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41" d="100"/>
          <a:sy n="41" d="100"/>
        </p:scale>
        <p:origin x="39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1F01-303A-79B6-3238-489847E74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F5D9C-7822-F6E6-980F-CE20D32A1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910B-F951-A21B-47AF-DE0C0840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05B-C05E-4BAF-BE71-846E7ED7743E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03EBA-DCDC-3BE4-E35C-AC19096E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EA5C4-11AC-B180-59B8-8A7C7FDA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BD80-2E40-4502-AC5D-1AA49E034D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684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592F-6646-040E-CB8B-56AAC4E8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4A1FF-7D64-F689-1F1F-3AC8AF16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B56A9-FD56-F7F1-8797-878BB06C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05B-C05E-4BAF-BE71-846E7ED7743E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56DD-2AD7-6E77-197D-87C3D3CF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AA697-9D9D-1F2B-1FDA-E551FF7B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BD80-2E40-4502-AC5D-1AA49E034D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780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95FAA9-F308-D80F-81AE-7C4CD5E10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AC240-A0DF-5E13-35CB-120B6914D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1202B-B154-E988-0F48-01DD01AE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05B-C05E-4BAF-BE71-846E7ED7743E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8E8FF-5E18-F839-F84A-207C9A1D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5B7BA-E8CE-8090-106B-8AA29567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BD80-2E40-4502-AC5D-1AA49E034D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095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AAA6-AE04-480A-D0E0-8CF8DDC0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6EA53-48BD-5454-8BF1-B9E28A359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0590B-BE26-5228-C0D8-B778C4E9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05B-C05E-4BAF-BE71-846E7ED7743E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F3E7B-E5C6-EB20-CD47-7DC0FF49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131FB-3E10-9E00-A9E5-5B045FD8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BD80-2E40-4502-AC5D-1AA49E034D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06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850C-5909-E4BE-2B2B-88C7166A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CA3FF-2C61-73F7-815C-6CB40B573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90DD4-3321-C934-F437-3B8277E0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05B-C05E-4BAF-BE71-846E7ED7743E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FDBAF-5CF7-0843-61E8-DB31FB4C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9076D-07DA-5E48-5DD2-3B92CA76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BD80-2E40-4502-AC5D-1AA49E034D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466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F580-38AD-5A40-FC9F-6D738B27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C3CDE-46EE-DA9F-BA07-FCC447724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9B2B4-E89C-F991-A9BF-F80E821A6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2AF89-0B13-CB16-AB0B-69E04715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05B-C05E-4BAF-BE71-846E7ED7743E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B2D3A-0E3D-9E90-E440-7AAF5E37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D30DF-3CA4-4771-D07A-EE79F486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BD80-2E40-4502-AC5D-1AA49E034D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793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939D-06EC-C643-9C9C-F7F5AE76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206F9-D24F-C0BB-A9F7-2CDB8026B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5F74B-FC38-5D89-D4FD-C91DA1BAE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E49F3-9E64-B6D2-E1E3-E65E0AC3D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A37C9-03E7-CC6F-FACC-AC5E8CAAD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3D28F-A0C2-1B7E-5AA2-20DA541B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05B-C05E-4BAF-BE71-846E7ED7743E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0F04B-07F5-D3AA-833C-1D713EE7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9AEE4-A5C4-0A40-CDE1-6A6F3774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BD80-2E40-4502-AC5D-1AA49E034D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359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65DA-275A-99EF-D7F1-898616EC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019DB-3241-46B7-548C-A9B087DB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05B-C05E-4BAF-BE71-846E7ED7743E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9C808-312C-2944-E304-22D462E5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CFB51-2895-0680-D385-C86C8720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BD80-2E40-4502-AC5D-1AA49E034D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978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14C74-02E5-94FB-3B23-616B596F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05B-C05E-4BAF-BE71-846E7ED7743E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AB488-7F49-D796-4ED8-C05E4033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3734C-7E8E-171C-D57E-E2019736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BD80-2E40-4502-AC5D-1AA49E034D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983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585D-ACD2-FB6C-1EBA-A614E745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93FEF-5F27-6D83-7709-863756909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95A33-DE50-8C6F-E077-61F0ADDF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0E101-ED02-09EC-E519-C7891504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05B-C05E-4BAF-BE71-846E7ED7743E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BC286-B3C7-67FA-6A96-EF84509A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C3CB5-2E69-1BDB-C50F-B07FA549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BD80-2E40-4502-AC5D-1AA49E034D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360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CEFBC-38C9-944A-549B-3F70C050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C6F8E-D426-1085-48B2-0AD3CD405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1730D-7999-D223-F65C-1AEA6B67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2530A-9AA1-B94F-C7A8-CE14E9AB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05B-C05E-4BAF-BE71-846E7ED7743E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196BC-1187-6B57-25E7-298F6AA1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72A2B-36E5-50E4-13EA-4E219D19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BD80-2E40-4502-AC5D-1AA49E034D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583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E9EA1-49EB-67E6-6756-6E05122C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F12A8-0279-88FE-873A-99210BA5A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8116C-DED7-1F7B-49F0-11CE10E5D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7D05B-C05E-4BAF-BE71-846E7ED7743E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4C0F7-31C0-56F4-EC80-BDAD2902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0702D-CC29-95FF-EBCC-17C6F308D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DBD80-2E40-4502-AC5D-1AA49E034D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54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785FD-233E-9969-E2DC-ADA2F8D3E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F89128-995A-1B04-38C8-5B3020E16584}"/>
              </a:ext>
            </a:extLst>
          </p:cNvPr>
          <p:cNvSpPr txBox="1"/>
          <p:nvPr/>
        </p:nvSpPr>
        <p:spPr>
          <a:xfrm>
            <a:off x="2321169" y="2520462"/>
            <a:ext cx="4677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BAB NIKAH (1)</a:t>
            </a:r>
          </a:p>
          <a:p>
            <a:pPr algn="ctr"/>
            <a:endParaRPr lang="id-ID" dirty="0"/>
          </a:p>
          <a:p>
            <a:pPr marL="342900" indent="-342900" algn="ctr">
              <a:buAutoNum type="arabicPeriod"/>
            </a:pPr>
            <a:r>
              <a:rPr lang="id-ID" dirty="0"/>
              <a:t>Definisi</a:t>
            </a:r>
          </a:p>
          <a:p>
            <a:pPr marL="342900" indent="-342900" algn="ctr">
              <a:buAutoNum type="arabicPeriod"/>
            </a:pPr>
            <a:r>
              <a:rPr lang="id-ID" dirty="0"/>
              <a:t>Macam-macam pernikahan</a:t>
            </a:r>
          </a:p>
          <a:p>
            <a:pPr marL="342900" indent="-342900" algn="ctr">
              <a:buAutoNum type="arabicPeriod"/>
            </a:pPr>
            <a:r>
              <a:rPr lang="id-ID" dirty="0"/>
              <a:t>Akad Nikah</a:t>
            </a:r>
          </a:p>
        </p:txBody>
      </p:sp>
    </p:spTree>
    <p:extLst>
      <p:ext uri="{BB962C8B-B14F-4D97-AF65-F5344CB8AC3E}">
        <p14:creationId xmlns:p14="http://schemas.microsoft.com/office/powerpoint/2010/main" val="76735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CF549-6A10-7B1C-CEAA-36FCDA20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A5F58-5301-5A7F-DB24-AE62476894B5}"/>
              </a:ext>
            </a:extLst>
          </p:cNvPr>
          <p:cNvSpPr txBox="1"/>
          <p:nvPr/>
        </p:nvSpPr>
        <p:spPr>
          <a:xfrm>
            <a:off x="1148861" y="1770184"/>
            <a:ext cx="10925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Definisi dan Jenis Nikah</a:t>
            </a:r>
          </a:p>
          <a:p>
            <a:endParaRPr lang="id-ID" dirty="0"/>
          </a:p>
          <a:p>
            <a:r>
              <a:rPr lang="ar-SA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النكاح عقد يتضمن إنشاء علقة الزوجية الخاصة</a:t>
            </a:r>
            <a:endParaRPr lang="id-ID" dirty="0"/>
          </a:p>
          <a:p>
            <a:endParaRPr lang="id-ID" dirty="0"/>
          </a:p>
          <a:p>
            <a:r>
              <a:rPr lang="id-ID" dirty="0"/>
              <a:t>Nikah adalah akad untuk membentuk hubungan pernikahan.</a:t>
            </a:r>
          </a:p>
          <a:p>
            <a:r>
              <a:rPr lang="id-ID" dirty="0"/>
              <a:t>Jenis-jenis nikah:</a:t>
            </a:r>
          </a:p>
          <a:p>
            <a:pPr lvl="1"/>
            <a:r>
              <a:rPr lang="id-ID" dirty="0"/>
              <a:t>Nikah daim (permanen)</a:t>
            </a:r>
          </a:p>
          <a:p>
            <a:pPr lvl="1"/>
            <a:r>
              <a:rPr lang="id-ID" dirty="0"/>
              <a:t>Nikah mut‘ah (temporer)</a:t>
            </a:r>
          </a:p>
          <a:p>
            <a:pPr lvl="1"/>
            <a:r>
              <a:rPr lang="id-ID" dirty="0">
                <a:solidFill>
                  <a:srgbClr val="FF0000"/>
                </a:solidFill>
              </a:rPr>
              <a:t>Milk al-yamin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031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CF549-6A10-7B1C-CEAA-36FCDA20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A5F58-5301-5A7F-DB24-AE62476894B5}"/>
              </a:ext>
            </a:extLst>
          </p:cNvPr>
          <p:cNvSpPr txBox="1"/>
          <p:nvPr/>
        </p:nvSpPr>
        <p:spPr>
          <a:xfrm>
            <a:off x="1184030" y="1488831"/>
            <a:ext cx="10925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Cara Melakukan Akad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Nikah Daim:</a:t>
            </a:r>
          </a:p>
          <a:p>
            <a:pPr lvl="1"/>
            <a:r>
              <a:rPr lang="id-ID" dirty="0"/>
              <a:t>Ijab: 'Aku nikahkan diriku...’ (</a:t>
            </a:r>
            <a:r>
              <a:rPr lang="ar-SA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زوجتك نفسي على كذا</a:t>
            </a:r>
            <a:r>
              <a:rPr lang="id-ID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dirty="0"/>
          </a:p>
          <a:p>
            <a:pPr lvl="1"/>
            <a:r>
              <a:rPr lang="id-ID" dirty="0"/>
              <a:t>Qabul: 'Aku terima pernikahan ini...’ (</a:t>
            </a:r>
            <a:r>
              <a:rPr lang="ar-SA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قبلت الزواج على كذا</a:t>
            </a:r>
            <a:r>
              <a:rPr lang="id-ID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dirty="0"/>
          </a:p>
          <a:p>
            <a:r>
              <a:rPr lang="id-ID" dirty="0"/>
              <a:t>Nikah Mut‘ah:</a:t>
            </a:r>
          </a:p>
          <a:p>
            <a:pPr lvl="1"/>
            <a:r>
              <a:rPr lang="id-ID" dirty="0"/>
              <a:t>Ijab: 'Aku menikahkan diriku secara mut‘ah...’ (</a:t>
            </a:r>
            <a:r>
              <a:rPr lang="ar-SA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متعتك نفسي على كذا ولمدة كذا</a:t>
            </a:r>
            <a:r>
              <a:rPr lang="id-ID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dirty="0"/>
          </a:p>
          <a:p>
            <a:pPr lvl="1"/>
            <a:r>
              <a:rPr lang="id-ID" dirty="0"/>
              <a:t>Qabul: 'Aku terima mut‘ah...’ (</a:t>
            </a:r>
            <a:r>
              <a:rPr lang="ar-SA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قبلت التمتع على كذا ولِمدة كذا</a:t>
            </a:r>
            <a:r>
              <a:rPr lang="id-ID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628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CF549-6A10-7B1C-CEAA-36FCDA20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A5F58-5301-5A7F-DB24-AE62476894B5}"/>
              </a:ext>
            </a:extLst>
          </p:cNvPr>
          <p:cNvSpPr txBox="1"/>
          <p:nvPr/>
        </p:nvSpPr>
        <p:spPr>
          <a:xfrm>
            <a:off x="1090246" y="1992924"/>
            <a:ext cx="10925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Syarat-Syarat Akad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Ijab dan qabul harus dengan ucapan, tidak cukup ridha.</a:t>
            </a:r>
          </a:p>
          <a:p>
            <a:r>
              <a:rPr lang="id-ID" dirty="0"/>
              <a:t>Ijab harus memakai kata nikah/zawaj.</a:t>
            </a:r>
          </a:p>
          <a:p>
            <a:r>
              <a:rPr lang="id-ID" dirty="0"/>
              <a:t>Nikah daim tidak sah dengan lafal mut‘ah.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607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CF549-6A10-7B1C-CEAA-36FCDA20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A5F58-5301-5A7F-DB24-AE62476894B5}"/>
              </a:ext>
            </a:extLst>
          </p:cNvPr>
          <p:cNvSpPr txBox="1"/>
          <p:nvPr/>
        </p:nvSpPr>
        <p:spPr>
          <a:xfrm>
            <a:off x="1125415" y="1875692"/>
            <a:ext cx="10925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Bahasa dan Bentuk Lafal</a:t>
            </a:r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Bahasa Arab dianjurkan, tapi tidak wajib bagi yang tidak mampu.</a:t>
            </a:r>
          </a:p>
          <a:p>
            <a:r>
              <a:rPr lang="id-ID" dirty="0"/>
              <a:t>Fi'il madhi tidak wajib asalkan makna akad jelas.</a:t>
            </a:r>
          </a:p>
          <a:p>
            <a:r>
              <a:rPr lang="id-ID" dirty="0"/>
              <a:t>Urutan ijab–qabul tidak harus istri dahulu.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278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CF549-6A10-7B1C-CEAA-36FCDA20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A5F58-5301-5A7F-DB24-AE62476894B5}"/>
              </a:ext>
            </a:extLst>
          </p:cNvPr>
          <p:cNvSpPr txBox="1"/>
          <p:nvPr/>
        </p:nvSpPr>
        <p:spPr>
          <a:xfrm>
            <a:off x="1101969" y="1805354"/>
            <a:ext cx="10925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Wakil dan Pelaksanaan Akad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Boleh memakai wakil.</a:t>
            </a:r>
          </a:p>
          <a:p>
            <a:r>
              <a:rPr lang="id-ID" dirty="0"/>
              <a:t>Satu orang boleh mewakili kedua belah pihak.</a:t>
            </a:r>
          </a:p>
          <a:p>
            <a:r>
              <a:rPr lang="id-ID" dirty="0"/>
              <a:t>Tidak boleh menikmati pasangan sebelum yakin akad terjadi.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861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CF549-6A10-7B1C-CEAA-36FCDA20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A5F58-5301-5A7F-DB24-AE62476894B5}"/>
              </a:ext>
            </a:extLst>
          </p:cNvPr>
          <p:cNvSpPr txBox="1"/>
          <p:nvPr/>
        </p:nvSpPr>
        <p:spPr>
          <a:xfrm>
            <a:off x="1066800" y="1910861"/>
            <a:ext cx="10925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Saksi dan Izin Wali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Saksi tidak wajib dalam nikah.</a:t>
            </a:r>
          </a:p>
          <a:p>
            <a:pPr algn="r" rtl="1"/>
            <a:r>
              <a:rPr lang="ar-SA" dirty="0"/>
              <a:t>الامام الكاظم عليه السّلام قال لأبي يوسف القاضي: ان اللّه امر في كتابه بالطلاق و أكّد فيه بشاهدين و لم يرض بهما الا عدلين و أمر في كتابه بالتزويج فاهمله بلا شهود فاثبتم شاهدين فيما اهمل و أبطلتم الشاهدين فيما اكّد</a:t>
            </a:r>
            <a:endParaRPr lang="id-ID" dirty="0"/>
          </a:p>
          <a:p>
            <a:r>
              <a:rPr lang="id-ID" dirty="0"/>
              <a:t>Nikah gadis perawan (</a:t>
            </a:r>
            <a:r>
              <a:rPr lang="id-ID" i="1" dirty="0"/>
              <a:t>bikr</a:t>
            </a:r>
            <a:r>
              <a:rPr lang="id-ID" dirty="0"/>
              <a:t>): perlu persetujuan darinya dan wali (ayah/kakek dari pihak ayah).</a:t>
            </a:r>
          </a:p>
          <a:p>
            <a:r>
              <a:rPr lang="id-ID" dirty="0"/>
              <a:t>Nikah janda (</a:t>
            </a:r>
            <a:r>
              <a:rPr lang="id-ID" i="1" dirty="0"/>
              <a:t>tsayyib</a:t>
            </a:r>
            <a:r>
              <a:rPr lang="id-ID" dirty="0"/>
              <a:t>): cukup persetujuan dirinya.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76282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286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 Askariy</dc:creator>
  <cp:lastModifiedBy>Zaki Askariy</cp:lastModifiedBy>
  <cp:revision>1</cp:revision>
  <dcterms:created xsi:type="dcterms:W3CDTF">2025-11-25T21:02:19Z</dcterms:created>
  <dcterms:modified xsi:type="dcterms:W3CDTF">2025-11-25T21:42:52Z</dcterms:modified>
</cp:coreProperties>
</file>