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45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F8E2-CCE3-30A4-91BA-FEBE87FEC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81D4FB-BD34-B883-B267-C2F92D5D1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93CFB-A4DB-D22F-E771-C6A93102A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2183-952A-4130-93C7-EAEAD4B62A35}" type="datetimeFigureOut">
              <a:rPr lang="id-ID" smtClean="0"/>
              <a:t>28/11/2025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1D39D-AED3-9C27-8856-DB01860AC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20408-8185-821C-4C34-9C06BB18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658F-24BF-4E70-967E-DDAB00990F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203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B044-98D4-1320-CD38-81F257B43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F1FEC-0630-B263-6806-3068E9639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A5BF9-4160-E358-B009-85DC72D0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2183-952A-4130-93C7-EAEAD4B62A35}" type="datetimeFigureOut">
              <a:rPr lang="id-ID" smtClean="0"/>
              <a:t>28/11/2025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B977A-AC62-3B01-1EBB-44D7723C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D7779-FCDA-07DC-FF9C-4175B456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658F-24BF-4E70-967E-DDAB00990F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502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EF388A-9979-AA6C-F011-998C7EC8E2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EBCC6-A700-68AA-C85A-191CE503A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63EA4-FD48-7F06-5A4E-A1D9290A7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2183-952A-4130-93C7-EAEAD4B62A35}" type="datetimeFigureOut">
              <a:rPr lang="id-ID" smtClean="0"/>
              <a:t>28/11/2025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9DEB4-5885-235B-02E4-74510845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6D29B-9536-F4FA-4BE9-E34DC507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658F-24BF-4E70-967E-DDAB00990F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86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AFD88-09E6-57CD-A5B9-DB38F880C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9150D-388D-1C90-4B1F-367789CC6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96D84-BBF7-ED1E-6448-6656BA77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2183-952A-4130-93C7-EAEAD4B62A35}" type="datetimeFigureOut">
              <a:rPr lang="id-ID" smtClean="0"/>
              <a:t>28/11/2025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86E62-6651-F91B-CBD9-78B777002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EE1A2-2DFA-F016-AB9B-4D2FFC24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658F-24BF-4E70-967E-DDAB00990F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286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03CA-2C8E-AAB7-BC49-BFE36D0E9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ABB7-0619-498E-A33B-B5ACC610A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98CD0-8776-960A-79D0-FC7CBDE7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2183-952A-4130-93C7-EAEAD4B62A35}" type="datetimeFigureOut">
              <a:rPr lang="id-ID" smtClean="0"/>
              <a:t>28/11/2025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B9B5E-95E8-FE5A-AA0F-FCABB70B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352B8-ACE3-B39E-0347-3541934E2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658F-24BF-4E70-967E-DDAB00990F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579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4ACB0-9CCD-1B08-46AC-11B93879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C4BFC-A4DE-60F5-40D3-78E320F52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6FBF3-077E-82ED-1577-55E920DA0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9C079-DFE8-171F-6AC9-65CF87D31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2183-952A-4130-93C7-EAEAD4B62A35}" type="datetimeFigureOut">
              <a:rPr lang="id-ID" smtClean="0"/>
              <a:t>28/11/2025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6CB14-2D62-7762-3A19-40293FF93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8F52F-FB33-E17C-892A-0E73A341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658F-24BF-4E70-967E-DDAB00990F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060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3D37-7FF6-2DBB-CD07-825AC9D01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68557-2FFD-5815-1B3D-F1E38706A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2B359-7875-3A7C-FB30-0E558B12F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A3B70-CB56-5015-87D1-25B9B5E54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9EFBD-86F5-C81D-BA69-F55F238B5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C262FE-7885-89D9-5B19-B8C1F8799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2183-952A-4130-93C7-EAEAD4B62A35}" type="datetimeFigureOut">
              <a:rPr lang="id-ID" smtClean="0"/>
              <a:t>28/11/2025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65D92E-AE65-5212-188F-3BCAF15E2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B63C9A-FA64-2EBC-3BCB-1D20242F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658F-24BF-4E70-967E-DDAB00990F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681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DC14-4D44-1AE6-43AC-92F24D766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E936BD-D663-88AE-0510-CDC3B71D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2183-952A-4130-93C7-EAEAD4B62A35}" type="datetimeFigureOut">
              <a:rPr lang="id-ID" smtClean="0"/>
              <a:t>28/11/2025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96CC8-66B8-9921-911E-D675A275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4AF5F-E21D-D796-61C7-FC297F9E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658F-24BF-4E70-967E-DDAB00990F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9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A9CF1-EC61-1442-4567-45592244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2183-952A-4130-93C7-EAEAD4B62A35}" type="datetimeFigureOut">
              <a:rPr lang="id-ID" smtClean="0"/>
              <a:t>28/11/2025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C9B85-1487-E262-F7D9-751FDD01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2B44F-6A41-7AC4-F6B7-ACC0155D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658F-24BF-4E70-967E-DDAB00990F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891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D2F0-0C52-F820-9BB2-C4F0552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E433D-FE2D-A8E9-36FB-AF7504450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F3D03-BDA2-E618-49B2-9209E1211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DF4F0-2D49-9CD0-B693-4924B67D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2183-952A-4130-93C7-EAEAD4B62A35}" type="datetimeFigureOut">
              <a:rPr lang="id-ID" smtClean="0"/>
              <a:t>28/11/2025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3DAB4-782D-809C-B10C-0FA95BC9D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0519F-0843-FD47-F4F7-7F8D496F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658F-24BF-4E70-967E-DDAB00990F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868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541-E8A1-D15B-7717-8E37A3D75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A685B-612D-D9FD-BB6C-931561B63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1D263-3E45-31C5-FC54-FEBD3C358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0FFAF-0D44-1AFE-BC37-142712931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2183-952A-4130-93C7-EAEAD4B62A35}" type="datetimeFigureOut">
              <a:rPr lang="id-ID" smtClean="0"/>
              <a:t>28/11/2025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A6BFC-8896-2117-0049-6DF4003A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6BE7F-B688-1870-66C2-8880CEE7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658F-24BF-4E70-967E-DDAB00990F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945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4EE133-022F-1541-8CD9-C6C5DA289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EAB61-B802-792A-780F-4C205C069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4AC05-0F71-E342-8AC7-0AC61F3B0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52183-952A-4130-93C7-EAEAD4B62A35}" type="datetimeFigureOut">
              <a:rPr lang="id-ID" smtClean="0"/>
              <a:t>28/11/2025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FCDF4-655B-8989-9CB7-5AD9376CF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574B4-A1B7-8B62-1BEE-6CDBF7EEB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5658F-24BF-4E70-967E-DDAB00990F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039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391AC-B161-32B7-18E8-2A38BEF6D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11354-302C-E005-BF6F-C1EC7ABA3B80}"/>
              </a:ext>
            </a:extLst>
          </p:cNvPr>
          <p:cNvSpPr txBox="1"/>
          <p:nvPr/>
        </p:nvSpPr>
        <p:spPr>
          <a:xfrm>
            <a:off x="2669366" y="3061253"/>
            <a:ext cx="427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Kitab An-Nikah (2)</a:t>
            </a:r>
          </a:p>
          <a:p>
            <a:pPr algn="ctr"/>
            <a:r>
              <a:rPr lang="en-US" b="1" dirty="0" err="1"/>
              <a:t>Wilayatul</a:t>
            </a:r>
            <a:r>
              <a:rPr lang="en-US" b="1" dirty="0"/>
              <a:t> </a:t>
            </a:r>
            <a:r>
              <a:rPr lang="en-US" b="1" dirty="0" err="1"/>
              <a:t>Abawain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946193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36221-03FA-F189-DBD0-0CF44CA9B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E2C5BA-61B1-0D5E-E5FB-E935EFA85C34}"/>
              </a:ext>
            </a:extLst>
          </p:cNvPr>
          <p:cNvSpPr txBox="1"/>
          <p:nvPr/>
        </p:nvSpPr>
        <p:spPr>
          <a:xfrm>
            <a:off x="1094154" y="2459177"/>
            <a:ext cx="10847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Kelompok Hadis (2): Perlu Izin Ayah</a:t>
            </a:r>
            <a:endParaRPr lang="en-US" b="1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id-ID" dirty="0"/>
              <a:t>Hadis: 'Perawan tidak dinikahkan tanpa izin ayah’.</a:t>
            </a:r>
            <a:endParaRPr lang="en-US" dirty="0"/>
          </a:p>
          <a:p>
            <a:pPr algn="r" rtl="1"/>
            <a:r>
              <a:rPr lang="ar-SA" dirty="0"/>
              <a:t>ابن ابي يعفور عن أبي عبد اللّه عليه السّلام: لا تنكح ذوات الآباء من الابكار الا باذن آبائهن</a:t>
            </a:r>
            <a:endParaRPr lang="id-ID" dirty="0"/>
          </a:p>
          <a:p>
            <a:r>
              <a:rPr lang="id-ID" dirty="0"/>
              <a:t>- Menunjukkan ayah berperan, tetapi tidak independen.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05742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36221-03FA-F189-DBD0-0CF44CA9B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E2C5BA-61B1-0D5E-E5FB-E935EFA85C34}"/>
              </a:ext>
            </a:extLst>
          </p:cNvPr>
          <p:cNvSpPr txBox="1"/>
          <p:nvPr/>
        </p:nvSpPr>
        <p:spPr>
          <a:xfrm>
            <a:off x="1088474" y="2464856"/>
            <a:ext cx="10847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Kelompok Hadis (3): Perlu Izin Gadis</a:t>
            </a:r>
            <a:endParaRPr lang="en-US" b="1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id-ID" dirty="0"/>
              <a:t>Hadis Mansur bin Hazim: 'Tidak dinikahkan kecuali dengan per</a:t>
            </a:r>
            <a:r>
              <a:rPr lang="en-US" dirty="0" err="1"/>
              <a:t>setujuannya</a:t>
            </a:r>
            <a:r>
              <a:rPr lang="id-ID" dirty="0"/>
              <a:t>’.</a:t>
            </a:r>
            <a:r>
              <a:rPr lang="en-US" dirty="0"/>
              <a:t> </a:t>
            </a:r>
          </a:p>
          <a:p>
            <a:pPr algn="r" rtl="1"/>
            <a:r>
              <a:rPr lang="ar-SA" dirty="0"/>
              <a:t>تستأمر البكر و غيرها و لا تنكح الا بامرها</a:t>
            </a:r>
            <a:endParaRPr lang="id-ID" dirty="0"/>
          </a:p>
          <a:p>
            <a:pPr marL="285750" indent="-285750">
              <a:buFontTx/>
              <a:buChar char="-"/>
            </a:pPr>
            <a:r>
              <a:rPr lang="id-ID" dirty="0"/>
              <a:t>Hadis Safwan: 'Harus dengan keridhaan gadis’.</a:t>
            </a:r>
            <a:endParaRPr lang="en-US" dirty="0"/>
          </a:p>
          <a:p>
            <a:pPr algn="r" rtl="1"/>
            <a:r>
              <a:rPr lang="ar-SA" dirty="0"/>
              <a:t>استشار عبد الرحمن موسي بن جعفر عليه السّلام في تزويج ابنته لابن أخيه فقال: افعل و يكون ذلك برضاها، فان لها في نفسها نصيبا. قال: و استشار خالد بن داود موسي بن جعفر عليه السّلام في تزويج ابنته علي بن جعفر فقال: افعل و يكون ذلك برضاها فان لها في نفسها حظّا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3916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36221-03FA-F189-DBD0-0CF44CA9B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E2C5BA-61B1-0D5E-E5FB-E935EFA85C34}"/>
              </a:ext>
            </a:extLst>
          </p:cNvPr>
          <p:cNvSpPr txBox="1"/>
          <p:nvPr/>
        </p:nvSpPr>
        <p:spPr>
          <a:xfrm>
            <a:off x="1111192" y="2351266"/>
            <a:ext cx="10847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Hadis yang Menyatakan Gadis Independen</a:t>
            </a:r>
            <a:endParaRPr lang="en-US" b="1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id-ID" dirty="0"/>
              <a:t>Hanya satu hadis (Sa'dan).</a:t>
            </a:r>
            <a:endParaRPr lang="en-US" dirty="0"/>
          </a:p>
          <a:p>
            <a:pPr algn="r" rtl="1"/>
            <a:r>
              <a:rPr lang="ar-SA" dirty="0"/>
              <a:t>لا بأس بتزويج البكر إذا رضيت بغير اذن أبيها</a:t>
            </a:r>
            <a:endParaRPr lang="id-ID" dirty="0"/>
          </a:p>
          <a:p>
            <a:r>
              <a:rPr lang="id-ID" dirty="0"/>
              <a:t>- Hadis lemah sanad dan bertentangan dengan banyak riwayat.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9718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36221-03FA-F189-DBD0-0CF44CA9B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E2C5BA-61B1-0D5E-E5FB-E935EFA85C34}"/>
              </a:ext>
            </a:extLst>
          </p:cNvPr>
          <p:cNvSpPr txBox="1"/>
          <p:nvPr/>
        </p:nvSpPr>
        <p:spPr>
          <a:xfrm>
            <a:off x="1082795" y="2305830"/>
            <a:ext cx="10847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Kesimpulan Wilayah atas Gadis Perawan</a:t>
            </a:r>
            <a:endParaRPr lang="en-US" b="1" dirty="0"/>
          </a:p>
          <a:p>
            <a:endParaRPr lang="en-US" dirty="0"/>
          </a:p>
          <a:p>
            <a:r>
              <a:rPr lang="id-ID" dirty="0"/>
              <a:t>- Harus izin ayah.</a:t>
            </a:r>
          </a:p>
          <a:p>
            <a:r>
              <a:rPr lang="id-ID" dirty="0"/>
              <a:t>- Harus izin gadis.</a:t>
            </a:r>
          </a:p>
          <a:p>
            <a:r>
              <a:rPr lang="id-ID" dirty="0"/>
              <a:t>- Tanpa kerelaan gadis, pernikahan tidak sah.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02926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36221-03FA-F189-DBD0-0CF44CA9B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E2C5BA-61B1-0D5E-E5FB-E935EFA85C34}"/>
              </a:ext>
            </a:extLst>
          </p:cNvPr>
          <p:cNvSpPr txBox="1"/>
          <p:nvPr/>
        </p:nvSpPr>
        <p:spPr>
          <a:xfrm>
            <a:off x="1043039" y="2259302"/>
            <a:ext cx="10847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Wilayah Ayah = Wilayah Kakek</a:t>
            </a:r>
            <a:endParaRPr lang="en-US" b="1" dirty="0"/>
          </a:p>
          <a:p>
            <a:endParaRPr lang="en-US" dirty="0"/>
          </a:p>
          <a:p>
            <a:r>
              <a:rPr lang="id-ID" dirty="0"/>
              <a:t>- Kakek termasuk 'ayah'.</a:t>
            </a:r>
          </a:p>
          <a:p>
            <a:r>
              <a:rPr lang="id-ID" dirty="0"/>
              <a:t>- Segala ketentuan wilayah ayah berlaku pada kakek.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1547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36221-03FA-F189-DBD0-0CF44CA9B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E2C5BA-61B1-0D5E-E5FB-E935EFA85C34}"/>
              </a:ext>
            </a:extLst>
          </p:cNvPr>
          <p:cNvSpPr txBox="1"/>
          <p:nvPr/>
        </p:nvSpPr>
        <p:spPr>
          <a:xfrm>
            <a:off x="1094154" y="2436458"/>
            <a:ext cx="10847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Hukum Janda (Tsayyib)</a:t>
            </a:r>
            <a:endParaRPr lang="en-US" b="1" dirty="0"/>
          </a:p>
          <a:p>
            <a:endParaRPr lang="en-US" dirty="0"/>
          </a:p>
          <a:p>
            <a:r>
              <a:rPr lang="id-ID" dirty="0"/>
              <a:t>- Janda berwenang penuh atas dirinya.</a:t>
            </a:r>
          </a:p>
          <a:p>
            <a:r>
              <a:rPr lang="id-ID" dirty="0"/>
              <a:t>- Ayah/kakek tidak memiliki wilayah.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6777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36221-03FA-F189-DBD0-0CF44CA9B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E2C5BA-61B1-0D5E-E5FB-E935EFA85C34}"/>
              </a:ext>
            </a:extLst>
          </p:cNvPr>
          <p:cNvSpPr txBox="1"/>
          <p:nvPr/>
        </p:nvSpPr>
        <p:spPr>
          <a:xfrm>
            <a:off x="1099833" y="2118406"/>
            <a:ext cx="108477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Wilayah Nikah dalam Fikih</a:t>
            </a:r>
            <a:endParaRPr lang="en-US" b="1" dirty="0"/>
          </a:p>
          <a:p>
            <a:endParaRPr lang="en-US" dirty="0"/>
          </a:p>
          <a:p>
            <a:r>
              <a:rPr lang="id-ID" dirty="0"/>
              <a:t>- Ayah dan kakek dari ayah memiliki wilayah.</a:t>
            </a:r>
          </a:p>
          <a:p>
            <a:r>
              <a:rPr lang="id-ID" dirty="0"/>
              <a:t>- Wilayah atas anak kecil &amp; orang gila.</a:t>
            </a:r>
          </a:p>
          <a:p>
            <a:r>
              <a:rPr lang="id-ID" dirty="0"/>
              <a:t>- Gadis perawan baligh: perlu izin ayah &amp; gadis.</a:t>
            </a:r>
          </a:p>
          <a:p>
            <a:r>
              <a:rPr lang="id-ID" dirty="0"/>
              <a:t>- Janda berwenang penuh.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91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36221-03FA-F189-DBD0-0CF44CA9B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E2C5BA-61B1-0D5E-E5FB-E935EFA85C34}"/>
              </a:ext>
            </a:extLst>
          </p:cNvPr>
          <p:cNvSpPr txBox="1"/>
          <p:nvPr/>
        </p:nvSpPr>
        <p:spPr>
          <a:xfrm>
            <a:off x="1082795" y="2254714"/>
            <a:ext cx="10847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Wilayah Ayah &amp; Kakek dari </a:t>
            </a:r>
            <a:r>
              <a:rPr lang="en-US" b="1" dirty="0"/>
              <a:t>Jalur </a:t>
            </a:r>
            <a:r>
              <a:rPr lang="id-ID" b="1" dirty="0"/>
              <a:t>Ayah</a:t>
            </a:r>
            <a:endParaRPr lang="en-US" b="1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id-ID" dirty="0"/>
              <a:t>Memiliki wilayah atas anak kecil.</a:t>
            </a:r>
            <a:endParaRPr lang="en-US" dirty="0"/>
          </a:p>
          <a:p>
            <a:pPr algn="r" rtl="1"/>
            <a:r>
              <a:rPr lang="ar-SA" dirty="0"/>
              <a:t>محمد بن مسلم عن أبي جعفر عليه السّلام: الصبي يتزوج الصبية يتوارثان ؟ فقال: إذا كان أبواهما اللذان زوجاهما فنعم. قلت: فهل يجوز طلاق الاب ؟ قال: لا</a:t>
            </a:r>
            <a:endParaRPr lang="id-ID" dirty="0"/>
          </a:p>
          <a:p>
            <a:r>
              <a:rPr lang="id-ID" dirty="0"/>
              <a:t>- Memiliki wilayah atas orang gila sejak kecil.</a:t>
            </a:r>
          </a:p>
          <a:p>
            <a:r>
              <a:rPr lang="id-ID" dirty="0"/>
              <a:t>- Kakek lebih utama jika terjadi konflik.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7060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36221-03FA-F189-DBD0-0CF44CA9B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E2C5BA-61B1-0D5E-E5FB-E935EFA85C34}"/>
              </a:ext>
            </a:extLst>
          </p:cNvPr>
          <p:cNvSpPr txBox="1"/>
          <p:nvPr/>
        </p:nvSpPr>
        <p:spPr>
          <a:xfrm>
            <a:off x="1077116" y="2305830"/>
            <a:ext cx="108477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Dalil Wilayah Ayah &amp; Kakek</a:t>
            </a:r>
            <a:endParaRPr lang="en-US" b="1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id-ID" dirty="0"/>
              <a:t>Hadis Muhammad bin Muslim (waris &amp; nikah anak kecil).</a:t>
            </a:r>
            <a:endParaRPr lang="en-US" dirty="0"/>
          </a:p>
          <a:p>
            <a:pPr algn="r" rtl="1"/>
            <a:r>
              <a:rPr lang="ar-SA" dirty="0"/>
              <a:t>محمد بن مسلم عن أبي جعفر عليه السّلام: الصبي يتزوج الصبية يتوارثان ؟ فقال: إذا كان أبواهما اللذان زوجاهما فنعم. قلت: فهل يجوز طلاق الاب ؟ قال: لا</a:t>
            </a:r>
            <a:endParaRPr lang="id-ID" dirty="0"/>
          </a:p>
          <a:p>
            <a:pPr marL="285750" indent="-285750">
              <a:buFontTx/>
              <a:buChar char="-"/>
            </a:pPr>
            <a:r>
              <a:rPr lang="id-ID" dirty="0"/>
              <a:t>Hadis: kakek lebih berhak daripada ayah.</a:t>
            </a:r>
            <a:endParaRPr lang="en-US" dirty="0"/>
          </a:p>
          <a:p>
            <a:pPr algn="r" rtl="1"/>
            <a:r>
              <a:rPr lang="ar-SA" dirty="0"/>
              <a:t>اذا زوّج الرجل ابنة ابنه فهو جائز علي ابنه، و لابنه أيضا ان يزوجها. فقلت: فان هوي ابوها رجلا وجدها رجلا فقال: الجد أولي بنكاحها</a:t>
            </a:r>
            <a:endParaRPr lang="id-ID" dirty="0"/>
          </a:p>
          <a:p>
            <a:r>
              <a:rPr lang="id-ID" dirty="0"/>
              <a:t>- Kakek termasuk 'ayah' secara bahasa.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035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36221-03FA-F189-DBD0-0CF44CA9B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E2C5BA-61B1-0D5E-E5FB-E935EFA85C34}"/>
              </a:ext>
            </a:extLst>
          </p:cNvPr>
          <p:cNvSpPr txBox="1"/>
          <p:nvPr/>
        </p:nvSpPr>
        <p:spPr>
          <a:xfrm>
            <a:off x="1099833" y="2368305"/>
            <a:ext cx="10847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Kakek dari Ibu Tidak Memiliki Wilayah</a:t>
            </a:r>
            <a:endParaRPr lang="en-US" b="1" dirty="0"/>
          </a:p>
          <a:p>
            <a:endParaRPr lang="en-US" dirty="0"/>
          </a:p>
          <a:p>
            <a:r>
              <a:rPr lang="id-ID" dirty="0"/>
              <a:t>- Dalil hanya menyebut kakek dari ayah.</a:t>
            </a:r>
          </a:p>
          <a:p>
            <a:r>
              <a:rPr lang="id-ID" dirty="0"/>
              <a:t>- Tidak ada dalil untuk kakek dari pihak ibu.</a:t>
            </a:r>
          </a:p>
          <a:p>
            <a:r>
              <a:rPr lang="id-ID" dirty="0"/>
              <a:t>- 'Asal tidak ada wilayah' kecuali dalil menetapkan.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3678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36221-03FA-F189-DBD0-0CF44CA9B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E2C5BA-61B1-0D5E-E5FB-E935EFA85C34}"/>
              </a:ext>
            </a:extLst>
          </p:cNvPr>
          <p:cNvSpPr txBox="1"/>
          <p:nvPr/>
        </p:nvSpPr>
        <p:spPr>
          <a:xfrm>
            <a:off x="1088474" y="2237676"/>
            <a:ext cx="10847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Wilayah atas Orang Gila</a:t>
            </a:r>
            <a:endParaRPr lang="en-US" b="1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id-ID" dirty="0"/>
              <a:t>Wali seperti kedudukan hakim.</a:t>
            </a:r>
            <a:endParaRPr lang="en-US" dirty="0"/>
          </a:p>
          <a:p>
            <a:pPr algn="r" rtl="1"/>
            <a:r>
              <a:rPr lang="ar-SA" dirty="0"/>
              <a:t>قلت لأبي عبد اللّه عليه السّلام: الرجل الاحمق الذاهب العقل يجوز طلاق وليّه عليه ؟ قال: و لم لا يطلق هو؟ قلت: لا يؤمن إن طلّق هو ان يقول غدا لم أطلق أو لا يحسن ان يطلّق قال: ما أري وليّه الا بمنزلة السلطان</a:t>
            </a:r>
            <a:endParaRPr lang="id-ID" dirty="0"/>
          </a:p>
          <a:p>
            <a:r>
              <a:rPr lang="id-ID" dirty="0"/>
              <a:t>- Jika boleh menceraikan, maka lebih boleh menikahkan.</a:t>
            </a:r>
          </a:p>
          <a:p>
            <a:r>
              <a:rPr lang="id-ID" dirty="0"/>
              <a:t>- Wilayah sebelum baligh berlanjut setelah baligh.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7201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36221-03FA-F189-DBD0-0CF44CA9B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E2C5BA-61B1-0D5E-E5FB-E935EFA85C34}"/>
              </a:ext>
            </a:extLst>
          </p:cNvPr>
          <p:cNvSpPr txBox="1"/>
          <p:nvPr/>
        </p:nvSpPr>
        <p:spPr>
          <a:xfrm>
            <a:off x="1094154" y="2283112"/>
            <a:ext cx="10847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Gila Setelah Baligh</a:t>
            </a:r>
            <a:endParaRPr lang="en-US" b="1" dirty="0"/>
          </a:p>
          <a:p>
            <a:endParaRPr lang="en-US" dirty="0"/>
          </a:p>
          <a:p>
            <a:r>
              <a:rPr lang="id-ID" dirty="0"/>
              <a:t>- Sebagian ulama: wilayah tetap berlaku.</a:t>
            </a:r>
          </a:p>
          <a:p>
            <a:r>
              <a:rPr lang="id-ID" dirty="0"/>
              <a:t>- Dalil: hadis bersifat umum.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4149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36221-03FA-F189-DBD0-0CF44CA9B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E2C5BA-61B1-0D5E-E5FB-E935EFA85C34}"/>
              </a:ext>
            </a:extLst>
          </p:cNvPr>
          <p:cNvSpPr txBox="1"/>
          <p:nvPr/>
        </p:nvSpPr>
        <p:spPr>
          <a:xfrm>
            <a:off x="1122551" y="2061611"/>
            <a:ext cx="108477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Gadis Perawan Baligh</a:t>
            </a:r>
            <a:endParaRPr lang="en-US" b="1" dirty="0"/>
          </a:p>
          <a:p>
            <a:endParaRPr lang="en-US" dirty="0"/>
          </a:p>
          <a:p>
            <a:r>
              <a:rPr lang="id-ID" dirty="0"/>
              <a:t>- Tiga pendapat ulama:</a:t>
            </a:r>
          </a:p>
          <a:p>
            <a:r>
              <a:rPr lang="id-ID" dirty="0"/>
              <a:t>- 1) Ayah berhak penuh.</a:t>
            </a:r>
          </a:p>
          <a:p>
            <a:r>
              <a:rPr lang="id-ID" dirty="0"/>
              <a:t>- 2) Gadis berhak penuh.</a:t>
            </a:r>
          </a:p>
          <a:p>
            <a:r>
              <a:rPr lang="id-ID" dirty="0"/>
              <a:t>- 3) Harus persetujuan keduanya.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0890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36221-03FA-F189-DBD0-0CF44CA9B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E2C5BA-61B1-0D5E-E5FB-E935EFA85C34}"/>
              </a:ext>
            </a:extLst>
          </p:cNvPr>
          <p:cNvSpPr txBox="1"/>
          <p:nvPr/>
        </p:nvSpPr>
        <p:spPr>
          <a:xfrm>
            <a:off x="1077115" y="2510292"/>
            <a:ext cx="10847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Kelompok Hadis (1): Ayah Berhak Penuh</a:t>
            </a:r>
            <a:endParaRPr lang="en-US" b="1" dirty="0"/>
          </a:p>
          <a:p>
            <a:endParaRPr lang="en-US" dirty="0"/>
          </a:p>
          <a:p>
            <a:r>
              <a:rPr lang="id-ID" dirty="0"/>
              <a:t>- Hadis: 'Tidak ada urusan bagi gadis bersama ayahnya selama masih perawan'.</a:t>
            </a:r>
          </a:p>
          <a:p>
            <a:pPr marL="285750" indent="-285750">
              <a:buFontTx/>
              <a:buChar char="-"/>
            </a:pPr>
            <a:r>
              <a:rPr lang="id-ID" dirty="0"/>
              <a:t>Sekitar 6 hadis sahih.</a:t>
            </a:r>
            <a:endParaRPr lang="en-US" dirty="0"/>
          </a:p>
          <a:p>
            <a:pPr algn="r" rtl="1"/>
            <a:r>
              <a:rPr lang="ar-SA" dirty="0"/>
              <a:t>سألته عن البكر إذا بلغت مبلغ النساء أ لها مع أبيها أمر؟ فقال: ليس لها مع أبيها أمر ما لم تثيّب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00099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641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Zaki Askariy</dc:creator>
  <cp:lastModifiedBy>Zaki Askariy</cp:lastModifiedBy>
  <cp:revision>1</cp:revision>
  <dcterms:created xsi:type="dcterms:W3CDTF">2025-11-27T22:03:01Z</dcterms:created>
  <dcterms:modified xsi:type="dcterms:W3CDTF">2025-11-27T22:31:18Z</dcterms:modified>
</cp:coreProperties>
</file>