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82" r:id="rId2"/>
    <p:sldId id="283" r:id="rId3"/>
    <p:sldId id="284"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9" d="100"/>
          <a:sy n="89" d="100"/>
        </p:scale>
        <p:origin x="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6E3A9F13-708B-43FE-A419-94DFBB180A22}"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77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DD652-9DE9-465A-8BDA-8E298422AA63}" type="datetimeFigureOut">
              <a:rPr lang="id-ID" smtClean="0"/>
              <a:t>16/01/2025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46502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7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01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62693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93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07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0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52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370114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16/01/2025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9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BDD652-9DE9-465A-8BDA-8E298422AA63}" type="datetimeFigureOut">
              <a:rPr lang="id-ID" smtClean="0"/>
              <a:t>16/01/2025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7118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BDD652-9DE9-465A-8BDA-8E298422AA63}" type="datetimeFigureOut">
              <a:rPr lang="id-ID" smtClean="0"/>
              <a:t>16/01/2025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E3A9F13-708B-43FE-A419-94DFBB180A22}"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49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BDD652-9DE9-465A-8BDA-8E298422AA63}" type="datetimeFigureOut">
              <a:rPr lang="id-ID" smtClean="0"/>
              <a:t>16/01/2025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E3A9F13-708B-43FE-A419-94DFBB180A22}"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35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DD652-9DE9-465A-8BDA-8E298422AA63}" type="datetimeFigureOut">
              <a:rPr lang="id-ID" smtClean="0"/>
              <a:t>16/01/2025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45629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DD652-9DE9-465A-8BDA-8E298422AA63}" type="datetimeFigureOut">
              <a:rPr lang="id-ID" smtClean="0"/>
              <a:t>16/01/2025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88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DD652-9DE9-465A-8BDA-8E298422AA63}" type="datetimeFigureOut">
              <a:rPr lang="id-ID" smtClean="0"/>
              <a:t>16/01/2025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76268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BDD652-9DE9-465A-8BDA-8E298422AA63}" type="datetimeFigureOut">
              <a:rPr lang="id-ID" smtClean="0"/>
              <a:t>16/01/2025</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3A9F13-708B-43FE-A419-94DFBB180A22}" type="slidenum">
              <a:rPr lang="id-ID" smtClean="0"/>
              <a:t>‹#›</a:t>
            </a:fld>
            <a:endParaRPr lang="id-ID"/>
          </a:p>
        </p:txBody>
      </p:sp>
    </p:spTree>
    <p:extLst>
      <p:ext uri="{BB962C8B-B14F-4D97-AF65-F5344CB8AC3E}">
        <p14:creationId xmlns:p14="http://schemas.microsoft.com/office/powerpoint/2010/main" val="11060434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06056"/>
            <a:ext cx="9601196" cy="694481"/>
          </a:xfrm>
        </p:spPr>
        <p:txBody>
          <a:bodyPr>
            <a:normAutofit fontScale="90000"/>
          </a:bodyPr>
          <a:lstStyle/>
          <a:p>
            <a:r>
              <a:rPr lang="en-US" dirty="0" smtClean="0"/>
              <a:t>I’lal</a:t>
            </a:r>
            <a:endParaRPr lang="en-US" dirty="0"/>
          </a:p>
        </p:txBody>
      </p:sp>
      <p:sp>
        <p:nvSpPr>
          <p:cNvPr id="3" name="Content Placeholder 2"/>
          <p:cNvSpPr>
            <a:spLocks noGrp="1"/>
          </p:cNvSpPr>
          <p:nvPr>
            <p:ph idx="1"/>
          </p:nvPr>
        </p:nvSpPr>
        <p:spPr>
          <a:xfrm>
            <a:off x="1295401" y="1527586"/>
            <a:ext cx="9601196" cy="4348282"/>
          </a:xfrm>
          <a:solidFill>
            <a:schemeClr val="accent6">
              <a:lumMod val="20000"/>
              <a:lumOff val="80000"/>
            </a:schemeClr>
          </a:solidFill>
        </p:spPr>
        <p:txBody>
          <a:bodyPr>
            <a:normAutofit fontScale="92500" lnSpcReduction="10000"/>
          </a:bodyPr>
          <a:lstStyle/>
          <a:p>
            <a:pPr marL="0" indent="0">
              <a:buNone/>
            </a:pPr>
            <a:r>
              <a:rPr lang="en-US" dirty="0"/>
              <a:t> </a:t>
            </a:r>
            <a:r>
              <a:rPr lang="en-US" dirty="0" smtClean="0"/>
              <a:t>Kalimat yang huruf aslinya terdiri dari huruf Illat (Alif, Wawu, dan Ya’) dikarenakan untuk mempermudah bacaannya dengan beberapa syarat mengalami perubahan, maka perubahan tersebut dinamakan I’lal. Perlu kita ketahui bahwa kalimat yang huruf aslinya terdiri dari huruf Illat baik itu mengalami perubahan(I’lal) atau tidak disebut dengan Mu’tal, contoh: </a:t>
            </a:r>
            <a:r>
              <a:rPr lang="ar-SA" dirty="0" smtClean="0"/>
              <a:t>وَعَدَ , قَالَ</a:t>
            </a:r>
            <a:r>
              <a:rPr lang="en-US" dirty="0" smtClean="0"/>
              <a:t> </a:t>
            </a:r>
          </a:p>
          <a:p>
            <a:pPr marL="0" indent="0">
              <a:buNone/>
            </a:pPr>
            <a:r>
              <a:rPr lang="en-US" dirty="0"/>
              <a:t> </a:t>
            </a:r>
            <a:r>
              <a:rPr lang="en-US" dirty="0" smtClean="0"/>
              <a:t>Ada beberapa pembagian I’lal:</a:t>
            </a:r>
          </a:p>
          <a:p>
            <a:r>
              <a:rPr lang="en-US" dirty="0" smtClean="0"/>
              <a:t>Berdasarkan Tempat I’lal:</a:t>
            </a:r>
          </a:p>
          <a:p>
            <a:pPr marL="457200" indent="-457200">
              <a:buAutoNum type="arabicPeriod"/>
            </a:pPr>
            <a:r>
              <a:rPr lang="en-US" dirty="0" smtClean="0"/>
              <a:t>I’lal di Fa’ Fiil: </a:t>
            </a:r>
            <a:r>
              <a:rPr lang="ar-SA" dirty="0" smtClean="0"/>
              <a:t>يُ</a:t>
            </a:r>
            <a:r>
              <a:rPr lang="ar-SA" dirty="0" smtClean="0">
                <a:solidFill>
                  <a:srgbClr val="FF0000"/>
                </a:solidFill>
              </a:rPr>
              <a:t>يْ</a:t>
            </a:r>
            <a:r>
              <a:rPr lang="ar-SA" dirty="0" smtClean="0">
                <a:solidFill>
                  <a:schemeClr val="tx1"/>
                </a:solidFill>
              </a:rPr>
              <a:t>قِنُ</a:t>
            </a:r>
            <a:r>
              <a:rPr lang="ar-SA" dirty="0" smtClean="0"/>
              <a:t> = يُ</a:t>
            </a:r>
            <a:r>
              <a:rPr lang="ar-SA" dirty="0" smtClean="0">
                <a:solidFill>
                  <a:srgbClr val="FF0000"/>
                </a:solidFill>
              </a:rPr>
              <a:t>وْ</a:t>
            </a:r>
            <a:r>
              <a:rPr lang="ar-SA" dirty="0" smtClean="0">
                <a:solidFill>
                  <a:schemeClr val="tx1"/>
                </a:solidFill>
              </a:rPr>
              <a:t>قِنُ</a:t>
            </a:r>
            <a:r>
              <a:rPr lang="en-US" dirty="0" smtClean="0"/>
              <a:t> </a:t>
            </a:r>
          </a:p>
          <a:p>
            <a:pPr marL="457200" indent="-457200">
              <a:buAutoNum type="arabicPeriod"/>
            </a:pPr>
            <a:r>
              <a:rPr lang="en-US" dirty="0" smtClean="0"/>
              <a:t>I’lal di Ain Fiil: </a:t>
            </a:r>
            <a:r>
              <a:rPr lang="ar-SA" dirty="0" smtClean="0"/>
              <a:t>قَ</a:t>
            </a:r>
            <a:r>
              <a:rPr lang="ar-SA" dirty="0" smtClean="0">
                <a:solidFill>
                  <a:srgbClr val="FF0000"/>
                </a:solidFill>
              </a:rPr>
              <a:t>وَ</a:t>
            </a:r>
            <a:r>
              <a:rPr lang="ar-SA" dirty="0" smtClean="0">
                <a:solidFill>
                  <a:schemeClr val="tx1"/>
                </a:solidFill>
              </a:rPr>
              <a:t>لَ = قَ</a:t>
            </a:r>
            <a:r>
              <a:rPr lang="ar-SA" dirty="0" smtClean="0">
                <a:solidFill>
                  <a:srgbClr val="FF0000"/>
                </a:solidFill>
              </a:rPr>
              <a:t>ا</a:t>
            </a:r>
            <a:r>
              <a:rPr lang="ar-SA" dirty="0" smtClean="0">
                <a:solidFill>
                  <a:schemeClr val="tx1"/>
                </a:solidFill>
              </a:rPr>
              <a:t>لَ</a:t>
            </a:r>
            <a:endParaRPr lang="en-US" dirty="0" smtClean="0"/>
          </a:p>
          <a:p>
            <a:pPr marL="457200" indent="-457200">
              <a:buAutoNum type="arabicPeriod"/>
            </a:pPr>
            <a:r>
              <a:rPr lang="en-US" dirty="0" smtClean="0"/>
              <a:t>I’lal di Lam Fiil:</a:t>
            </a:r>
            <a:r>
              <a:rPr lang="ar-SA" dirty="0" smtClean="0"/>
              <a:t> </a:t>
            </a:r>
            <a:r>
              <a:rPr lang="en-US" dirty="0"/>
              <a:t> </a:t>
            </a:r>
            <a:r>
              <a:rPr lang="ar-SA" dirty="0" smtClean="0"/>
              <a:t>دَعَ</a:t>
            </a:r>
            <a:r>
              <a:rPr lang="ar-SA" dirty="0" smtClean="0">
                <a:solidFill>
                  <a:srgbClr val="FF0000"/>
                </a:solidFill>
              </a:rPr>
              <a:t>وَ</a:t>
            </a:r>
            <a:r>
              <a:rPr lang="ar-SA" dirty="0" smtClean="0">
                <a:solidFill>
                  <a:schemeClr val="tx1"/>
                </a:solidFill>
              </a:rPr>
              <a:t> = دَعَ</a:t>
            </a:r>
            <a:r>
              <a:rPr lang="ar-SA" dirty="0" smtClean="0">
                <a:solidFill>
                  <a:srgbClr val="FF0000"/>
                </a:solidFill>
              </a:rPr>
              <a:t>ا</a:t>
            </a:r>
            <a:r>
              <a:rPr lang="en-US" dirty="0" smtClean="0">
                <a:solidFill>
                  <a:srgbClr val="FF0000"/>
                </a:solidFill>
              </a:rPr>
              <a:t> </a:t>
            </a:r>
            <a:endParaRPr lang="en-US" dirty="0" smtClean="0"/>
          </a:p>
          <a:p>
            <a:pPr marL="457200" indent="-457200">
              <a:buAutoNum type="arabicPeriod"/>
            </a:pPr>
            <a:r>
              <a:rPr lang="en-US" dirty="0" smtClean="0"/>
              <a:t>I’lal di Huruf Tambahan: </a:t>
            </a:r>
            <a:r>
              <a:rPr lang="ar-SA" dirty="0" smtClean="0"/>
              <a:t>بَ</a:t>
            </a:r>
            <a:r>
              <a:rPr lang="ar-SA" dirty="0" smtClean="0">
                <a:solidFill>
                  <a:srgbClr val="FF0000"/>
                </a:solidFill>
              </a:rPr>
              <a:t>ا</a:t>
            </a:r>
            <a:r>
              <a:rPr lang="ar-SA" dirty="0" smtClean="0">
                <a:solidFill>
                  <a:schemeClr val="tx1"/>
                </a:solidFill>
              </a:rPr>
              <a:t>رَكَ = بُ</a:t>
            </a:r>
            <a:r>
              <a:rPr lang="ar-SA" dirty="0" smtClean="0">
                <a:solidFill>
                  <a:srgbClr val="FF0000"/>
                </a:solidFill>
              </a:rPr>
              <a:t>ا</a:t>
            </a:r>
            <a:r>
              <a:rPr lang="ar-SA" dirty="0" smtClean="0">
                <a:solidFill>
                  <a:schemeClr val="tx1"/>
                </a:solidFill>
              </a:rPr>
              <a:t>رِكَ (مجهول) = بُ</a:t>
            </a:r>
            <a:r>
              <a:rPr lang="ar-SA" dirty="0" smtClean="0">
                <a:solidFill>
                  <a:srgbClr val="FF0000"/>
                </a:solidFill>
              </a:rPr>
              <a:t>وْ</a:t>
            </a:r>
            <a:r>
              <a:rPr lang="ar-SA" dirty="0" smtClean="0">
                <a:solidFill>
                  <a:schemeClr val="tx1"/>
                </a:solidFill>
              </a:rPr>
              <a:t>رِكَ (اعلال)</a:t>
            </a:r>
            <a:r>
              <a:rPr lang="en-US" dirty="0" smtClean="0">
                <a:solidFill>
                  <a:schemeClr val="tx1"/>
                </a:solidFill>
              </a:rPr>
              <a:t> </a:t>
            </a:r>
            <a:endParaRPr lang="en-US" dirty="0" smtClean="0"/>
          </a:p>
          <a:p>
            <a:pPr marL="0" indent="0">
              <a:buNone/>
            </a:pPr>
            <a:endParaRPr lang="en-US" dirty="0" smtClean="0"/>
          </a:p>
          <a:p>
            <a:pPr marL="0" indent="0">
              <a:buNone/>
            </a:pPr>
            <a:endParaRPr lang="en-US" dirty="0"/>
          </a:p>
        </p:txBody>
      </p:sp>
      <p:pic>
        <p:nvPicPr>
          <p:cNvPr id="4" name="Picture 3">
            <a:extLst>
              <a:ext uri="{FF2B5EF4-FFF2-40B4-BE49-F238E27FC236}">
                <a16:creationId xmlns:a16="http://schemas.microsoft.com/office/drawing/2014/main" xmlns="" id="{56B55372-2915-1B33-2C96-89C53630D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8645" cy="1527586"/>
          </a:xfrm>
          <a:prstGeom prst="rect">
            <a:avLst/>
          </a:prstGeom>
        </p:spPr>
      </p:pic>
    </p:spTree>
    <p:extLst>
      <p:ext uri="{BB962C8B-B14F-4D97-AF65-F5344CB8AC3E}">
        <p14:creationId xmlns:p14="http://schemas.microsoft.com/office/powerpoint/2010/main" val="181116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36609"/>
            <a:ext cx="9601196" cy="5590572"/>
          </a:xfrm>
          <a:solidFill>
            <a:schemeClr val="accent6">
              <a:lumMod val="20000"/>
              <a:lumOff val="80000"/>
            </a:schemeClr>
          </a:solidFill>
        </p:spPr>
        <p:txBody>
          <a:bodyPr>
            <a:noAutofit/>
          </a:bodyPr>
          <a:lstStyle/>
          <a:p>
            <a:r>
              <a:rPr lang="en-US" sz="2000" dirty="0" smtClean="0"/>
              <a:t>Berdasarkan Jenis I’lal:</a:t>
            </a:r>
          </a:p>
          <a:p>
            <a:pPr marL="457200" indent="-457200">
              <a:buFont typeface="+mj-lt"/>
              <a:buAutoNum type="arabicPeriod"/>
            </a:pPr>
            <a:r>
              <a:rPr lang="en-US" sz="2000" dirty="0" smtClean="0"/>
              <a:t>Disukun (</a:t>
            </a:r>
            <a:r>
              <a:rPr lang="ar-SA" sz="2000" dirty="0" smtClean="0"/>
              <a:t>اسكانى</a:t>
            </a:r>
            <a:r>
              <a:rPr lang="en-US" sz="2000" dirty="0" smtClean="0"/>
              <a:t>): Huruf Illat disukun, contoh: </a:t>
            </a:r>
            <a:r>
              <a:rPr lang="ar-SA" sz="2000" dirty="0" smtClean="0"/>
              <a:t>يَقْ</a:t>
            </a:r>
            <a:r>
              <a:rPr lang="ar-SA" sz="2000" dirty="0" smtClean="0">
                <a:solidFill>
                  <a:srgbClr val="FF0000"/>
                </a:solidFill>
              </a:rPr>
              <a:t>وُ</a:t>
            </a:r>
            <a:r>
              <a:rPr lang="ar-SA" sz="2000" dirty="0" smtClean="0">
                <a:solidFill>
                  <a:schemeClr val="tx1"/>
                </a:solidFill>
              </a:rPr>
              <a:t>لُ = يَقُ</a:t>
            </a:r>
            <a:r>
              <a:rPr lang="ar-SA" sz="2000" dirty="0" smtClean="0">
                <a:solidFill>
                  <a:srgbClr val="FF0000"/>
                </a:solidFill>
              </a:rPr>
              <a:t>وْ</a:t>
            </a:r>
            <a:r>
              <a:rPr lang="ar-SA" sz="2000" dirty="0" smtClean="0">
                <a:solidFill>
                  <a:schemeClr val="tx1"/>
                </a:solidFill>
              </a:rPr>
              <a:t>لُ</a:t>
            </a:r>
            <a:r>
              <a:rPr lang="en-US" sz="2000" dirty="0" smtClean="0">
                <a:solidFill>
                  <a:schemeClr val="tx1"/>
                </a:solidFill>
              </a:rPr>
              <a:t> </a:t>
            </a:r>
            <a:endParaRPr lang="en-US" sz="2000" dirty="0" smtClean="0"/>
          </a:p>
          <a:p>
            <a:pPr marL="457200" indent="-457200">
              <a:buFont typeface="+mj-lt"/>
              <a:buAutoNum type="arabicPeriod"/>
            </a:pPr>
            <a:r>
              <a:rPr lang="en-US" sz="2000" dirty="0" smtClean="0"/>
              <a:t>Dirubah (</a:t>
            </a:r>
            <a:r>
              <a:rPr lang="ar-SA" sz="2000" dirty="0" smtClean="0"/>
              <a:t>قلبى</a:t>
            </a:r>
            <a:r>
              <a:rPr lang="en-US" sz="2000" dirty="0" smtClean="0"/>
              <a:t>): Huruf Illat dirubah, contoh: </a:t>
            </a:r>
            <a:r>
              <a:rPr lang="ar-SA" sz="2000" dirty="0" smtClean="0"/>
              <a:t>قَ</a:t>
            </a:r>
            <a:r>
              <a:rPr lang="ar-SA" sz="2000" dirty="0" smtClean="0">
                <a:solidFill>
                  <a:srgbClr val="FF0000"/>
                </a:solidFill>
              </a:rPr>
              <a:t>وَ</a:t>
            </a:r>
            <a:r>
              <a:rPr lang="ar-SA" sz="2000" dirty="0" smtClean="0">
                <a:solidFill>
                  <a:schemeClr val="tx1"/>
                </a:solidFill>
              </a:rPr>
              <a:t>لَ = قَ</a:t>
            </a:r>
            <a:r>
              <a:rPr lang="ar-SA" sz="2000" dirty="0" smtClean="0">
                <a:solidFill>
                  <a:srgbClr val="FF0000"/>
                </a:solidFill>
              </a:rPr>
              <a:t>ا</a:t>
            </a:r>
            <a:r>
              <a:rPr lang="ar-SA" sz="2000" dirty="0" smtClean="0">
                <a:solidFill>
                  <a:schemeClr val="tx1"/>
                </a:solidFill>
              </a:rPr>
              <a:t>لَ</a:t>
            </a:r>
            <a:r>
              <a:rPr lang="en-US" sz="2000" dirty="0" smtClean="0">
                <a:solidFill>
                  <a:schemeClr val="tx1"/>
                </a:solidFill>
              </a:rPr>
              <a:t> </a:t>
            </a:r>
            <a:endParaRPr lang="en-US" sz="2000" dirty="0" smtClean="0"/>
          </a:p>
          <a:p>
            <a:pPr marL="457200" indent="-457200">
              <a:buFont typeface="+mj-lt"/>
              <a:buAutoNum type="arabicPeriod"/>
            </a:pPr>
            <a:r>
              <a:rPr lang="en-US" sz="2000" dirty="0" smtClean="0"/>
              <a:t>Dihapus (</a:t>
            </a:r>
            <a:r>
              <a:rPr lang="ar-SA" sz="2000" dirty="0" smtClean="0"/>
              <a:t>حذفى</a:t>
            </a:r>
            <a:r>
              <a:rPr lang="en-US" sz="2000" dirty="0" smtClean="0"/>
              <a:t>): Huruf Illat dihapus, contoh: </a:t>
            </a:r>
            <a:r>
              <a:rPr lang="ar-SA" sz="2000" dirty="0" smtClean="0"/>
              <a:t>لِيَقُ</a:t>
            </a:r>
            <a:r>
              <a:rPr lang="ar-SA" sz="2000" dirty="0" smtClean="0">
                <a:solidFill>
                  <a:srgbClr val="FF0000"/>
                </a:solidFill>
              </a:rPr>
              <a:t>وْ</a:t>
            </a:r>
            <a:r>
              <a:rPr lang="ar-SA" sz="2000" dirty="0" smtClean="0">
                <a:solidFill>
                  <a:schemeClr val="tx1"/>
                </a:solidFill>
              </a:rPr>
              <a:t>لْ = لِيَقُلْ</a:t>
            </a:r>
            <a:r>
              <a:rPr lang="en-US" sz="2000" dirty="0" smtClean="0">
                <a:solidFill>
                  <a:schemeClr val="tx1"/>
                </a:solidFill>
              </a:rPr>
              <a:t> </a:t>
            </a:r>
          </a:p>
          <a:p>
            <a:r>
              <a:rPr lang="en-US" sz="2000" dirty="0" smtClean="0">
                <a:solidFill>
                  <a:schemeClr val="tx1"/>
                </a:solidFill>
              </a:rPr>
              <a:t>Berdasarkan pelaksanaan di </a:t>
            </a:r>
            <a:r>
              <a:rPr lang="en-US" sz="2000" smtClean="0">
                <a:solidFill>
                  <a:schemeClr val="tx1"/>
                </a:solidFill>
              </a:rPr>
              <a:t>pembagian kata:</a:t>
            </a:r>
            <a:endParaRPr lang="en-US" sz="2000" dirty="0" smtClean="0">
              <a:solidFill>
                <a:schemeClr val="tx1"/>
              </a:solidFill>
            </a:endParaRPr>
          </a:p>
          <a:p>
            <a:pPr marL="0" indent="0">
              <a:buNone/>
            </a:pPr>
            <a:r>
              <a:rPr lang="en-US" sz="2000" dirty="0" smtClean="0">
                <a:solidFill>
                  <a:schemeClr val="tx1"/>
                </a:solidFill>
              </a:rPr>
              <a:t>1. Kaedah Umum: Merupakan hukum yang berlaku untuk semua jenis fiil mu’tal maupun isim yang memiliki huruf Illat. Dalam hal ini ada beberapa tempat</a:t>
            </a:r>
          </a:p>
          <a:p>
            <a:pPr marL="0" indent="0">
              <a:buNone/>
            </a:pPr>
            <a:r>
              <a:rPr lang="en-US" sz="2000" dirty="0" smtClean="0">
                <a:solidFill>
                  <a:srgbClr val="C00000"/>
                </a:solidFill>
              </a:rPr>
              <a:t>a. </a:t>
            </a:r>
            <a:r>
              <a:rPr lang="en-US" sz="2000" dirty="0" smtClean="0">
                <a:solidFill>
                  <a:schemeClr val="tx1"/>
                </a:solidFill>
              </a:rPr>
              <a:t>Wawu yang tidak berharakat atau sukun, jika huruf sebelumnya berharakat kasrah akan berubah menjadi Ya.</a:t>
            </a:r>
          </a:p>
          <a:p>
            <a:pPr marL="0" indent="0" algn="r" rtl="1">
              <a:buNone/>
            </a:pPr>
            <a:r>
              <a:rPr lang="ar-SA" sz="2000" dirty="0" smtClean="0">
                <a:solidFill>
                  <a:schemeClr val="tx1"/>
                </a:solidFill>
              </a:rPr>
              <a:t>دُعِوْنَ = دعِيْن</a:t>
            </a:r>
          </a:p>
          <a:p>
            <a:pPr marL="0" indent="0" algn="l">
              <a:buNone/>
            </a:pPr>
            <a:r>
              <a:rPr lang="en-US" sz="2000" dirty="0" smtClean="0">
                <a:solidFill>
                  <a:srgbClr val="C00000"/>
                </a:solidFill>
              </a:rPr>
              <a:t>b. </a:t>
            </a:r>
            <a:r>
              <a:rPr lang="en-US" sz="2000" dirty="0" smtClean="0">
                <a:solidFill>
                  <a:schemeClr val="tx1"/>
                </a:solidFill>
              </a:rPr>
              <a:t>Wawu atau Ya berharakat, yang huruf sebelumnya berharakat Fathah, akan berubah menjadi Alif</a:t>
            </a:r>
          </a:p>
          <a:p>
            <a:pPr marL="0" indent="0" algn="r" rtl="1">
              <a:buNone/>
            </a:pPr>
            <a:r>
              <a:rPr lang="ar-SA" sz="2000" dirty="0" smtClean="0">
                <a:solidFill>
                  <a:schemeClr val="tx1"/>
                </a:solidFill>
              </a:rPr>
              <a:t>خَوِفَ = خَاف   الرِضَوُ = الرِضَا</a:t>
            </a:r>
          </a:p>
        </p:txBody>
      </p:sp>
      <p:pic>
        <p:nvPicPr>
          <p:cNvPr id="4" name="Picture 3">
            <a:extLst>
              <a:ext uri="{FF2B5EF4-FFF2-40B4-BE49-F238E27FC236}">
                <a16:creationId xmlns:a16="http://schemas.microsoft.com/office/drawing/2014/main" xmlns="" id="{56B55372-2915-1B33-2C96-89C53630D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8645" cy="1527586"/>
          </a:xfrm>
          <a:prstGeom prst="rect">
            <a:avLst/>
          </a:prstGeom>
        </p:spPr>
      </p:pic>
    </p:spTree>
    <p:extLst>
      <p:ext uri="{BB962C8B-B14F-4D97-AF65-F5344CB8AC3E}">
        <p14:creationId xmlns:p14="http://schemas.microsoft.com/office/powerpoint/2010/main" val="33550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35915"/>
            <a:ext cx="9601196" cy="4939953"/>
          </a:xfrm>
          <a:solidFill>
            <a:schemeClr val="accent6">
              <a:lumMod val="20000"/>
              <a:lumOff val="80000"/>
            </a:schemeClr>
          </a:solidFill>
        </p:spPr>
        <p:txBody>
          <a:bodyPr>
            <a:normAutofit/>
          </a:bodyPr>
          <a:lstStyle/>
          <a:p>
            <a:pPr marL="0" indent="0">
              <a:buNone/>
            </a:pPr>
            <a:r>
              <a:rPr lang="en-US" dirty="0">
                <a:solidFill>
                  <a:srgbClr val="C00000"/>
                </a:solidFill>
              </a:rPr>
              <a:t>c. </a:t>
            </a:r>
            <a:r>
              <a:rPr lang="en-US" dirty="0">
                <a:solidFill>
                  <a:schemeClr val="tx1"/>
                </a:solidFill>
              </a:rPr>
              <a:t>Wawu dan Ya berharakat Dhommah ataupun Kasrah di tengah kata, dan huruf sebelumnya juga berharakat Dhommah atau Kasrah, maka harakat </a:t>
            </a:r>
            <a:r>
              <a:rPr lang="en-US" dirty="0" smtClean="0">
                <a:solidFill>
                  <a:schemeClr val="tx1"/>
                </a:solidFill>
              </a:rPr>
              <a:t>di </a:t>
            </a:r>
            <a:r>
              <a:rPr lang="en-US" dirty="0">
                <a:solidFill>
                  <a:schemeClr val="tx1"/>
                </a:solidFill>
              </a:rPr>
              <a:t>Wawu dan Ya akan dipindah ke huruf sebelumnya. </a:t>
            </a:r>
          </a:p>
          <a:p>
            <a:pPr marL="0" indent="0" algn="r" rtl="1">
              <a:buNone/>
            </a:pPr>
            <a:r>
              <a:rPr lang="ar-SA" dirty="0">
                <a:solidFill>
                  <a:schemeClr val="tx1"/>
                </a:solidFill>
              </a:rPr>
              <a:t>بُيِعَ = بِيْعَ   هَادِيُوْنَ = هادُوْوْن = هادُوْن</a:t>
            </a:r>
            <a:endParaRPr lang="en-US" dirty="0">
              <a:solidFill>
                <a:schemeClr val="tx1"/>
              </a:solidFill>
            </a:endParaRPr>
          </a:p>
          <a:p>
            <a:pPr marL="0" indent="0">
              <a:buNone/>
            </a:pPr>
            <a:r>
              <a:rPr lang="en-US" dirty="0">
                <a:solidFill>
                  <a:srgbClr val="C00000"/>
                </a:solidFill>
              </a:rPr>
              <a:t>d. </a:t>
            </a:r>
            <a:r>
              <a:rPr lang="en-US" dirty="0">
                <a:solidFill>
                  <a:schemeClr val="tx1"/>
                </a:solidFill>
              </a:rPr>
              <a:t>Jika huruf Illat sukun terletak sebelum huruf yang juga sukun, maka akan dihapus.</a:t>
            </a:r>
            <a:endParaRPr lang="en-US" dirty="0">
              <a:solidFill>
                <a:srgbClr val="C00000"/>
              </a:solidFill>
            </a:endParaRPr>
          </a:p>
          <a:p>
            <a:pPr marL="0" indent="0" algn="r" rtl="1">
              <a:buNone/>
            </a:pPr>
            <a:r>
              <a:rPr lang="ar-SA" dirty="0"/>
              <a:t>لِيَقُوْلْ = ليَقُلْ</a:t>
            </a:r>
            <a:endParaRPr lang="en-US" dirty="0"/>
          </a:p>
          <a:p>
            <a:pPr marL="0" indent="0">
              <a:buNone/>
            </a:pPr>
            <a:r>
              <a:rPr lang="en-US" dirty="0"/>
              <a:t>2. </a:t>
            </a:r>
            <a:r>
              <a:rPr lang="en-US" dirty="0">
                <a:solidFill>
                  <a:schemeClr val="tx1"/>
                </a:solidFill>
              </a:rPr>
              <a:t>Kaedah Khusus: Kaedah yang dikhususkan untuk jenis Mu’tal (misalkan khusus Ajwaf) atau dikhususkan Fiil atau isim.</a:t>
            </a:r>
            <a:endParaRPr lang="en-US" dirty="0"/>
          </a:p>
          <a:p>
            <a:pPr marL="0" indent="0">
              <a:buNone/>
            </a:pPr>
            <a:endParaRPr lang="en-US" dirty="0"/>
          </a:p>
        </p:txBody>
      </p:sp>
      <p:pic>
        <p:nvPicPr>
          <p:cNvPr id="4" name="Picture 3">
            <a:extLst>
              <a:ext uri="{FF2B5EF4-FFF2-40B4-BE49-F238E27FC236}">
                <a16:creationId xmlns:a16="http://schemas.microsoft.com/office/drawing/2014/main" xmlns="" id="{56B55372-2915-1B33-2C96-89C53630D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8645" cy="1527586"/>
          </a:xfrm>
          <a:prstGeom prst="rect">
            <a:avLst/>
          </a:prstGeom>
        </p:spPr>
      </p:pic>
    </p:spTree>
    <p:extLst>
      <p:ext uri="{BB962C8B-B14F-4D97-AF65-F5344CB8AC3E}">
        <p14:creationId xmlns:p14="http://schemas.microsoft.com/office/powerpoint/2010/main" val="29141816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4630</TotalTime>
  <Words>318</Words>
  <Application>Microsoft Office PowerPoint</Application>
  <PresentationFormat>Custom</PresentationFormat>
  <Paragraphs>23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Organic</vt:lpstr>
      <vt:lpstr>I’lal</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I: Mengenal Irfan Dan Tasawuf </dc:title>
  <dc:creator>user</dc:creator>
  <cp:lastModifiedBy>RUFIQ</cp:lastModifiedBy>
  <cp:revision>182</cp:revision>
  <dcterms:created xsi:type="dcterms:W3CDTF">2024-03-22T16:06:02Z</dcterms:created>
  <dcterms:modified xsi:type="dcterms:W3CDTF">2025-01-15T17:03:10Z</dcterms:modified>
</cp:coreProperties>
</file>