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97" r:id="rId4"/>
    <p:sldId id="369" r:id="rId5"/>
    <p:sldId id="364" r:id="rId6"/>
    <p:sldId id="366" r:id="rId7"/>
    <p:sldId id="361" r:id="rId8"/>
    <p:sldId id="344" r:id="rId9"/>
    <p:sldId id="367" r:id="rId10"/>
    <p:sldId id="355" r:id="rId11"/>
    <p:sldId id="372" r:id="rId12"/>
    <p:sldId id="373" r:id="rId13"/>
    <p:sldId id="365" r:id="rId14"/>
    <p:sldId id="370" r:id="rId15"/>
    <p:sldId id="371" r:id="rId16"/>
    <p:sldId id="359" r:id="rId17"/>
    <p:sldId id="273" r:id="rId18"/>
  </p:sldIdLst>
  <p:sldSz cx="18288000" cy="10287000"/>
  <p:notesSz cx="6858000" cy="9144000"/>
  <p:embeddedFontLst>
    <p:embeddedFont>
      <p:font typeface="Questrial" pitchFamily="2" charset="0"/>
      <p:regular r:id="rId2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000000"/>
          </p15:clr>
        </p15:guide>
        <p15:guide id="2" pos="2880" userDrawn="1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63B36"/>
    <a:srgbClr val="63A4F7"/>
    <a:srgbClr val="4F95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53" autoAdjust="0"/>
    <p:restoredTop sz="94660"/>
  </p:normalViewPr>
  <p:slideViewPr>
    <p:cSldViewPr snapToGrid="0" showGuides="1">
      <p:cViewPr varScale="1">
        <p:scale>
          <a:sx n="40" d="100"/>
          <a:sy n="40" d="100"/>
        </p:scale>
        <p:origin x="66" y="10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>
          <a:extLst>
            <a:ext uri="{FF2B5EF4-FFF2-40B4-BE49-F238E27FC236}">
              <a16:creationId xmlns:a16="http://schemas.microsoft.com/office/drawing/2014/main" id="{4031837E-907F-7772-A853-FD291EAADB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3:notes">
            <a:extLst>
              <a:ext uri="{FF2B5EF4-FFF2-40B4-BE49-F238E27FC236}">
                <a16:creationId xmlns:a16="http://schemas.microsoft.com/office/drawing/2014/main" id="{82169544-5A2F-C9AE-0323-F69F3B329EE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97" name="Google Shape;97;p23:notes">
            <a:extLst>
              <a:ext uri="{FF2B5EF4-FFF2-40B4-BE49-F238E27FC236}">
                <a16:creationId xmlns:a16="http://schemas.microsoft.com/office/drawing/2014/main" id="{FAED9EA3-A395-9C0D-F87B-D02CD734DA5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2005434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>
          <a:extLst>
            <a:ext uri="{FF2B5EF4-FFF2-40B4-BE49-F238E27FC236}">
              <a16:creationId xmlns:a16="http://schemas.microsoft.com/office/drawing/2014/main" id="{E509DB3D-D703-8B27-1867-BE0BE41449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3:notes">
            <a:extLst>
              <a:ext uri="{FF2B5EF4-FFF2-40B4-BE49-F238E27FC236}">
                <a16:creationId xmlns:a16="http://schemas.microsoft.com/office/drawing/2014/main" id="{8DE924D9-C946-9CC5-7163-34A9B12BB88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97" name="Google Shape;97;p23:notes">
            <a:extLst>
              <a:ext uri="{FF2B5EF4-FFF2-40B4-BE49-F238E27FC236}">
                <a16:creationId xmlns:a16="http://schemas.microsoft.com/office/drawing/2014/main" id="{8E5B4304-D5E8-1CF9-4D68-CC7E7263747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00116953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>
          <a:extLst>
            <a:ext uri="{FF2B5EF4-FFF2-40B4-BE49-F238E27FC236}">
              <a16:creationId xmlns:a16="http://schemas.microsoft.com/office/drawing/2014/main" id="{C6AC6C4D-4895-0B9C-AD22-2EF0E466A7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3:notes">
            <a:extLst>
              <a:ext uri="{FF2B5EF4-FFF2-40B4-BE49-F238E27FC236}">
                <a16:creationId xmlns:a16="http://schemas.microsoft.com/office/drawing/2014/main" id="{84C21EFF-1195-B609-4366-42E2A7782FE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97" name="Google Shape;97;p23:notes">
            <a:extLst>
              <a:ext uri="{FF2B5EF4-FFF2-40B4-BE49-F238E27FC236}">
                <a16:creationId xmlns:a16="http://schemas.microsoft.com/office/drawing/2014/main" id="{702E8192-DA69-4583-7606-EE854EA3CFE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09730374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>
          <a:extLst>
            <a:ext uri="{FF2B5EF4-FFF2-40B4-BE49-F238E27FC236}">
              <a16:creationId xmlns:a16="http://schemas.microsoft.com/office/drawing/2014/main" id="{66E488DA-E015-EFA3-1454-9729E4BA93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3:notes">
            <a:extLst>
              <a:ext uri="{FF2B5EF4-FFF2-40B4-BE49-F238E27FC236}">
                <a16:creationId xmlns:a16="http://schemas.microsoft.com/office/drawing/2014/main" id="{513A2467-0461-DB83-6A64-41C6B26E9C9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97" name="Google Shape;97;p23:notes">
            <a:extLst>
              <a:ext uri="{FF2B5EF4-FFF2-40B4-BE49-F238E27FC236}">
                <a16:creationId xmlns:a16="http://schemas.microsoft.com/office/drawing/2014/main" id="{9010DA49-09F2-9FF3-A4EA-63562CFA34F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95776243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>
          <a:extLst>
            <a:ext uri="{FF2B5EF4-FFF2-40B4-BE49-F238E27FC236}">
              <a16:creationId xmlns:a16="http://schemas.microsoft.com/office/drawing/2014/main" id="{80721790-C074-2C27-AF5B-5B434C9B7D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3:notes">
            <a:extLst>
              <a:ext uri="{FF2B5EF4-FFF2-40B4-BE49-F238E27FC236}">
                <a16:creationId xmlns:a16="http://schemas.microsoft.com/office/drawing/2014/main" id="{A3DAFB11-64B7-62E0-6386-1C5C4932A8C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97" name="Google Shape;97;p23:notes">
            <a:extLst>
              <a:ext uri="{FF2B5EF4-FFF2-40B4-BE49-F238E27FC236}">
                <a16:creationId xmlns:a16="http://schemas.microsoft.com/office/drawing/2014/main" id="{3AB32933-FB6A-363D-838D-FC57578AC88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3013792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>
          <a:extLst>
            <a:ext uri="{FF2B5EF4-FFF2-40B4-BE49-F238E27FC236}">
              <a16:creationId xmlns:a16="http://schemas.microsoft.com/office/drawing/2014/main" id="{EC28FD7D-0151-8C03-157A-64414CF768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3:notes">
            <a:extLst>
              <a:ext uri="{FF2B5EF4-FFF2-40B4-BE49-F238E27FC236}">
                <a16:creationId xmlns:a16="http://schemas.microsoft.com/office/drawing/2014/main" id="{3F0DF47E-DE50-73F7-B00B-82C3D628C4F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97" name="Google Shape;97;p23:notes">
            <a:extLst>
              <a:ext uri="{FF2B5EF4-FFF2-40B4-BE49-F238E27FC236}">
                <a16:creationId xmlns:a16="http://schemas.microsoft.com/office/drawing/2014/main" id="{913F661C-0CD2-8E4C-4EA7-8E721EE2D82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95541624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>
          <a:extLst>
            <a:ext uri="{FF2B5EF4-FFF2-40B4-BE49-F238E27FC236}">
              <a16:creationId xmlns:a16="http://schemas.microsoft.com/office/drawing/2014/main" id="{9D107CF5-3D85-0BAA-EDBE-AF2E44AD41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3:notes">
            <a:extLst>
              <a:ext uri="{FF2B5EF4-FFF2-40B4-BE49-F238E27FC236}">
                <a16:creationId xmlns:a16="http://schemas.microsoft.com/office/drawing/2014/main" id="{D82B1668-446F-BA96-42E9-285A6E21420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97" name="Google Shape;97;p23:notes">
            <a:extLst>
              <a:ext uri="{FF2B5EF4-FFF2-40B4-BE49-F238E27FC236}">
                <a16:creationId xmlns:a16="http://schemas.microsoft.com/office/drawing/2014/main" id="{C20FC8E9-6882-113B-DC2E-510670D02ED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597427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302" name="Google Shape;302;p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  <p:sp>
        <p:nvSpPr>
          <p:cNvPr id="77" name="Google Shape;77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  <p:sp>
        <p:nvSpPr>
          <p:cNvPr id="97" name="Google Shape;97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>
          <a:extLst>
            <a:ext uri="{FF2B5EF4-FFF2-40B4-BE49-F238E27FC236}">
              <a16:creationId xmlns:a16="http://schemas.microsoft.com/office/drawing/2014/main" id="{DDAF35B0-1598-47EE-E1D8-0A5D51276C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3:notes">
            <a:extLst>
              <a:ext uri="{FF2B5EF4-FFF2-40B4-BE49-F238E27FC236}">
                <a16:creationId xmlns:a16="http://schemas.microsoft.com/office/drawing/2014/main" id="{C2D0FECE-FDE3-7B56-71D7-61C6CC4BDDC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  <p:sp>
        <p:nvSpPr>
          <p:cNvPr id="97" name="Google Shape;97;p23:notes">
            <a:extLst>
              <a:ext uri="{FF2B5EF4-FFF2-40B4-BE49-F238E27FC236}">
                <a16:creationId xmlns:a16="http://schemas.microsoft.com/office/drawing/2014/main" id="{BFEE8F41-001B-9D79-374E-16AC9675F48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8698737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>
          <a:extLst>
            <a:ext uri="{FF2B5EF4-FFF2-40B4-BE49-F238E27FC236}">
              <a16:creationId xmlns:a16="http://schemas.microsoft.com/office/drawing/2014/main" id="{0AADECBA-0BEB-C83A-BE28-E8F42F3ECA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3:notes">
            <a:extLst>
              <a:ext uri="{FF2B5EF4-FFF2-40B4-BE49-F238E27FC236}">
                <a16:creationId xmlns:a16="http://schemas.microsoft.com/office/drawing/2014/main" id="{B9937376-BF82-7003-B3DB-AEEFE97F407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  <p:sp>
        <p:nvSpPr>
          <p:cNvPr id="97" name="Google Shape;97;p23:notes">
            <a:extLst>
              <a:ext uri="{FF2B5EF4-FFF2-40B4-BE49-F238E27FC236}">
                <a16:creationId xmlns:a16="http://schemas.microsoft.com/office/drawing/2014/main" id="{CDCA9BEC-644C-2A51-3189-1E4C0058ED2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163408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>
          <a:extLst>
            <a:ext uri="{FF2B5EF4-FFF2-40B4-BE49-F238E27FC236}">
              <a16:creationId xmlns:a16="http://schemas.microsoft.com/office/drawing/2014/main" id="{BF6CBC24-1CD0-FD1E-4BC5-34294B1F83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3:notes">
            <a:extLst>
              <a:ext uri="{FF2B5EF4-FFF2-40B4-BE49-F238E27FC236}">
                <a16:creationId xmlns:a16="http://schemas.microsoft.com/office/drawing/2014/main" id="{4B301686-9336-2817-4757-B74AC50F8D1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  <p:sp>
        <p:nvSpPr>
          <p:cNvPr id="97" name="Google Shape;97;p23:notes">
            <a:extLst>
              <a:ext uri="{FF2B5EF4-FFF2-40B4-BE49-F238E27FC236}">
                <a16:creationId xmlns:a16="http://schemas.microsoft.com/office/drawing/2014/main" id="{783CA86C-2294-9B35-8092-014FD234851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9393900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>
          <a:extLst>
            <a:ext uri="{FF2B5EF4-FFF2-40B4-BE49-F238E27FC236}">
              <a16:creationId xmlns:a16="http://schemas.microsoft.com/office/drawing/2014/main" id="{47BB5273-6A0C-3AA0-9F55-AD9ACDF49C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3:notes">
            <a:extLst>
              <a:ext uri="{FF2B5EF4-FFF2-40B4-BE49-F238E27FC236}">
                <a16:creationId xmlns:a16="http://schemas.microsoft.com/office/drawing/2014/main" id="{517AED2C-B5D6-345B-A3AA-737D67D7D11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97" name="Google Shape;97;p23:notes">
            <a:extLst>
              <a:ext uri="{FF2B5EF4-FFF2-40B4-BE49-F238E27FC236}">
                <a16:creationId xmlns:a16="http://schemas.microsoft.com/office/drawing/2014/main" id="{8A7509BA-1DDB-276E-6E71-D6ECC2A870E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4163119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97" name="Google Shape;97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>
          <a:extLst>
            <a:ext uri="{FF2B5EF4-FFF2-40B4-BE49-F238E27FC236}">
              <a16:creationId xmlns:a16="http://schemas.microsoft.com/office/drawing/2014/main" id="{1B4FCE72-8FFB-60DD-1207-3FA6CDB8A3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3:notes">
            <a:extLst>
              <a:ext uri="{FF2B5EF4-FFF2-40B4-BE49-F238E27FC236}">
                <a16:creationId xmlns:a16="http://schemas.microsoft.com/office/drawing/2014/main" id="{4A932370-661B-6D53-8349-10AF1F16500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  <p:sp>
        <p:nvSpPr>
          <p:cNvPr id="97" name="Google Shape;97;p23:notes">
            <a:extLst>
              <a:ext uri="{FF2B5EF4-FFF2-40B4-BE49-F238E27FC236}">
                <a16:creationId xmlns:a16="http://schemas.microsoft.com/office/drawing/2014/main" id="{43F5DC36-2905-B8A9-356A-AF56219C629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795705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4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 panose="020F0502020204030204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4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15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1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 panose="020F0502020204030204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6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16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6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1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8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 panose="020F0502020204030204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8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8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1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9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 panose="020F0502020204030204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9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9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0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2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1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1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2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 panose="020F0502020204030204"/>
              <a:buNone/>
              <a:defRPr sz="4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Char char="•"/>
              <a:defRPr sz="3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Char char="–"/>
              <a:defRPr sz="2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Char char="•"/>
              <a:defRPr sz="2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–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8" name="Google Shape;8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9" name="Google Shape;9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10" name="Google Shape;10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hyperlink" Target="https://mouindonesia.id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 extrusionOk="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/>
            <a:stretch>
              <a:fillRect l="-26608" r="-41298"/>
            </a:stretch>
          </a:blipFill>
          <a:ln>
            <a:noFill/>
          </a:ln>
        </p:spPr>
        <p:txBody>
          <a:bodyPr/>
          <a:lstStyle/>
          <a:p>
            <a:endParaRPr lang="en-ID"/>
          </a:p>
        </p:txBody>
      </p:sp>
      <p:sp>
        <p:nvSpPr>
          <p:cNvPr id="85" name="Google Shape;85;p1"/>
          <p:cNvSpPr/>
          <p:nvPr/>
        </p:nvSpPr>
        <p:spPr>
          <a:xfrm>
            <a:off x="10610019" y="0"/>
            <a:ext cx="8706681" cy="11512966"/>
          </a:xfrm>
          <a:custGeom>
            <a:avLst/>
            <a:gdLst/>
            <a:ahLst/>
            <a:cxnLst/>
            <a:rect l="l" t="t" r="r" b="b"/>
            <a:pathLst>
              <a:path w="8706681" h="11512966" extrusionOk="0">
                <a:moveTo>
                  <a:pt x="0" y="0"/>
                </a:moveTo>
                <a:lnTo>
                  <a:pt x="8706681" y="0"/>
                </a:lnTo>
                <a:lnTo>
                  <a:pt x="8706681" y="11512966"/>
                </a:lnTo>
                <a:lnTo>
                  <a:pt x="0" y="1151296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/>
            <a:stretch>
              <a:fillRect/>
            </a:stretch>
          </a:blipFill>
          <a:ln>
            <a:noFill/>
          </a:ln>
        </p:spPr>
      </p:sp>
      <p:sp>
        <p:nvSpPr>
          <p:cNvPr id="93" name="Google Shape;93;p1"/>
          <p:cNvSpPr txBox="1"/>
          <p:nvPr/>
        </p:nvSpPr>
        <p:spPr>
          <a:xfrm>
            <a:off x="1028700" y="8977615"/>
            <a:ext cx="5099376" cy="2806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50" b="0" i="0" u="sng" strike="noStrike" cap="none">
                <a:solidFill>
                  <a:srgbClr val="014196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  <a:hlinkClick r:id="rId5"/>
              </a:rPr>
              <a:t>mouindonesia.id</a:t>
            </a:r>
          </a:p>
        </p:txBody>
      </p:sp>
      <p:grpSp>
        <p:nvGrpSpPr>
          <p:cNvPr id="94" name="Google Shape;94;p1"/>
          <p:cNvGrpSpPr/>
          <p:nvPr/>
        </p:nvGrpSpPr>
        <p:grpSpPr>
          <a:xfrm>
            <a:off x="14397072" y="643490"/>
            <a:ext cx="3324640" cy="1439278"/>
            <a:chOff x="0" y="0"/>
            <a:chExt cx="4432854" cy="1919037"/>
          </a:xfrm>
        </p:grpSpPr>
        <p:sp>
          <p:nvSpPr>
            <p:cNvPr id="95" name="Google Shape;95;p1"/>
            <p:cNvSpPr/>
            <p:nvPr/>
          </p:nvSpPr>
          <p:spPr>
            <a:xfrm>
              <a:off x="0" y="0"/>
              <a:ext cx="1919037" cy="1919037"/>
            </a:xfrm>
            <a:custGeom>
              <a:avLst/>
              <a:gdLst/>
              <a:ahLst/>
              <a:cxnLst/>
              <a:rect l="l" t="t" r="r" b="b"/>
              <a:pathLst>
                <a:path w="1919037" h="1919037" extrusionOk="0">
                  <a:moveTo>
                    <a:pt x="0" y="0"/>
                  </a:moveTo>
                  <a:lnTo>
                    <a:pt x="1919037" y="0"/>
                  </a:lnTo>
                  <a:lnTo>
                    <a:pt x="1919037" y="1919037"/>
                  </a:lnTo>
                  <a:lnTo>
                    <a:pt x="0" y="1919037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6"/>
              <a:stretch>
                <a:fillRect/>
              </a:stretch>
            </a:blipFill>
            <a:ln>
              <a:noFill/>
            </a:ln>
          </p:spPr>
        </p:sp>
        <p:sp>
          <p:nvSpPr>
            <p:cNvPr id="96" name="Google Shape;96;p1"/>
            <p:cNvSpPr txBox="1"/>
            <p:nvPr/>
          </p:nvSpPr>
          <p:spPr>
            <a:xfrm>
              <a:off x="1803364" y="304641"/>
              <a:ext cx="2629490" cy="136690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just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675" b="0" i="0" u="none" strike="noStrike" cap="none">
                  <a:solidFill>
                    <a:srgbClr val="C4AD72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rPr>
                <a:t>Al Mustafa</a:t>
              </a:r>
            </a:p>
            <a:p>
              <a:pPr marL="0" marR="0" lvl="0" indent="0" algn="just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675" b="0" i="0" u="none" strike="noStrike" cap="none">
                  <a:solidFill>
                    <a:srgbClr val="C4AD72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rPr>
                <a:t>Open </a:t>
              </a:r>
            </a:p>
            <a:p>
              <a:pPr marL="0" marR="0" lvl="0" indent="0" algn="just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675" b="0" i="0" u="none" strike="noStrike" cap="none">
                  <a:solidFill>
                    <a:srgbClr val="C4AD72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rPr>
                <a:t>University</a:t>
              </a:r>
            </a:p>
          </p:txBody>
        </p:sp>
      </p:grpSp>
      <p:sp>
        <p:nvSpPr>
          <p:cNvPr id="4" name="Google Shape;91;p1"/>
          <p:cNvSpPr txBox="1"/>
          <p:nvPr/>
        </p:nvSpPr>
        <p:spPr>
          <a:xfrm>
            <a:off x="1310377" y="3928679"/>
            <a:ext cx="12044675" cy="1723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0" b="1" i="0" u="none" strike="noStrike" cap="none" dirty="0">
                <a:solidFill>
                  <a:srgbClr val="122D6D"/>
                </a:solidFill>
                <a:latin typeface="Questrial"/>
                <a:ea typeface="Questrial"/>
                <a:cs typeface="Questrial"/>
                <a:sym typeface="Questrial"/>
              </a:rPr>
              <a:t>Perempuan </a:t>
            </a:r>
            <a:r>
              <a:rPr lang="en-US" sz="8000" b="1" i="0" u="none" strike="noStrike" cap="none" dirty="0" err="1">
                <a:solidFill>
                  <a:srgbClr val="122D6D"/>
                </a:solidFill>
                <a:latin typeface="Questrial"/>
                <a:ea typeface="Questrial"/>
                <a:cs typeface="Questrial"/>
                <a:sym typeface="Questrial"/>
              </a:rPr>
              <a:t>dalam</a:t>
            </a:r>
            <a:r>
              <a:rPr lang="en-US" sz="8000" b="1" i="0" u="none" strike="noStrike" cap="none" dirty="0">
                <a:solidFill>
                  <a:srgbClr val="122D6D"/>
                </a:solidFill>
                <a:latin typeface="Questrial"/>
                <a:ea typeface="Questrial"/>
                <a:cs typeface="Questrial"/>
                <a:sym typeface="Questrial"/>
              </a:rPr>
              <a:t> Islam 2 </a:t>
            </a:r>
            <a:endParaRPr lang="en-US" sz="8000" dirty="0"/>
          </a:p>
        </p:txBody>
      </p:sp>
      <p:sp>
        <p:nvSpPr>
          <p:cNvPr id="15" name="Google Shape;91;p1"/>
          <p:cNvSpPr txBox="1"/>
          <p:nvPr/>
        </p:nvSpPr>
        <p:spPr>
          <a:xfrm>
            <a:off x="4031573" y="5756483"/>
            <a:ext cx="7381124" cy="1421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600" b="1" i="0" u="none" strike="noStrike" cap="none" dirty="0">
                <a:solidFill>
                  <a:srgbClr val="122D6D"/>
                </a:solidFill>
                <a:latin typeface="Questrial"/>
                <a:ea typeface="Questrial"/>
                <a:cs typeface="Questrial"/>
                <a:sym typeface="Questrial"/>
              </a:rPr>
              <a:t>Siti </a:t>
            </a:r>
            <a:r>
              <a:rPr lang="en-US" sz="6600" b="1" i="0" u="none" strike="noStrike" cap="none" dirty="0" err="1">
                <a:solidFill>
                  <a:srgbClr val="122D6D"/>
                </a:solidFill>
                <a:latin typeface="Questrial"/>
                <a:ea typeface="Questrial"/>
                <a:cs typeface="Questrial"/>
                <a:sym typeface="Questrial"/>
              </a:rPr>
              <a:t>Zinatun</a:t>
            </a:r>
            <a:r>
              <a:rPr lang="en-US" sz="6600" b="1" i="0" u="none" strike="noStrike" cap="none" dirty="0">
                <a:solidFill>
                  <a:srgbClr val="122D6D"/>
                </a:solidFill>
                <a:latin typeface="Questrial"/>
                <a:ea typeface="Questrial"/>
                <a:cs typeface="Questrial"/>
                <a:sym typeface="Questrial"/>
              </a:rPr>
              <a:t>, M.A.</a:t>
            </a:r>
            <a:endParaRPr lang="en-US" sz="6600" dirty="0"/>
          </a:p>
        </p:txBody>
      </p:sp>
      <p:sp>
        <p:nvSpPr>
          <p:cNvPr id="16" name="Google Shape;91;p1"/>
          <p:cNvSpPr txBox="1"/>
          <p:nvPr/>
        </p:nvSpPr>
        <p:spPr>
          <a:xfrm>
            <a:off x="5943599" y="7111064"/>
            <a:ext cx="4666419" cy="1421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600" b="1" i="0" u="none" strike="noStrike" cap="none" dirty="0">
                <a:solidFill>
                  <a:srgbClr val="122D6D"/>
                </a:solidFill>
                <a:latin typeface="Questrial"/>
                <a:ea typeface="Questrial"/>
                <a:cs typeface="Questrial"/>
                <a:sym typeface="Questrial"/>
              </a:rPr>
              <a:t>2025</a:t>
            </a:r>
            <a:endParaRPr lang="en-US" sz="6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>
          <a:extLst>
            <a:ext uri="{FF2B5EF4-FFF2-40B4-BE49-F238E27FC236}">
              <a16:creationId xmlns:a16="http://schemas.microsoft.com/office/drawing/2014/main" id="{13DE0A5B-1FA8-585F-B11C-695BBEBE41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3">
            <a:extLst>
              <a:ext uri="{FF2B5EF4-FFF2-40B4-BE49-F238E27FC236}">
                <a16:creationId xmlns:a16="http://schemas.microsoft.com/office/drawing/2014/main" id="{F71C8806-42F8-5D20-0E75-898ABFDAE540}"/>
              </a:ext>
            </a:extLst>
          </p:cNvPr>
          <p:cNvSpPr txBox="1"/>
          <p:nvPr/>
        </p:nvSpPr>
        <p:spPr>
          <a:xfrm>
            <a:off x="1801937" y="1028701"/>
            <a:ext cx="15730169" cy="757130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571500" indent="-571500" algn="just">
              <a:buFont typeface="Wingdings" panose="05000000000000000000" pitchFamily="2" charset="2"/>
              <a:buChar char="Ø"/>
            </a:pPr>
            <a:endParaRPr lang="en-ID" sz="32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Suami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bisa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kembali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kepada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istrinya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selama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masa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ʿiddah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tanpa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akad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baru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 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Dalam talak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raj‘i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selama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istri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masih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dalam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masa </a:t>
            </a:r>
            <a:r>
              <a:rPr lang="en-ID" sz="44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‘iddah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seluruh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hukum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pernikahan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tetap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berlaku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antara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suami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istri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kecuali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beberapa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pengecualian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misal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hubungan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suami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istri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hanya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boleh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dilakukan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jika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suami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telah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menyatakan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rujuk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secara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jelas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sv-SE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Rujuk harus dinyatakan dengan kata-kata  atau perbuatan (seperti hubungan intim), bukan hanya niat dalam hati.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endParaRPr lang="sv-SE" sz="32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  <a:p>
            <a:pPr algn="just"/>
            <a:endParaRPr lang="en-ID" sz="32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</p:txBody>
      </p:sp>
      <p:grpSp>
        <p:nvGrpSpPr>
          <p:cNvPr id="100" name="Google Shape;100;p23">
            <a:extLst>
              <a:ext uri="{FF2B5EF4-FFF2-40B4-BE49-F238E27FC236}">
                <a16:creationId xmlns:a16="http://schemas.microsoft.com/office/drawing/2014/main" id="{A9826187-5EF7-305A-C5AA-9D0E2F55A35C}"/>
              </a:ext>
            </a:extLst>
          </p:cNvPr>
          <p:cNvGrpSpPr/>
          <p:nvPr/>
        </p:nvGrpSpPr>
        <p:grpSpPr>
          <a:xfrm>
            <a:off x="0" y="-144661"/>
            <a:ext cx="1677797" cy="10431661"/>
            <a:chOff x="0" y="-192881"/>
            <a:chExt cx="2237063" cy="13908881"/>
          </a:xfrm>
        </p:grpSpPr>
        <p:grpSp>
          <p:nvGrpSpPr>
            <p:cNvPr id="101" name="Google Shape;101;p23">
              <a:extLst>
                <a:ext uri="{FF2B5EF4-FFF2-40B4-BE49-F238E27FC236}">
                  <a16:creationId xmlns:a16="http://schemas.microsoft.com/office/drawing/2014/main" id="{5AD5F408-A65E-E0F7-FCE6-B6F370595B17}"/>
                </a:ext>
              </a:extLst>
            </p:cNvPr>
            <p:cNvGrpSpPr/>
            <p:nvPr/>
          </p:nvGrpSpPr>
          <p:grpSpPr>
            <a:xfrm>
              <a:off x="0" y="-192881"/>
              <a:ext cx="2237063" cy="13908881"/>
              <a:chOff x="0" y="-38100"/>
              <a:chExt cx="441889" cy="2747433"/>
            </a:xfrm>
          </p:grpSpPr>
          <p:sp>
            <p:nvSpPr>
              <p:cNvPr id="102" name="Google Shape;102;p23">
                <a:extLst>
                  <a:ext uri="{FF2B5EF4-FFF2-40B4-BE49-F238E27FC236}">
                    <a16:creationId xmlns:a16="http://schemas.microsoft.com/office/drawing/2014/main" id="{CA8C6B20-F9FE-A21B-C877-12937C649EB5}"/>
                  </a:ext>
                </a:extLst>
              </p:cNvPr>
              <p:cNvSpPr/>
              <p:nvPr/>
            </p:nvSpPr>
            <p:spPr>
              <a:xfrm>
                <a:off x="0" y="0"/>
                <a:ext cx="441889" cy="2709333"/>
              </a:xfrm>
              <a:custGeom>
                <a:avLst/>
                <a:gdLst/>
                <a:ahLst/>
                <a:cxnLst/>
                <a:rect l="l" t="t" r="r" b="b"/>
                <a:pathLst>
                  <a:path w="441889" h="2709333" extrusionOk="0">
                    <a:moveTo>
                      <a:pt x="0" y="0"/>
                    </a:moveTo>
                    <a:lnTo>
                      <a:pt x="441889" y="0"/>
                    </a:lnTo>
                    <a:lnTo>
                      <a:pt x="441889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122D6D"/>
              </a:solidFill>
              <a:ln>
                <a:noFill/>
              </a:ln>
            </p:spPr>
          </p:sp>
          <p:sp>
            <p:nvSpPr>
              <p:cNvPr id="103" name="Google Shape;103;p23">
                <a:extLst>
                  <a:ext uri="{FF2B5EF4-FFF2-40B4-BE49-F238E27FC236}">
                    <a16:creationId xmlns:a16="http://schemas.microsoft.com/office/drawing/2014/main" id="{E7103F54-DD75-F250-C0DB-8DD2CA2C6DE3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441889" cy="274743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 panose="020B0604020202020204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grpSp>
          <p:nvGrpSpPr>
            <p:cNvPr id="104" name="Google Shape;104;p23">
              <a:extLst>
                <a:ext uri="{FF2B5EF4-FFF2-40B4-BE49-F238E27FC236}">
                  <a16:creationId xmlns:a16="http://schemas.microsoft.com/office/drawing/2014/main" id="{751EE168-D80B-E07D-9D3A-65A95A03759D}"/>
                </a:ext>
              </a:extLst>
            </p:cNvPr>
            <p:cNvGrpSpPr/>
            <p:nvPr/>
          </p:nvGrpSpPr>
          <p:grpSpPr>
            <a:xfrm>
              <a:off x="0" y="1178719"/>
              <a:ext cx="953011" cy="11165681"/>
              <a:chOff x="0" y="-38100"/>
              <a:chExt cx="188249" cy="2205567"/>
            </a:xfrm>
          </p:grpSpPr>
          <p:sp>
            <p:nvSpPr>
              <p:cNvPr id="105" name="Google Shape;105;p23">
                <a:extLst>
                  <a:ext uri="{FF2B5EF4-FFF2-40B4-BE49-F238E27FC236}">
                    <a16:creationId xmlns:a16="http://schemas.microsoft.com/office/drawing/2014/main" id="{A100E579-2971-6307-85BB-B2128F582C10}"/>
                  </a:ext>
                </a:extLst>
              </p:cNvPr>
              <p:cNvSpPr/>
              <p:nvPr/>
            </p:nvSpPr>
            <p:spPr>
              <a:xfrm>
                <a:off x="0" y="0"/>
                <a:ext cx="188249" cy="2167467"/>
              </a:xfrm>
              <a:custGeom>
                <a:avLst/>
                <a:gdLst/>
                <a:ahLst/>
                <a:cxnLst/>
                <a:rect l="l" t="t" r="r" b="b"/>
                <a:pathLst>
                  <a:path w="188249" h="2167467" extrusionOk="0">
                    <a:moveTo>
                      <a:pt x="0" y="0"/>
                    </a:moveTo>
                    <a:lnTo>
                      <a:pt x="188249" y="0"/>
                    </a:lnTo>
                    <a:lnTo>
                      <a:pt x="188249" y="2167467"/>
                    </a:lnTo>
                    <a:lnTo>
                      <a:pt x="0" y="2167467"/>
                    </a:lnTo>
                    <a:close/>
                  </a:path>
                </a:pathLst>
              </a:custGeom>
              <a:solidFill>
                <a:srgbClr val="C4AD72"/>
              </a:solidFill>
              <a:ln>
                <a:noFill/>
              </a:ln>
            </p:spPr>
          </p:sp>
          <p:sp>
            <p:nvSpPr>
              <p:cNvPr id="106" name="Google Shape;106;p23">
                <a:extLst>
                  <a:ext uri="{FF2B5EF4-FFF2-40B4-BE49-F238E27FC236}">
                    <a16:creationId xmlns:a16="http://schemas.microsoft.com/office/drawing/2014/main" id="{F5E03BDF-980E-B470-1449-A64B3B3E72B5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88249" cy="220556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 panose="020B0604020202020204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sp>
          <p:nvSpPr>
            <p:cNvPr id="107" name="Google Shape;107;p23">
              <a:extLst>
                <a:ext uri="{FF2B5EF4-FFF2-40B4-BE49-F238E27FC236}">
                  <a16:creationId xmlns:a16="http://schemas.microsoft.com/office/drawing/2014/main" id="{15136218-3D20-10B9-E177-269B41318D73}"/>
                </a:ext>
              </a:extLst>
            </p:cNvPr>
            <p:cNvSpPr/>
            <p:nvPr/>
          </p:nvSpPr>
          <p:spPr>
            <a:xfrm>
              <a:off x="1118531" y="140625"/>
              <a:ext cx="1052078" cy="1572349"/>
            </a:xfrm>
            <a:custGeom>
              <a:avLst/>
              <a:gdLst/>
              <a:ahLst/>
              <a:cxnLst/>
              <a:rect l="l" t="t" r="r" b="b"/>
              <a:pathLst>
                <a:path w="1052078" h="1572349" extrusionOk="0">
                  <a:moveTo>
                    <a:pt x="0" y="0"/>
                  </a:moveTo>
                  <a:lnTo>
                    <a:pt x="1052078" y="0"/>
                  </a:lnTo>
                  <a:lnTo>
                    <a:pt x="1052078" y="1572349"/>
                  </a:lnTo>
                  <a:lnTo>
                    <a:pt x="0" y="1572349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/>
              <a:stretch>
                <a:fillRect l="-21957" r="-27485"/>
              </a:stretch>
            </a:blipFill>
            <a:ln>
              <a:noFill/>
            </a:ln>
          </p:spPr>
        </p:sp>
      </p:grpSp>
      <p:sp>
        <p:nvSpPr>
          <p:cNvPr id="2" name="Google Shape;93;p22">
            <a:extLst>
              <a:ext uri="{FF2B5EF4-FFF2-40B4-BE49-F238E27FC236}">
                <a16:creationId xmlns:a16="http://schemas.microsoft.com/office/drawing/2014/main" id="{3D80AF84-A585-A380-7B80-58055B6ABF76}"/>
              </a:ext>
            </a:extLst>
          </p:cNvPr>
          <p:cNvSpPr txBox="1"/>
          <p:nvPr/>
        </p:nvSpPr>
        <p:spPr>
          <a:xfrm>
            <a:off x="2248931" y="105469"/>
            <a:ext cx="15283176" cy="67710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/>
            <a:r>
              <a:rPr lang="en-ID" sz="4400" b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Jenis-Jenis Talak:  1. Talak </a:t>
            </a:r>
            <a:r>
              <a:rPr lang="en-ID" sz="4400" b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raj’i</a:t>
            </a:r>
            <a:endParaRPr lang="en-ID" sz="4400" b="1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23586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>
          <a:extLst>
            <a:ext uri="{FF2B5EF4-FFF2-40B4-BE49-F238E27FC236}">
              <a16:creationId xmlns:a16="http://schemas.microsoft.com/office/drawing/2014/main" id="{1BCA9E57-2F88-86AB-70FA-A8BE30CD8C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3">
            <a:extLst>
              <a:ext uri="{FF2B5EF4-FFF2-40B4-BE49-F238E27FC236}">
                <a16:creationId xmlns:a16="http://schemas.microsoft.com/office/drawing/2014/main" id="{587DBAD3-8970-A35D-7CCA-D91FAFCBD260}"/>
              </a:ext>
            </a:extLst>
          </p:cNvPr>
          <p:cNvSpPr txBox="1"/>
          <p:nvPr/>
        </p:nvSpPr>
        <p:spPr>
          <a:xfrm>
            <a:off x="1801937" y="1028701"/>
            <a:ext cx="15730169" cy="689419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endParaRPr lang="en-ID" sz="32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Suami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tidak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boleh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kembali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kepada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istri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baik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istri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dalam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masa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ʿiddah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maupun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tidak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 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Yang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termasuk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talak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baʾin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:</a:t>
            </a:r>
          </a:p>
          <a:p>
            <a:pPr algn="just"/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	Talak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terhadap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istri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yang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belum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digauli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setelah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akad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nikah</a:t>
            </a:r>
          </a:p>
          <a:p>
            <a:pPr algn="just"/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	Talak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terhadap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gadis di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bawah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9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tahun</a:t>
            </a:r>
            <a:endParaRPr lang="en-ID" sz="32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  <a:p>
            <a:pPr lvl="1" algn="just"/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	Talak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terhadap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istri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yang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telah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menopause (</a:t>
            </a:r>
            <a:r>
              <a:rPr lang="en-ID" sz="32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yaisah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)</a:t>
            </a:r>
          </a:p>
          <a:p>
            <a:pPr algn="just"/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	Talak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khuluʿ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(talak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atas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permintaan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istri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dengan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pembayaran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dari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pihak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istri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)</a:t>
            </a:r>
          </a:p>
          <a:p>
            <a:pPr algn="just"/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	Talak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mubarat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(talak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karena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kesepakatan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bersama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karena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ketidasukaan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antara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	yang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satu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dengan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yang lain)</a:t>
            </a:r>
          </a:p>
          <a:p>
            <a:pPr algn="just"/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	Talak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ketiga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(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yaitu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jika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suami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telah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mentalak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istrinya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sebanyak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tiga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kali)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Dalam masa iddah talak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bain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wanita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tidak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lagi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menjadi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mahram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bagi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pria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tersebut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dan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hukum-hukum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pernikahan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tidak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berlaku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lagi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kecuali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jika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istri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dalam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keadaan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hamil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maka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suami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wajib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memberi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nafkah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hingga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istri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melahirkan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 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en-ID" sz="32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</p:txBody>
      </p:sp>
      <p:grpSp>
        <p:nvGrpSpPr>
          <p:cNvPr id="100" name="Google Shape;100;p23">
            <a:extLst>
              <a:ext uri="{FF2B5EF4-FFF2-40B4-BE49-F238E27FC236}">
                <a16:creationId xmlns:a16="http://schemas.microsoft.com/office/drawing/2014/main" id="{2A301693-0BA6-8394-8CF8-6862CAA4F14C}"/>
              </a:ext>
            </a:extLst>
          </p:cNvPr>
          <p:cNvGrpSpPr/>
          <p:nvPr/>
        </p:nvGrpSpPr>
        <p:grpSpPr>
          <a:xfrm>
            <a:off x="0" y="-144661"/>
            <a:ext cx="1677797" cy="10431661"/>
            <a:chOff x="0" y="-192881"/>
            <a:chExt cx="2237063" cy="13908881"/>
          </a:xfrm>
        </p:grpSpPr>
        <p:grpSp>
          <p:nvGrpSpPr>
            <p:cNvPr id="101" name="Google Shape;101;p23">
              <a:extLst>
                <a:ext uri="{FF2B5EF4-FFF2-40B4-BE49-F238E27FC236}">
                  <a16:creationId xmlns:a16="http://schemas.microsoft.com/office/drawing/2014/main" id="{5774991D-594D-B4A9-9070-9A186D2D65C4}"/>
                </a:ext>
              </a:extLst>
            </p:cNvPr>
            <p:cNvGrpSpPr/>
            <p:nvPr/>
          </p:nvGrpSpPr>
          <p:grpSpPr>
            <a:xfrm>
              <a:off x="0" y="-192881"/>
              <a:ext cx="2237063" cy="13908881"/>
              <a:chOff x="0" y="-38100"/>
              <a:chExt cx="441889" cy="2747433"/>
            </a:xfrm>
          </p:grpSpPr>
          <p:sp>
            <p:nvSpPr>
              <p:cNvPr id="102" name="Google Shape;102;p23">
                <a:extLst>
                  <a:ext uri="{FF2B5EF4-FFF2-40B4-BE49-F238E27FC236}">
                    <a16:creationId xmlns:a16="http://schemas.microsoft.com/office/drawing/2014/main" id="{0EA5ABAB-C513-627B-DDB1-B49CF79A3A19}"/>
                  </a:ext>
                </a:extLst>
              </p:cNvPr>
              <p:cNvSpPr/>
              <p:nvPr/>
            </p:nvSpPr>
            <p:spPr>
              <a:xfrm>
                <a:off x="0" y="0"/>
                <a:ext cx="441889" cy="2709333"/>
              </a:xfrm>
              <a:custGeom>
                <a:avLst/>
                <a:gdLst/>
                <a:ahLst/>
                <a:cxnLst/>
                <a:rect l="l" t="t" r="r" b="b"/>
                <a:pathLst>
                  <a:path w="441889" h="2709333" extrusionOk="0">
                    <a:moveTo>
                      <a:pt x="0" y="0"/>
                    </a:moveTo>
                    <a:lnTo>
                      <a:pt x="441889" y="0"/>
                    </a:lnTo>
                    <a:lnTo>
                      <a:pt x="441889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122D6D"/>
              </a:solidFill>
              <a:ln>
                <a:noFill/>
              </a:ln>
            </p:spPr>
          </p:sp>
          <p:sp>
            <p:nvSpPr>
              <p:cNvPr id="103" name="Google Shape;103;p23">
                <a:extLst>
                  <a:ext uri="{FF2B5EF4-FFF2-40B4-BE49-F238E27FC236}">
                    <a16:creationId xmlns:a16="http://schemas.microsoft.com/office/drawing/2014/main" id="{5E188139-7D18-F539-FC44-CA7370EBB566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441889" cy="274743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 panose="020B0604020202020204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grpSp>
          <p:nvGrpSpPr>
            <p:cNvPr id="104" name="Google Shape;104;p23">
              <a:extLst>
                <a:ext uri="{FF2B5EF4-FFF2-40B4-BE49-F238E27FC236}">
                  <a16:creationId xmlns:a16="http://schemas.microsoft.com/office/drawing/2014/main" id="{DE371D50-1FEE-FC0C-FB88-7632646F4B04}"/>
                </a:ext>
              </a:extLst>
            </p:cNvPr>
            <p:cNvGrpSpPr/>
            <p:nvPr/>
          </p:nvGrpSpPr>
          <p:grpSpPr>
            <a:xfrm>
              <a:off x="0" y="1178719"/>
              <a:ext cx="953011" cy="11165681"/>
              <a:chOff x="0" y="-38100"/>
              <a:chExt cx="188249" cy="2205567"/>
            </a:xfrm>
          </p:grpSpPr>
          <p:sp>
            <p:nvSpPr>
              <p:cNvPr id="105" name="Google Shape;105;p23">
                <a:extLst>
                  <a:ext uri="{FF2B5EF4-FFF2-40B4-BE49-F238E27FC236}">
                    <a16:creationId xmlns:a16="http://schemas.microsoft.com/office/drawing/2014/main" id="{22F7C598-F454-086A-0C9E-60BD9CB1716D}"/>
                  </a:ext>
                </a:extLst>
              </p:cNvPr>
              <p:cNvSpPr/>
              <p:nvPr/>
            </p:nvSpPr>
            <p:spPr>
              <a:xfrm>
                <a:off x="0" y="0"/>
                <a:ext cx="188249" cy="2167467"/>
              </a:xfrm>
              <a:custGeom>
                <a:avLst/>
                <a:gdLst/>
                <a:ahLst/>
                <a:cxnLst/>
                <a:rect l="l" t="t" r="r" b="b"/>
                <a:pathLst>
                  <a:path w="188249" h="2167467" extrusionOk="0">
                    <a:moveTo>
                      <a:pt x="0" y="0"/>
                    </a:moveTo>
                    <a:lnTo>
                      <a:pt x="188249" y="0"/>
                    </a:lnTo>
                    <a:lnTo>
                      <a:pt x="188249" y="2167467"/>
                    </a:lnTo>
                    <a:lnTo>
                      <a:pt x="0" y="2167467"/>
                    </a:lnTo>
                    <a:close/>
                  </a:path>
                </a:pathLst>
              </a:custGeom>
              <a:solidFill>
                <a:srgbClr val="C4AD72"/>
              </a:solidFill>
              <a:ln>
                <a:noFill/>
              </a:ln>
            </p:spPr>
          </p:sp>
          <p:sp>
            <p:nvSpPr>
              <p:cNvPr id="106" name="Google Shape;106;p23">
                <a:extLst>
                  <a:ext uri="{FF2B5EF4-FFF2-40B4-BE49-F238E27FC236}">
                    <a16:creationId xmlns:a16="http://schemas.microsoft.com/office/drawing/2014/main" id="{B2600C0E-A371-F2B4-B258-D732E45CE834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88249" cy="220556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 panose="020B0604020202020204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sp>
          <p:nvSpPr>
            <p:cNvPr id="107" name="Google Shape;107;p23">
              <a:extLst>
                <a:ext uri="{FF2B5EF4-FFF2-40B4-BE49-F238E27FC236}">
                  <a16:creationId xmlns:a16="http://schemas.microsoft.com/office/drawing/2014/main" id="{78A002FE-65E4-B28D-58EE-EBB28787FD4C}"/>
                </a:ext>
              </a:extLst>
            </p:cNvPr>
            <p:cNvSpPr/>
            <p:nvPr/>
          </p:nvSpPr>
          <p:spPr>
            <a:xfrm>
              <a:off x="1118531" y="140625"/>
              <a:ext cx="1052078" cy="1572349"/>
            </a:xfrm>
            <a:custGeom>
              <a:avLst/>
              <a:gdLst/>
              <a:ahLst/>
              <a:cxnLst/>
              <a:rect l="l" t="t" r="r" b="b"/>
              <a:pathLst>
                <a:path w="1052078" h="1572349" extrusionOk="0">
                  <a:moveTo>
                    <a:pt x="0" y="0"/>
                  </a:moveTo>
                  <a:lnTo>
                    <a:pt x="1052078" y="0"/>
                  </a:lnTo>
                  <a:lnTo>
                    <a:pt x="1052078" y="1572349"/>
                  </a:lnTo>
                  <a:lnTo>
                    <a:pt x="0" y="1572349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/>
              <a:stretch>
                <a:fillRect l="-21957" r="-27485"/>
              </a:stretch>
            </a:blipFill>
            <a:ln>
              <a:noFill/>
            </a:ln>
          </p:spPr>
        </p:sp>
      </p:grpSp>
      <p:sp>
        <p:nvSpPr>
          <p:cNvPr id="2" name="Google Shape;93;p22">
            <a:extLst>
              <a:ext uri="{FF2B5EF4-FFF2-40B4-BE49-F238E27FC236}">
                <a16:creationId xmlns:a16="http://schemas.microsoft.com/office/drawing/2014/main" id="{ECAD877A-11A6-3EC1-DA2F-7267DE1E08E8}"/>
              </a:ext>
            </a:extLst>
          </p:cNvPr>
          <p:cNvSpPr txBox="1"/>
          <p:nvPr/>
        </p:nvSpPr>
        <p:spPr>
          <a:xfrm>
            <a:off x="2248931" y="105469"/>
            <a:ext cx="15283176" cy="67710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/>
            <a:r>
              <a:rPr lang="en-ID" sz="4400" b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Jenis-Jenis Talak: 2. Talak </a:t>
            </a:r>
            <a:r>
              <a:rPr lang="en-ID" sz="4400" b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Ba’in</a:t>
            </a:r>
            <a:endParaRPr lang="en-ID" sz="4400" b="1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60868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>
          <a:extLst>
            <a:ext uri="{FF2B5EF4-FFF2-40B4-BE49-F238E27FC236}">
              <a16:creationId xmlns:a16="http://schemas.microsoft.com/office/drawing/2014/main" id="{6670CFEF-8E3F-60F7-79C8-B810597D9E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3">
            <a:extLst>
              <a:ext uri="{FF2B5EF4-FFF2-40B4-BE49-F238E27FC236}">
                <a16:creationId xmlns:a16="http://schemas.microsoft.com/office/drawing/2014/main" id="{348BF446-5467-F27C-04D6-9D2130C7B40C}"/>
              </a:ext>
            </a:extLst>
          </p:cNvPr>
          <p:cNvSpPr txBox="1"/>
          <p:nvPr/>
        </p:nvSpPr>
        <p:spPr>
          <a:xfrm>
            <a:off x="2873828" y="2481943"/>
            <a:ext cx="6270172" cy="6155531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endParaRPr lang="en-ID" sz="4800" b="1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  <a:p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Dalam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beberapa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kitab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fikih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seperti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Taudhih</a:t>
            </a:r>
            <a:r>
              <a:rPr lang="en-ID" sz="40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al-</a:t>
            </a:r>
            <a:r>
              <a:rPr lang="en-ID" sz="40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Masa’il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disebutkan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jenis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talak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ini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yaitu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talak oleh hakim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syar’i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yaitu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ketika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seorang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suami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yang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tidak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memberi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nafkah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dan juga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tidak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menceraikannya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</a:t>
            </a:r>
          </a:p>
          <a:p>
            <a:endParaRPr lang="en-ID" sz="32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</p:txBody>
      </p:sp>
      <p:grpSp>
        <p:nvGrpSpPr>
          <p:cNvPr id="100" name="Google Shape;100;p23">
            <a:extLst>
              <a:ext uri="{FF2B5EF4-FFF2-40B4-BE49-F238E27FC236}">
                <a16:creationId xmlns:a16="http://schemas.microsoft.com/office/drawing/2014/main" id="{873929A7-6FCA-A373-7FF5-41FC15EC9AE1}"/>
              </a:ext>
            </a:extLst>
          </p:cNvPr>
          <p:cNvGrpSpPr/>
          <p:nvPr/>
        </p:nvGrpSpPr>
        <p:grpSpPr>
          <a:xfrm>
            <a:off x="0" y="-144661"/>
            <a:ext cx="1677797" cy="10431661"/>
            <a:chOff x="0" y="-192881"/>
            <a:chExt cx="2237063" cy="13908881"/>
          </a:xfrm>
        </p:grpSpPr>
        <p:grpSp>
          <p:nvGrpSpPr>
            <p:cNvPr id="101" name="Google Shape;101;p23">
              <a:extLst>
                <a:ext uri="{FF2B5EF4-FFF2-40B4-BE49-F238E27FC236}">
                  <a16:creationId xmlns:a16="http://schemas.microsoft.com/office/drawing/2014/main" id="{69E7AEE7-6E8C-B311-E85E-0F01BAF8E73A}"/>
                </a:ext>
              </a:extLst>
            </p:cNvPr>
            <p:cNvGrpSpPr/>
            <p:nvPr/>
          </p:nvGrpSpPr>
          <p:grpSpPr>
            <a:xfrm>
              <a:off x="0" y="-192881"/>
              <a:ext cx="2237063" cy="13908881"/>
              <a:chOff x="0" y="-38100"/>
              <a:chExt cx="441889" cy="2747433"/>
            </a:xfrm>
          </p:grpSpPr>
          <p:sp>
            <p:nvSpPr>
              <p:cNvPr id="102" name="Google Shape;102;p23">
                <a:extLst>
                  <a:ext uri="{FF2B5EF4-FFF2-40B4-BE49-F238E27FC236}">
                    <a16:creationId xmlns:a16="http://schemas.microsoft.com/office/drawing/2014/main" id="{E555278F-BDB2-14F3-30B8-BBA4089C6EB8}"/>
                  </a:ext>
                </a:extLst>
              </p:cNvPr>
              <p:cNvSpPr/>
              <p:nvPr/>
            </p:nvSpPr>
            <p:spPr>
              <a:xfrm>
                <a:off x="0" y="0"/>
                <a:ext cx="441889" cy="2709333"/>
              </a:xfrm>
              <a:custGeom>
                <a:avLst/>
                <a:gdLst/>
                <a:ahLst/>
                <a:cxnLst/>
                <a:rect l="l" t="t" r="r" b="b"/>
                <a:pathLst>
                  <a:path w="441889" h="2709333" extrusionOk="0">
                    <a:moveTo>
                      <a:pt x="0" y="0"/>
                    </a:moveTo>
                    <a:lnTo>
                      <a:pt x="441889" y="0"/>
                    </a:lnTo>
                    <a:lnTo>
                      <a:pt x="441889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122D6D"/>
              </a:solidFill>
              <a:ln>
                <a:noFill/>
              </a:ln>
            </p:spPr>
          </p:sp>
          <p:sp>
            <p:nvSpPr>
              <p:cNvPr id="103" name="Google Shape;103;p23">
                <a:extLst>
                  <a:ext uri="{FF2B5EF4-FFF2-40B4-BE49-F238E27FC236}">
                    <a16:creationId xmlns:a16="http://schemas.microsoft.com/office/drawing/2014/main" id="{46864A13-ABF0-EE53-C1A6-9F9C1DD449AA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441889" cy="274743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 panose="020B0604020202020204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grpSp>
          <p:nvGrpSpPr>
            <p:cNvPr id="104" name="Google Shape;104;p23">
              <a:extLst>
                <a:ext uri="{FF2B5EF4-FFF2-40B4-BE49-F238E27FC236}">
                  <a16:creationId xmlns:a16="http://schemas.microsoft.com/office/drawing/2014/main" id="{86C9232D-FFB6-27AE-C930-F5C6D4F23A85}"/>
                </a:ext>
              </a:extLst>
            </p:cNvPr>
            <p:cNvGrpSpPr/>
            <p:nvPr/>
          </p:nvGrpSpPr>
          <p:grpSpPr>
            <a:xfrm>
              <a:off x="0" y="1178719"/>
              <a:ext cx="953011" cy="11165681"/>
              <a:chOff x="0" y="-38100"/>
              <a:chExt cx="188249" cy="2205567"/>
            </a:xfrm>
          </p:grpSpPr>
          <p:sp>
            <p:nvSpPr>
              <p:cNvPr id="105" name="Google Shape;105;p23">
                <a:extLst>
                  <a:ext uri="{FF2B5EF4-FFF2-40B4-BE49-F238E27FC236}">
                    <a16:creationId xmlns:a16="http://schemas.microsoft.com/office/drawing/2014/main" id="{DDAD382B-3500-073A-C303-985DE0ABAD61}"/>
                  </a:ext>
                </a:extLst>
              </p:cNvPr>
              <p:cNvSpPr/>
              <p:nvPr/>
            </p:nvSpPr>
            <p:spPr>
              <a:xfrm>
                <a:off x="0" y="0"/>
                <a:ext cx="188249" cy="2167467"/>
              </a:xfrm>
              <a:custGeom>
                <a:avLst/>
                <a:gdLst/>
                <a:ahLst/>
                <a:cxnLst/>
                <a:rect l="l" t="t" r="r" b="b"/>
                <a:pathLst>
                  <a:path w="188249" h="2167467" extrusionOk="0">
                    <a:moveTo>
                      <a:pt x="0" y="0"/>
                    </a:moveTo>
                    <a:lnTo>
                      <a:pt x="188249" y="0"/>
                    </a:lnTo>
                    <a:lnTo>
                      <a:pt x="188249" y="2167467"/>
                    </a:lnTo>
                    <a:lnTo>
                      <a:pt x="0" y="2167467"/>
                    </a:lnTo>
                    <a:close/>
                  </a:path>
                </a:pathLst>
              </a:custGeom>
              <a:solidFill>
                <a:srgbClr val="C4AD72"/>
              </a:solidFill>
              <a:ln>
                <a:noFill/>
              </a:ln>
            </p:spPr>
          </p:sp>
          <p:sp>
            <p:nvSpPr>
              <p:cNvPr id="106" name="Google Shape;106;p23">
                <a:extLst>
                  <a:ext uri="{FF2B5EF4-FFF2-40B4-BE49-F238E27FC236}">
                    <a16:creationId xmlns:a16="http://schemas.microsoft.com/office/drawing/2014/main" id="{F711A106-8591-7877-2797-448A25828174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88249" cy="220556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 panose="020B0604020202020204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sp>
          <p:nvSpPr>
            <p:cNvPr id="107" name="Google Shape;107;p23">
              <a:extLst>
                <a:ext uri="{FF2B5EF4-FFF2-40B4-BE49-F238E27FC236}">
                  <a16:creationId xmlns:a16="http://schemas.microsoft.com/office/drawing/2014/main" id="{A91A5B54-8521-C13F-2C6A-18EC5B281561}"/>
                </a:ext>
              </a:extLst>
            </p:cNvPr>
            <p:cNvSpPr/>
            <p:nvPr/>
          </p:nvSpPr>
          <p:spPr>
            <a:xfrm>
              <a:off x="1118531" y="140625"/>
              <a:ext cx="1052078" cy="1572349"/>
            </a:xfrm>
            <a:custGeom>
              <a:avLst/>
              <a:gdLst/>
              <a:ahLst/>
              <a:cxnLst/>
              <a:rect l="l" t="t" r="r" b="b"/>
              <a:pathLst>
                <a:path w="1052078" h="1572349" extrusionOk="0">
                  <a:moveTo>
                    <a:pt x="0" y="0"/>
                  </a:moveTo>
                  <a:lnTo>
                    <a:pt x="1052078" y="0"/>
                  </a:lnTo>
                  <a:lnTo>
                    <a:pt x="1052078" y="1572349"/>
                  </a:lnTo>
                  <a:lnTo>
                    <a:pt x="0" y="1572349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/>
              <a:stretch>
                <a:fillRect l="-21957" r="-27485"/>
              </a:stretch>
            </a:blipFill>
            <a:ln>
              <a:noFill/>
            </a:ln>
          </p:spPr>
        </p:sp>
      </p:grpSp>
      <p:sp>
        <p:nvSpPr>
          <p:cNvPr id="2" name="Google Shape;93;p22">
            <a:extLst>
              <a:ext uri="{FF2B5EF4-FFF2-40B4-BE49-F238E27FC236}">
                <a16:creationId xmlns:a16="http://schemas.microsoft.com/office/drawing/2014/main" id="{FF6C1ECA-848C-47B3-1919-5F0D7CCE57CC}"/>
              </a:ext>
            </a:extLst>
          </p:cNvPr>
          <p:cNvSpPr txBox="1"/>
          <p:nvPr/>
        </p:nvSpPr>
        <p:spPr>
          <a:xfrm>
            <a:off x="2248931" y="105469"/>
            <a:ext cx="15283176" cy="135421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/>
            <a:r>
              <a:rPr lang="en-ID" sz="4400" b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Jenis-Jenis Talak:  3. Talak oleh hakim </a:t>
            </a:r>
            <a:r>
              <a:rPr lang="en-ID" sz="4400" b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syar‘i</a:t>
            </a:r>
            <a:br>
              <a:rPr lang="en-ID" sz="4400" b="1" dirty="0">
                <a:latin typeface="Questrial" pitchFamily="2" charset="0"/>
                <a:ea typeface="Questrial" pitchFamily="2" charset="0"/>
                <a:cs typeface="Questrial" pitchFamily="2" charset="0"/>
              </a:rPr>
            </a:br>
            <a:endParaRPr lang="en-ID" sz="4400" b="1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87DEC26-718D-A702-0891-67C5C1BB250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93035" y="2514599"/>
            <a:ext cx="7290707" cy="5927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39242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>
          <a:extLst>
            <a:ext uri="{FF2B5EF4-FFF2-40B4-BE49-F238E27FC236}">
              <a16:creationId xmlns:a16="http://schemas.microsoft.com/office/drawing/2014/main" id="{6A7E9BC3-C8B7-FB78-DE6D-199E4D99E4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3">
            <a:extLst>
              <a:ext uri="{FF2B5EF4-FFF2-40B4-BE49-F238E27FC236}">
                <a16:creationId xmlns:a16="http://schemas.microsoft.com/office/drawing/2014/main" id="{9A5BEE1C-1218-9779-AD0B-F29F9AB9AA17}"/>
              </a:ext>
            </a:extLst>
          </p:cNvPr>
          <p:cNvSpPr txBox="1"/>
          <p:nvPr/>
        </p:nvSpPr>
        <p:spPr>
          <a:xfrm>
            <a:off x="1866989" y="1879723"/>
            <a:ext cx="15665117" cy="104644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fi-FI" sz="2800" dirty="0">
                <a:latin typeface="Questrial" pitchFamily="2" charset="0"/>
                <a:ea typeface="Questrial" pitchFamily="2" charset="0"/>
                <a:cs typeface="Questrial" pitchFamily="2" charset="0"/>
              </a:rPr>
              <a:t>ʿIddah adalah masa tunggu bagi perempuan sebelum boleh menikah lagi. 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endParaRPr lang="fi-FI" sz="40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</p:txBody>
      </p:sp>
      <p:grpSp>
        <p:nvGrpSpPr>
          <p:cNvPr id="100" name="Google Shape;100;p23">
            <a:extLst>
              <a:ext uri="{FF2B5EF4-FFF2-40B4-BE49-F238E27FC236}">
                <a16:creationId xmlns:a16="http://schemas.microsoft.com/office/drawing/2014/main" id="{FFA058D0-EF4F-D7D2-1B60-35EFCCB4A918}"/>
              </a:ext>
            </a:extLst>
          </p:cNvPr>
          <p:cNvGrpSpPr/>
          <p:nvPr/>
        </p:nvGrpSpPr>
        <p:grpSpPr>
          <a:xfrm>
            <a:off x="0" y="-144661"/>
            <a:ext cx="1677797" cy="10431661"/>
            <a:chOff x="0" y="-192881"/>
            <a:chExt cx="2237063" cy="13908881"/>
          </a:xfrm>
        </p:grpSpPr>
        <p:grpSp>
          <p:nvGrpSpPr>
            <p:cNvPr id="101" name="Google Shape;101;p23">
              <a:extLst>
                <a:ext uri="{FF2B5EF4-FFF2-40B4-BE49-F238E27FC236}">
                  <a16:creationId xmlns:a16="http://schemas.microsoft.com/office/drawing/2014/main" id="{B8139285-5525-C400-B0F5-986FC4F4CD99}"/>
                </a:ext>
              </a:extLst>
            </p:cNvPr>
            <p:cNvGrpSpPr/>
            <p:nvPr/>
          </p:nvGrpSpPr>
          <p:grpSpPr>
            <a:xfrm>
              <a:off x="0" y="-192881"/>
              <a:ext cx="2237063" cy="13908881"/>
              <a:chOff x="0" y="-38100"/>
              <a:chExt cx="441889" cy="2747433"/>
            </a:xfrm>
          </p:grpSpPr>
          <p:sp>
            <p:nvSpPr>
              <p:cNvPr id="102" name="Google Shape;102;p23">
                <a:extLst>
                  <a:ext uri="{FF2B5EF4-FFF2-40B4-BE49-F238E27FC236}">
                    <a16:creationId xmlns:a16="http://schemas.microsoft.com/office/drawing/2014/main" id="{74D2A45C-435D-36FF-8537-6C046444E4A3}"/>
                  </a:ext>
                </a:extLst>
              </p:cNvPr>
              <p:cNvSpPr/>
              <p:nvPr/>
            </p:nvSpPr>
            <p:spPr>
              <a:xfrm>
                <a:off x="0" y="0"/>
                <a:ext cx="441889" cy="2709333"/>
              </a:xfrm>
              <a:custGeom>
                <a:avLst/>
                <a:gdLst/>
                <a:ahLst/>
                <a:cxnLst/>
                <a:rect l="l" t="t" r="r" b="b"/>
                <a:pathLst>
                  <a:path w="441889" h="2709333" extrusionOk="0">
                    <a:moveTo>
                      <a:pt x="0" y="0"/>
                    </a:moveTo>
                    <a:lnTo>
                      <a:pt x="441889" y="0"/>
                    </a:lnTo>
                    <a:lnTo>
                      <a:pt x="441889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122D6D"/>
              </a:solidFill>
              <a:ln>
                <a:noFill/>
              </a:ln>
            </p:spPr>
          </p:sp>
          <p:sp>
            <p:nvSpPr>
              <p:cNvPr id="103" name="Google Shape;103;p23">
                <a:extLst>
                  <a:ext uri="{FF2B5EF4-FFF2-40B4-BE49-F238E27FC236}">
                    <a16:creationId xmlns:a16="http://schemas.microsoft.com/office/drawing/2014/main" id="{3123E1E1-055D-5DA3-FDD4-EEF0315ED86F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441889" cy="274743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 panose="020B0604020202020204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grpSp>
          <p:nvGrpSpPr>
            <p:cNvPr id="104" name="Google Shape;104;p23">
              <a:extLst>
                <a:ext uri="{FF2B5EF4-FFF2-40B4-BE49-F238E27FC236}">
                  <a16:creationId xmlns:a16="http://schemas.microsoft.com/office/drawing/2014/main" id="{92F2A167-E36C-CF73-6763-D284C29C9E1C}"/>
                </a:ext>
              </a:extLst>
            </p:cNvPr>
            <p:cNvGrpSpPr/>
            <p:nvPr/>
          </p:nvGrpSpPr>
          <p:grpSpPr>
            <a:xfrm>
              <a:off x="0" y="1178719"/>
              <a:ext cx="953011" cy="11165681"/>
              <a:chOff x="0" y="-38100"/>
              <a:chExt cx="188249" cy="2205567"/>
            </a:xfrm>
          </p:grpSpPr>
          <p:sp>
            <p:nvSpPr>
              <p:cNvPr id="105" name="Google Shape;105;p23">
                <a:extLst>
                  <a:ext uri="{FF2B5EF4-FFF2-40B4-BE49-F238E27FC236}">
                    <a16:creationId xmlns:a16="http://schemas.microsoft.com/office/drawing/2014/main" id="{77D76141-4A2D-6E5F-2E75-348DC96A21EC}"/>
                  </a:ext>
                </a:extLst>
              </p:cNvPr>
              <p:cNvSpPr/>
              <p:nvPr/>
            </p:nvSpPr>
            <p:spPr>
              <a:xfrm>
                <a:off x="0" y="0"/>
                <a:ext cx="188249" cy="2167467"/>
              </a:xfrm>
              <a:custGeom>
                <a:avLst/>
                <a:gdLst/>
                <a:ahLst/>
                <a:cxnLst/>
                <a:rect l="l" t="t" r="r" b="b"/>
                <a:pathLst>
                  <a:path w="188249" h="2167467" extrusionOk="0">
                    <a:moveTo>
                      <a:pt x="0" y="0"/>
                    </a:moveTo>
                    <a:lnTo>
                      <a:pt x="188249" y="0"/>
                    </a:lnTo>
                    <a:lnTo>
                      <a:pt x="188249" y="2167467"/>
                    </a:lnTo>
                    <a:lnTo>
                      <a:pt x="0" y="2167467"/>
                    </a:lnTo>
                    <a:close/>
                  </a:path>
                </a:pathLst>
              </a:custGeom>
              <a:solidFill>
                <a:srgbClr val="C4AD72"/>
              </a:solidFill>
              <a:ln>
                <a:noFill/>
              </a:ln>
            </p:spPr>
          </p:sp>
          <p:sp>
            <p:nvSpPr>
              <p:cNvPr id="106" name="Google Shape;106;p23">
                <a:extLst>
                  <a:ext uri="{FF2B5EF4-FFF2-40B4-BE49-F238E27FC236}">
                    <a16:creationId xmlns:a16="http://schemas.microsoft.com/office/drawing/2014/main" id="{4B82AD5B-32D0-3763-DC48-E9BBEB280AC5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88249" cy="220556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 panose="020B0604020202020204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sp>
          <p:nvSpPr>
            <p:cNvPr id="107" name="Google Shape;107;p23">
              <a:extLst>
                <a:ext uri="{FF2B5EF4-FFF2-40B4-BE49-F238E27FC236}">
                  <a16:creationId xmlns:a16="http://schemas.microsoft.com/office/drawing/2014/main" id="{BAF04141-3864-5016-7CC4-2AEA68A9BAD7}"/>
                </a:ext>
              </a:extLst>
            </p:cNvPr>
            <p:cNvSpPr/>
            <p:nvPr/>
          </p:nvSpPr>
          <p:spPr>
            <a:xfrm>
              <a:off x="1118531" y="140625"/>
              <a:ext cx="1052078" cy="1572349"/>
            </a:xfrm>
            <a:custGeom>
              <a:avLst/>
              <a:gdLst/>
              <a:ahLst/>
              <a:cxnLst/>
              <a:rect l="l" t="t" r="r" b="b"/>
              <a:pathLst>
                <a:path w="1052078" h="1572349" extrusionOk="0">
                  <a:moveTo>
                    <a:pt x="0" y="0"/>
                  </a:moveTo>
                  <a:lnTo>
                    <a:pt x="1052078" y="0"/>
                  </a:lnTo>
                  <a:lnTo>
                    <a:pt x="1052078" y="1572349"/>
                  </a:lnTo>
                  <a:lnTo>
                    <a:pt x="0" y="1572349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/>
              <a:stretch>
                <a:fillRect l="-21957" r="-27485"/>
              </a:stretch>
            </a:blipFill>
            <a:ln>
              <a:noFill/>
            </a:ln>
          </p:spPr>
        </p:sp>
      </p:grpSp>
      <p:sp>
        <p:nvSpPr>
          <p:cNvPr id="2" name="Google Shape;93;p22">
            <a:extLst>
              <a:ext uri="{FF2B5EF4-FFF2-40B4-BE49-F238E27FC236}">
                <a16:creationId xmlns:a16="http://schemas.microsoft.com/office/drawing/2014/main" id="{8ABB897B-CCB0-CB8E-E71A-C3F12CBBD5E4}"/>
              </a:ext>
            </a:extLst>
          </p:cNvPr>
          <p:cNvSpPr txBox="1"/>
          <p:nvPr/>
        </p:nvSpPr>
        <p:spPr>
          <a:xfrm>
            <a:off x="2516695" y="884039"/>
            <a:ext cx="15015411" cy="67710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/>
            <a:r>
              <a:rPr lang="en-ID" sz="4400" b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Masa </a:t>
            </a:r>
            <a:r>
              <a:rPr lang="en-ID" sz="4400" b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ʿIddah</a:t>
            </a:r>
            <a:endParaRPr lang="en-ID" sz="4400" b="1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A463A08-8E73-2EE9-F5FA-45A854AB51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0650198"/>
              </p:ext>
            </p:extLst>
          </p:nvPr>
        </p:nvGraphicFramePr>
        <p:xfrm>
          <a:off x="2141618" y="3244739"/>
          <a:ext cx="15665116" cy="65518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16279">
                  <a:extLst>
                    <a:ext uri="{9D8B030D-6E8A-4147-A177-3AD203B41FA5}">
                      <a16:colId xmlns:a16="http://schemas.microsoft.com/office/drawing/2014/main" val="931076860"/>
                    </a:ext>
                  </a:extLst>
                </a:gridCol>
                <a:gridCol w="3916279">
                  <a:extLst>
                    <a:ext uri="{9D8B030D-6E8A-4147-A177-3AD203B41FA5}">
                      <a16:colId xmlns:a16="http://schemas.microsoft.com/office/drawing/2014/main" val="899184824"/>
                    </a:ext>
                  </a:extLst>
                </a:gridCol>
                <a:gridCol w="3916279">
                  <a:extLst>
                    <a:ext uri="{9D8B030D-6E8A-4147-A177-3AD203B41FA5}">
                      <a16:colId xmlns:a16="http://schemas.microsoft.com/office/drawing/2014/main" val="320557706"/>
                    </a:ext>
                  </a:extLst>
                </a:gridCol>
                <a:gridCol w="3916279">
                  <a:extLst>
                    <a:ext uri="{9D8B030D-6E8A-4147-A177-3AD203B41FA5}">
                      <a16:colId xmlns:a16="http://schemas.microsoft.com/office/drawing/2014/main" val="1780345046"/>
                    </a:ext>
                  </a:extLst>
                </a:gridCol>
              </a:tblGrid>
              <a:tr h="48432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 sz="2000" b="1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Jenis iddah </a:t>
                      </a:r>
                      <a:endParaRPr lang="en-ID" sz="2000" dirty="0">
                        <a:latin typeface="Questrial" pitchFamily="2" charset="0"/>
                        <a:ea typeface="Questrial" pitchFamily="2" charset="0"/>
                        <a:cs typeface="Questrial" pitchFamily="2" charset="0"/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Kondisi</a:t>
                      </a:r>
                      <a:r>
                        <a:rPr lang="en-US" sz="200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Perempuan</a:t>
                      </a:r>
                      <a:endParaRPr lang="en-ID" sz="2000" dirty="0">
                        <a:latin typeface="Questrial" pitchFamily="2" charset="0"/>
                        <a:ea typeface="Questrial" pitchFamily="2" charset="0"/>
                        <a:cs typeface="Questrial" pitchFamily="2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Lama Iddah </a:t>
                      </a:r>
                      <a:endParaRPr lang="en-ID" sz="2000" dirty="0">
                        <a:latin typeface="Questrial" pitchFamily="2" charset="0"/>
                        <a:ea typeface="Questrial" pitchFamily="2" charset="0"/>
                        <a:cs typeface="Questrial" pitchFamily="2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Catatan</a:t>
                      </a:r>
                      <a:endParaRPr lang="en-ID" sz="2000" dirty="0">
                        <a:latin typeface="Questrial" pitchFamily="2" charset="0"/>
                        <a:ea typeface="Questrial" pitchFamily="2" charset="0"/>
                        <a:cs typeface="Questrial" pitchFamily="2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2992335"/>
                  </a:ext>
                </a:extLst>
              </a:tr>
              <a:tr h="484329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Iddah </a:t>
                      </a:r>
                      <a:r>
                        <a:rPr lang="en-US" sz="200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karena</a:t>
                      </a:r>
                      <a:r>
                        <a:rPr lang="en-US" sz="200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talak</a:t>
                      </a:r>
                      <a:endParaRPr lang="en-ID" sz="2000" dirty="0">
                        <a:latin typeface="Questrial" pitchFamily="2" charset="0"/>
                        <a:ea typeface="Questrial" pitchFamily="2" charset="0"/>
                        <a:cs typeface="Questrial" pitchFamily="2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Haid </a:t>
                      </a:r>
                      <a:endParaRPr lang="en-ID" sz="2000" dirty="0">
                        <a:latin typeface="Questrial" pitchFamily="2" charset="0"/>
                        <a:ea typeface="Questrial" pitchFamily="2" charset="0"/>
                        <a:cs typeface="Questrial" pitchFamily="2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3 kali </a:t>
                      </a:r>
                      <a:r>
                        <a:rPr lang="en-US" sz="200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haid</a:t>
                      </a:r>
                      <a:r>
                        <a:rPr lang="en-US" sz="200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</a:t>
                      </a:r>
                      <a:endParaRPr lang="en-ID" sz="2000" dirty="0">
                        <a:latin typeface="Questrial" pitchFamily="2" charset="0"/>
                        <a:ea typeface="Questrial" pitchFamily="2" charset="0"/>
                        <a:cs typeface="Questrial" pitchFamily="2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D" sz="2000" dirty="0">
                        <a:latin typeface="Questrial" pitchFamily="2" charset="0"/>
                        <a:ea typeface="Questrial" pitchFamily="2" charset="0"/>
                        <a:cs typeface="Questrial" pitchFamily="2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1188159"/>
                  </a:ext>
                </a:extLst>
              </a:tr>
              <a:tr h="738078">
                <a:tc>
                  <a:txBody>
                    <a:bodyPr/>
                    <a:lstStyle/>
                    <a:p>
                      <a:endParaRPr lang="en-ID" sz="2000" dirty="0">
                        <a:latin typeface="Questrial" pitchFamily="2" charset="0"/>
                        <a:ea typeface="Questrial" pitchFamily="2" charset="0"/>
                        <a:cs typeface="Questrial" pitchFamily="2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Tidak </a:t>
                      </a:r>
                      <a:r>
                        <a:rPr lang="en-US" sz="200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haid</a:t>
                      </a:r>
                      <a:r>
                        <a:rPr lang="en-US" sz="200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(</a:t>
                      </a:r>
                      <a:r>
                        <a:rPr lang="en-US" sz="200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misal</a:t>
                      </a:r>
                      <a:r>
                        <a:rPr lang="en-US" sz="200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menopause)</a:t>
                      </a:r>
                      <a:endParaRPr lang="en-ID" sz="2000" dirty="0">
                        <a:latin typeface="Questrial" pitchFamily="2" charset="0"/>
                        <a:ea typeface="Questrial" pitchFamily="2" charset="0"/>
                        <a:cs typeface="Questrial" pitchFamily="2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3 </a:t>
                      </a:r>
                      <a:r>
                        <a:rPr lang="en-US" sz="200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bulan</a:t>
                      </a:r>
                      <a:r>
                        <a:rPr lang="en-US" sz="200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</a:t>
                      </a:r>
                      <a:r>
                        <a:rPr lang="en-US" sz="200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qamariyah</a:t>
                      </a:r>
                      <a:endParaRPr lang="en-ID" sz="2000" dirty="0">
                        <a:latin typeface="Questrial" pitchFamily="2" charset="0"/>
                        <a:ea typeface="Questrial" pitchFamily="2" charset="0"/>
                        <a:cs typeface="Questrial" pitchFamily="2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D" sz="2000" dirty="0">
                        <a:latin typeface="Questrial" pitchFamily="2" charset="0"/>
                        <a:ea typeface="Questrial" pitchFamily="2" charset="0"/>
                        <a:cs typeface="Questrial" pitchFamily="2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415147"/>
                  </a:ext>
                </a:extLst>
              </a:tr>
              <a:tr h="738078">
                <a:tc>
                  <a:txBody>
                    <a:bodyPr/>
                    <a:lstStyle/>
                    <a:p>
                      <a:endParaRPr lang="en-ID" sz="2000">
                        <a:latin typeface="Questrial" pitchFamily="2" charset="0"/>
                        <a:ea typeface="Questrial" pitchFamily="2" charset="0"/>
                        <a:cs typeface="Questrial" pitchFamily="2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Hamil</a:t>
                      </a:r>
                      <a:endParaRPr lang="en-ID" sz="2000" dirty="0">
                        <a:latin typeface="Questrial" pitchFamily="2" charset="0"/>
                        <a:ea typeface="Questrial" pitchFamily="2" charset="0"/>
                        <a:cs typeface="Questrial" pitchFamily="2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Hingga</a:t>
                      </a:r>
                      <a:r>
                        <a:rPr lang="en-US" sz="200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</a:t>
                      </a:r>
                      <a:r>
                        <a:rPr lang="en-US" sz="200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melahirkan</a:t>
                      </a:r>
                      <a:r>
                        <a:rPr lang="en-US" sz="200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</a:t>
                      </a:r>
                      <a:endParaRPr lang="en-ID" sz="2000" dirty="0">
                        <a:latin typeface="Questrial" pitchFamily="2" charset="0"/>
                        <a:ea typeface="Questrial" pitchFamily="2" charset="0"/>
                        <a:cs typeface="Questrial" pitchFamily="2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Meski</a:t>
                      </a:r>
                      <a:r>
                        <a:rPr lang="en-US" sz="200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</a:t>
                      </a:r>
                      <a:r>
                        <a:rPr lang="en-US" sz="200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hanya</a:t>
                      </a:r>
                      <a:r>
                        <a:rPr lang="en-US" sz="200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</a:t>
                      </a:r>
                      <a:r>
                        <a:rPr lang="en-US" sz="200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beberapa</a:t>
                      </a:r>
                      <a:r>
                        <a:rPr lang="en-US" sz="200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</a:t>
                      </a:r>
                      <a:r>
                        <a:rPr lang="en-US" sz="200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hari</a:t>
                      </a:r>
                      <a:r>
                        <a:rPr lang="en-US" sz="200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</a:t>
                      </a:r>
                      <a:r>
                        <a:rPr lang="en-US" sz="200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setelah</a:t>
                      </a:r>
                      <a:r>
                        <a:rPr lang="en-US" sz="200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talak </a:t>
                      </a:r>
                      <a:endParaRPr lang="en-ID" sz="2000" dirty="0">
                        <a:latin typeface="Questrial" pitchFamily="2" charset="0"/>
                        <a:ea typeface="Questrial" pitchFamily="2" charset="0"/>
                        <a:cs typeface="Questrial" pitchFamily="2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3459414"/>
                  </a:ext>
                </a:extLst>
              </a:tr>
              <a:tr h="662261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Iddah </a:t>
                      </a:r>
                      <a:r>
                        <a:rPr lang="en-US" sz="200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karena</a:t>
                      </a:r>
                      <a:r>
                        <a:rPr lang="en-US" sz="200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</a:t>
                      </a:r>
                      <a:r>
                        <a:rPr lang="en-US" sz="200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suami</a:t>
                      </a:r>
                      <a:r>
                        <a:rPr lang="en-US" sz="200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</a:t>
                      </a:r>
                      <a:r>
                        <a:rPr lang="en-US" sz="200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meninggal</a:t>
                      </a:r>
                      <a:r>
                        <a:rPr lang="en-US" sz="200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</a:t>
                      </a:r>
                      <a:endParaRPr lang="en-ID" sz="2000" dirty="0">
                        <a:latin typeface="Questrial" pitchFamily="2" charset="0"/>
                        <a:ea typeface="Questrial" pitchFamily="2" charset="0"/>
                        <a:cs typeface="Questrial" pitchFamily="2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Secara</a:t>
                      </a:r>
                      <a:r>
                        <a:rPr lang="en-US" sz="200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</a:t>
                      </a:r>
                      <a:r>
                        <a:rPr lang="en-US" sz="200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umum</a:t>
                      </a:r>
                      <a:r>
                        <a:rPr lang="en-US" sz="200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</a:t>
                      </a:r>
                      <a:endParaRPr lang="en-ID" sz="2000" dirty="0">
                        <a:latin typeface="Questrial" pitchFamily="2" charset="0"/>
                        <a:ea typeface="Questrial" pitchFamily="2" charset="0"/>
                        <a:cs typeface="Questrial" pitchFamily="2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4 </a:t>
                      </a:r>
                      <a:r>
                        <a:rPr lang="en-US" sz="200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bulan</a:t>
                      </a:r>
                      <a:r>
                        <a:rPr lang="en-US" sz="200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10 </a:t>
                      </a:r>
                      <a:r>
                        <a:rPr lang="en-US" sz="200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hari</a:t>
                      </a:r>
                      <a:endParaRPr lang="en-ID" sz="2000" dirty="0">
                        <a:latin typeface="Questrial" pitchFamily="2" charset="0"/>
                        <a:ea typeface="Questrial" pitchFamily="2" charset="0"/>
                        <a:cs typeface="Questrial" pitchFamily="2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D" sz="2000" dirty="0">
                        <a:latin typeface="Questrial" pitchFamily="2" charset="0"/>
                        <a:ea typeface="Questrial" pitchFamily="2" charset="0"/>
                        <a:cs typeface="Questrial" pitchFamily="2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1876009"/>
                  </a:ext>
                </a:extLst>
              </a:tr>
              <a:tr h="1738054">
                <a:tc>
                  <a:txBody>
                    <a:bodyPr/>
                    <a:lstStyle/>
                    <a:p>
                      <a:endParaRPr lang="en-ID" sz="2000">
                        <a:latin typeface="Questrial" pitchFamily="2" charset="0"/>
                        <a:ea typeface="Questrial" pitchFamily="2" charset="0"/>
                        <a:cs typeface="Questrial" pitchFamily="2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Jika </a:t>
                      </a:r>
                      <a:r>
                        <a:rPr lang="en-US" sz="200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sedang</a:t>
                      </a:r>
                      <a:r>
                        <a:rPr lang="en-US" sz="200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</a:t>
                      </a:r>
                      <a:r>
                        <a:rPr lang="en-US" sz="200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hamil</a:t>
                      </a:r>
                      <a:r>
                        <a:rPr lang="en-US" sz="200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</a:t>
                      </a:r>
                      <a:endParaRPr lang="en-ID" sz="2000" dirty="0">
                        <a:latin typeface="Questrial" pitchFamily="2" charset="0"/>
                        <a:ea typeface="Questrial" pitchFamily="2" charset="0"/>
                        <a:cs typeface="Questrial" pitchFamily="2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200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Sampai melahirkan</a:t>
                      </a:r>
                      <a:endParaRPr lang="en-ID" sz="2000" dirty="0">
                        <a:latin typeface="Questrial" pitchFamily="2" charset="0"/>
                        <a:ea typeface="Questrial" pitchFamily="2" charset="0"/>
                        <a:cs typeface="Questrial" pitchFamily="2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/>
                        <a:buNone/>
                        <a:tabLst/>
                        <a:defRPr/>
                      </a:pPr>
                      <a:r>
                        <a:rPr lang="fi-FI" sz="200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Jika kehamilan lebih dari 4 bulan 10 hari, maka patokannya adalah waktu melahirkan</a:t>
                      </a:r>
                      <a:endParaRPr lang="en-ID" sz="2000" dirty="0">
                        <a:latin typeface="Questrial" pitchFamily="2" charset="0"/>
                        <a:ea typeface="Questrial" pitchFamily="2" charset="0"/>
                        <a:cs typeface="Questrial" pitchFamily="2" charset="0"/>
                      </a:endParaRPr>
                    </a:p>
                    <a:p>
                      <a:endParaRPr lang="en-ID" sz="2000" dirty="0">
                        <a:latin typeface="Questrial" pitchFamily="2" charset="0"/>
                        <a:ea typeface="Questrial" pitchFamily="2" charset="0"/>
                        <a:cs typeface="Questrial" pitchFamily="2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7945148"/>
                  </a:ext>
                </a:extLst>
              </a:tr>
              <a:tr h="738078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Iddah nikah mut’ah</a:t>
                      </a:r>
                      <a:endParaRPr lang="en-ID" sz="2000" dirty="0">
                        <a:latin typeface="Questrial" pitchFamily="2" charset="0"/>
                        <a:ea typeface="Questrial" pitchFamily="2" charset="0"/>
                        <a:cs typeface="Questrial" pitchFamily="2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 sz="20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Haid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 sz="20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2 kali </a:t>
                      </a:r>
                      <a:r>
                        <a:rPr lang="en-ID" sz="20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haid</a:t>
                      </a:r>
                      <a:endParaRPr lang="en-ID" sz="2000" b="0" dirty="0">
                        <a:latin typeface="Questrial" pitchFamily="2" charset="0"/>
                        <a:ea typeface="Questrial" pitchFamily="2" charset="0"/>
                        <a:cs typeface="Questrial" pitchFamily="2" charset="0"/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 sz="200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Hanya </a:t>
                      </a:r>
                      <a:r>
                        <a:rPr lang="en-ID" sz="200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jika</a:t>
                      </a:r>
                      <a:r>
                        <a:rPr lang="en-ID" sz="200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</a:t>
                      </a:r>
                      <a:r>
                        <a:rPr lang="en-ID" sz="200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telah</a:t>
                      </a:r>
                      <a:r>
                        <a:rPr lang="en-ID" sz="200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</a:t>
                      </a:r>
                      <a:r>
                        <a:rPr lang="en-ID" sz="200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terjadi</a:t>
                      </a:r>
                      <a:r>
                        <a:rPr lang="en-ID" sz="200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</a:t>
                      </a:r>
                      <a:r>
                        <a:rPr lang="en-ID" sz="200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hubungan</a:t>
                      </a:r>
                      <a:endParaRPr lang="en-ID" sz="2000" dirty="0">
                        <a:latin typeface="Questrial" pitchFamily="2" charset="0"/>
                        <a:ea typeface="Questrial" pitchFamily="2" charset="0"/>
                        <a:cs typeface="Questrial" pitchFamily="2" charset="0"/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7827531"/>
                  </a:ext>
                </a:extLst>
              </a:tr>
              <a:tr h="484329">
                <a:tc>
                  <a:txBody>
                    <a:bodyPr/>
                    <a:lstStyle/>
                    <a:p>
                      <a:endParaRPr lang="en-ID" sz="2000">
                        <a:latin typeface="Questrial" pitchFamily="2" charset="0"/>
                        <a:ea typeface="Questrial" pitchFamily="2" charset="0"/>
                        <a:cs typeface="Questrial" pitchFamily="2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Tidak </a:t>
                      </a:r>
                      <a:r>
                        <a:rPr lang="en-US" sz="200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haid</a:t>
                      </a:r>
                      <a:r>
                        <a:rPr lang="en-US" sz="200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</a:t>
                      </a:r>
                      <a:endParaRPr lang="en-ID" sz="2000" dirty="0">
                        <a:latin typeface="Questrial" pitchFamily="2" charset="0"/>
                        <a:ea typeface="Questrial" pitchFamily="2" charset="0"/>
                        <a:cs typeface="Questrial" pitchFamily="2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45 </a:t>
                      </a:r>
                      <a:r>
                        <a:rPr lang="en-US" sz="200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hari</a:t>
                      </a:r>
                      <a:endParaRPr lang="en-ID" sz="2000" dirty="0">
                        <a:latin typeface="Questrial" pitchFamily="2" charset="0"/>
                        <a:ea typeface="Questrial" pitchFamily="2" charset="0"/>
                        <a:cs typeface="Questrial" pitchFamily="2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D" sz="2000" dirty="0">
                        <a:latin typeface="Questrial" pitchFamily="2" charset="0"/>
                        <a:ea typeface="Questrial" pitchFamily="2" charset="0"/>
                        <a:cs typeface="Questrial" pitchFamily="2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566242"/>
                  </a:ext>
                </a:extLst>
              </a:tr>
              <a:tr h="484329">
                <a:tc>
                  <a:txBody>
                    <a:bodyPr/>
                    <a:lstStyle/>
                    <a:p>
                      <a:endParaRPr lang="en-ID" sz="2000">
                        <a:latin typeface="Questrial" pitchFamily="2" charset="0"/>
                        <a:ea typeface="Questrial" pitchFamily="2" charset="0"/>
                        <a:cs typeface="Questrial" pitchFamily="2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Belum </a:t>
                      </a:r>
                      <a:r>
                        <a:rPr lang="en-US" sz="200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berhubungan</a:t>
                      </a:r>
                      <a:endParaRPr lang="en-ID" sz="2000" dirty="0">
                        <a:latin typeface="Questrial" pitchFamily="2" charset="0"/>
                        <a:ea typeface="Questrial" pitchFamily="2" charset="0"/>
                        <a:cs typeface="Questrial" pitchFamily="2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Tidak </a:t>
                      </a:r>
                      <a:r>
                        <a:rPr lang="en-US" sz="200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ada</a:t>
                      </a:r>
                      <a:r>
                        <a:rPr lang="en-US" sz="200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</a:t>
                      </a:r>
                      <a:endParaRPr lang="en-ID" sz="2000" dirty="0">
                        <a:latin typeface="Questrial" pitchFamily="2" charset="0"/>
                        <a:ea typeface="Questrial" pitchFamily="2" charset="0"/>
                        <a:cs typeface="Questrial" pitchFamily="2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D" sz="2000" dirty="0">
                        <a:latin typeface="Questrial" pitchFamily="2" charset="0"/>
                        <a:ea typeface="Questrial" pitchFamily="2" charset="0"/>
                        <a:cs typeface="Questrial" pitchFamily="2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60637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6769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>
          <a:extLst>
            <a:ext uri="{FF2B5EF4-FFF2-40B4-BE49-F238E27FC236}">
              <a16:creationId xmlns:a16="http://schemas.microsoft.com/office/drawing/2014/main" id="{AF0A0771-872F-BF58-6FC0-77156318E1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oogle Shape;100;p23">
            <a:extLst>
              <a:ext uri="{FF2B5EF4-FFF2-40B4-BE49-F238E27FC236}">
                <a16:creationId xmlns:a16="http://schemas.microsoft.com/office/drawing/2014/main" id="{EA6876B5-069D-FF8F-A373-9E21CF5C6763}"/>
              </a:ext>
            </a:extLst>
          </p:cNvPr>
          <p:cNvGrpSpPr/>
          <p:nvPr/>
        </p:nvGrpSpPr>
        <p:grpSpPr>
          <a:xfrm>
            <a:off x="0" y="-144661"/>
            <a:ext cx="1677797" cy="10431661"/>
            <a:chOff x="0" y="-192881"/>
            <a:chExt cx="2237063" cy="13908881"/>
          </a:xfrm>
        </p:grpSpPr>
        <p:grpSp>
          <p:nvGrpSpPr>
            <p:cNvPr id="101" name="Google Shape;101;p23">
              <a:extLst>
                <a:ext uri="{FF2B5EF4-FFF2-40B4-BE49-F238E27FC236}">
                  <a16:creationId xmlns:a16="http://schemas.microsoft.com/office/drawing/2014/main" id="{D3B96D96-E957-3241-234C-F7BF3C798045}"/>
                </a:ext>
              </a:extLst>
            </p:cNvPr>
            <p:cNvGrpSpPr/>
            <p:nvPr/>
          </p:nvGrpSpPr>
          <p:grpSpPr>
            <a:xfrm>
              <a:off x="0" y="-192881"/>
              <a:ext cx="2237063" cy="13908881"/>
              <a:chOff x="0" y="-38100"/>
              <a:chExt cx="441889" cy="2747433"/>
            </a:xfrm>
          </p:grpSpPr>
          <p:sp>
            <p:nvSpPr>
              <p:cNvPr id="102" name="Google Shape;102;p23">
                <a:extLst>
                  <a:ext uri="{FF2B5EF4-FFF2-40B4-BE49-F238E27FC236}">
                    <a16:creationId xmlns:a16="http://schemas.microsoft.com/office/drawing/2014/main" id="{0000FFDB-52D5-BBBC-0713-54D382B26DF5}"/>
                  </a:ext>
                </a:extLst>
              </p:cNvPr>
              <p:cNvSpPr/>
              <p:nvPr/>
            </p:nvSpPr>
            <p:spPr>
              <a:xfrm>
                <a:off x="0" y="0"/>
                <a:ext cx="441889" cy="2709333"/>
              </a:xfrm>
              <a:custGeom>
                <a:avLst/>
                <a:gdLst/>
                <a:ahLst/>
                <a:cxnLst/>
                <a:rect l="l" t="t" r="r" b="b"/>
                <a:pathLst>
                  <a:path w="441889" h="2709333" extrusionOk="0">
                    <a:moveTo>
                      <a:pt x="0" y="0"/>
                    </a:moveTo>
                    <a:lnTo>
                      <a:pt x="441889" y="0"/>
                    </a:lnTo>
                    <a:lnTo>
                      <a:pt x="441889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122D6D"/>
              </a:solidFill>
              <a:ln>
                <a:noFill/>
              </a:ln>
            </p:spPr>
          </p:sp>
          <p:sp>
            <p:nvSpPr>
              <p:cNvPr id="103" name="Google Shape;103;p23">
                <a:extLst>
                  <a:ext uri="{FF2B5EF4-FFF2-40B4-BE49-F238E27FC236}">
                    <a16:creationId xmlns:a16="http://schemas.microsoft.com/office/drawing/2014/main" id="{70FA7FBB-ED80-0A0B-6F34-028F964D8861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441889" cy="274743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 panose="020B0604020202020204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grpSp>
          <p:nvGrpSpPr>
            <p:cNvPr id="104" name="Google Shape;104;p23">
              <a:extLst>
                <a:ext uri="{FF2B5EF4-FFF2-40B4-BE49-F238E27FC236}">
                  <a16:creationId xmlns:a16="http://schemas.microsoft.com/office/drawing/2014/main" id="{E2B59BAB-E74F-237C-9AC1-A0476FFDAFFF}"/>
                </a:ext>
              </a:extLst>
            </p:cNvPr>
            <p:cNvGrpSpPr/>
            <p:nvPr/>
          </p:nvGrpSpPr>
          <p:grpSpPr>
            <a:xfrm>
              <a:off x="0" y="1178719"/>
              <a:ext cx="953011" cy="11165681"/>
              <a:chOff x="0" y="-38100"/>
              <a:chExt cx="188249" cy="2205567"/>
            </a:xfrm>
          </p:grpSpPr>
          <p:sp>
            <p:nvSpPr>
              <p:cNvPr id="105" name="Google Shape;105;p23">
                <a:extLst>
                  <a:ext uri="{FF2B5EF4-FFF2-40B4-BE49-F238E27FC236}">
                    <a16:creationId xmlns:a16="http://schemas.microsoft.com/office/drawing/2014/main" id="{A048D991-3A6E-7506-757D-03D4E3B53E7D}"/>
                  </a:ext>
                </a:extLst>
              </p:cNvPr>
              <p:cNvSpPr/>
              <p:nvPr/>
            </p:nvSpPr>
            <p:spPr>
              <a:xfrm>
                <a:off x="0" y="0"/>
                <a:ext cx="188249" cy="2167467"/>
              </a:xfrm>
              <a:custGeom>
                <a:avLst/>
                <a:gdLst/>
                <a:ahLst/>
                <a:cxnLst/>
                <a:rect l="l" t="t" r="r" b="b"/>
                <a:pathLst>
                  <a:path w="188249" h="2167467" extrusionOk="0">
                    <a:moveTo>
                      <a:pt x="0" y="0"/>
                    </a:moveTo>
                    <a:lnTo>
                      <a:pt x="188249" y="0"/>
                    </a:lnTo>
                    <a:lnTo>
                      <a:pt x="188249" y="2167467"/>
                    </a:lnTo>
                    <a:lnTo>
                      <a:pt x="0" y="2167467"/>
                    </a:lnTo>
                    <a:close/>
                  </a:path>
                </a:pathLst>
              </a:custGeom>
              <a:solidFill>
                <a:srgbClr val="C4AD72"/>
              </a:solidFill>
              <a:ln>
                <a:noFill/>
              </a:ln>
            </p:spPr>
          </p:sp>
          <p:sp>
            <p:nvSpPr>
              <p:cNvPr id="106" name="Google Shape;106;p23">
                <a:extLst>
                  <a:ext uri="{FF2B5EF4-FFF2-40B4-BE49-F238E27FC236}">
                    <a16:creationId xmlns:a16="http://schemas.microsoft.com/office/drawing/2014/main" id="{F468AFFF-FAF3-DA58-7DBF-D690746303B2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88249" cy="220556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 panose="020B0604020202020204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sp>
          <p:nvSpPr>
            <p:cNvPr id="107" name="Google Shape;107;p23">
              <a:extLst>
                <a:ext uri="{FF2B5EF4-FFF2-40B4-BE49-F238E27FC236}">
                  <a16:creationId xmlns:a16="http://schemas.microsoft.com/office/drawing/2014/main" id="{F7069BBD-6A9F-9F32-8EC3-E2D465C895F1}"/>
                </a:ext>
              </a:extLst>
            </p:cNvPr>
            <p:cNvSpPr/>
            <p:nvPr/>
          </p:nvSpPr>
          <p:spPr>
            <a:xfrm>
              <a:off x="1118531" y="140625"/>
              <a:ext cx="1052078" cy="1572349"/>
            </a:xfrm>
            <a:custGeom>
              <a:avLst/>
              <a:gdLst/>
              <a:ahLst/>
              <a:cxnLst/>
              <a:rect l="l" t="t" r="r" b="b"/>
              <a:pathLst>
                <a:path w="1052078" h="1572349" extrusionOk="0">
                  <a:moveTo>
                    <a:pt x="0" y="0"/>
                  </a:moveTo>
                  <a:lnTo>
                    <a:pt x="1052078" y="0"/>
                  </a:lnTo>
                  <a:lnTo>
                    <a:pt x="1052078" y="1572349"/>
                  </a:lnTo>
                  <a:lnTo>
                    <a:pt x="0" y="1572349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/>
              <a:stretch>
                <a:fillRect l="-21957" r="-27485"/>
              </a:stretch>
            </a:blipFill>
            <a:ln>
              <a:noFill/>
            </a:ln>
          </p:spPr>
        </p:sp>
      </p:grpSp>
      <p:sp>
        <p:nvSpPr>
          <p:cNvPr id="2" name="Google Shape;93;p22">
            <a:extLst>
              <a:ext uri="{FF2B5EF4-FFF2-40B4-BE49-F238E27FC236}">
                <a16:creationId xmlns:a16="http://schemas.microsoft.com/office/drawing/2014/main" id="{6282C06D-A0F9-1DF5-948B-4EE3DB3F7B9C}"/>
              </a:ext>
            </a:extLst>
          </p:cNvPr>
          <p:cNvSpPr txBox="1"/>
          <p:nvPr/>
        </p:nvSpPr>
        <p:spPr>
          <a:xfrm>
            <a:off x="2516695" y="884039"/>
            <a:ext cx="15015411" cy="67710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/>
            <a:r>
              <a:rPr lang="en-ID" sz="4400" b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Kewajiban</a:t>
            </a:r>
            <a:r>
              <a:rPr lang="en-ID" sz="4400" b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Suami </a:t>
            </a:r>
            <a:r>
              <a:rPr lang="en-ID" sz="4400" b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setelah</a:t>
            </a:r>
            <a:r>
              <a:rPr lang="en-ID" sz="4400" b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Talak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736DA90-E7DD-6A61-B562-F746C5BE2C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1879987"/>
              </p:ext>
            </p:extLst>
          </p:nvPr>
        </p:nvGraphicFramePr>
        <p:xfrm>
          <a:off x="1997242" y="2310064"/>
          <a:ext cx="15534864" cy="68761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5576">
                  <a:extLst>
                    <a:ext uri="{9D8B030D-6E8A-4147-A177-3AD203B41FA5}">
                      <a16:colId xmlns:a16="http://schemas.microsoft.com/office/drawing/2014/main" val="931076860"/>
                    </a:ext>
                  </a:extLst>
                </a:gridCol>
                <a:gridCol w="8915079">
                  <a:extLst>
                    <a:ext uri="{9D8B030D-6E8A-4147-A177-3AD203B41FA5}">
                      <a16:colId xmlns:a16="http://schemas.microsoft.com/office/drawing/2014/main" val="899184824"/>
                    </a:ext>
                  </a:extLst>
                </a:gridCol>
                <a:gridCol w="2474209">
                  <a:extLst>
                    <a:ext uri="{9D8B030D-6E8A-4147-A177-3AD203B41FA5}">
                      <a16:colId xmlns:a16="http://schemas.microsoft.com/office/drawing/2014/main" val="1780345046"/>
                    </a:ext>
                  </a:extLst>
                </a:gridCol>
              </a:tblGrid>
              <a:tr h="48254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Kewajiban</a:t>
                      </a:r>
                      <a:endParaRPr lang="en-ID" sz="2400" b="0" dirty="0">
                        <a:latin typeface="Questrial" pitchFamily="2" charset="0"/>
                        <a:ea typeface="Questrial" pitchFamily="2" charset="0"/>
                        <a:cs typeface="Questrial" pitchFamily="2" charset="0"/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Penjelasan</a:t>
                      </a:r>
                      <a:endParaRPr lang="en-ID" sz="2400" b="0" dirty="0">
                        <a:latin typeface="Questrial" pitchFamily="2" charset="0"/>
                        <a:ea typeface="Questrial" pitchFamily="2" charset="0"/>
                        <a:cs typeface="Questrial" pitchFamily="2" charset="0"/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 sz="2400" b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Berlaku pada</a:t>
                      </a:r>
                      <a:endParaRPr lang="en-ID" sz="2400" b="0" dirty="0">
                        <a:latin typeface="Questrial" pitchFamily="2" charset="0"/>
                        <a:ea typeface="Questrial" pitchFamily="2" charset="0"/>
                        <a:cs typeface="Questrial" pitchFamily="2" charset="0"/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2992335"/>
                  </a:ext>
                </a:extLst>
              </a:tr>
              <a:tr h="48254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Menafkahi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istri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selama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masa ‘iddah</a:t>
                      </a: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sv-SE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Nafkah meliputi makan, pakaian, dan tempat tinggal karena status istri masih sah secara hukum</a:t>
                      </a: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 sz="2400" b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Talak raj‘i</a:t>
                      </a: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1188159"/>
                  </a:ext>
                </a:extLst>
              </a:tr>
              <a:tr h="81240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Tidak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mengusir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istri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dari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rumah</a:t>
                      </a:r>
                      <a:endParaRPr lang="en-ID" sz="2400" b="0" dirty="0">
                        <a:latin typeface="Questrial" pitchFamily="2" charset="0"/>
                        <a:ea typeface="Questrial" pitchFamily="2" charset="0"/>
                        <a:cs typeface="Questrial" pitchFamily="2" charset="0"/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Istri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tidak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boleh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dikeluarkan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dari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rumah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selama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‘iddah,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kecuali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melakukan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faḥisyah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mubayyinah</a:t>
                      </a:r>
                      <a:endParaRPr lang="en-ID" sz="2400" b="0" dirty="0">
                        <a:latin typeface="Questrial" pitchFamily="2" charset="0"/>
                        <a:ea typeface="Questrial" pitchFamily="2" charset="0"/>
                        <a:cs typeface="Questrial" pitchFamily="2" charset="0"/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Talak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raj’i</a:t>
                      </a:r>
                      <a:endParaRPr lang="en-ID" sz="2400" b="0" dirty="0">
                        <a:latin typeface="Questrial" pitchFamily="2" charset="0"/>
                        <a:ea typeface="Questrial" pitchFamily="2" charset="0"/>
                        <a:cs typeface="Questrial" pitchFamily="2" charset="0"/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415147"/>
                  </a:ext>
                </a:extLst>
              </a:tr>
              <a:tr h="81240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Tidak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menyulitkan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istri</a:t>
                      </a:r>
                      <a:endParaRPr lang="en-ID" sz="2400" b="0" dirty="0">
                        <a:latin typeface="Questrial" pitchFamily="2" charset="0"/>
                        <a:ea typeface="Questrial" pitchFamily="2" charset="0"/>
                        <a:cs typeface="Questrial" pitchFamily="2" charset="0"/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sv-SE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Nafkah meliputi makan, pakaian, dan tempat tinggal karena status istri masih sah secara hukum</a:t>
                      </a: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Talak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raj‘i</a:t>
                      </a:r>
                      <a:endParaRPr lang="en-ID" sz="2400" b="0" dirty="0">
                        <a:latin typeface="Questrial" pitchFamily="2" charset="0"/>
                        <a:ea typeface="Questrial" pitchFamily="2" charset="0"/>
                        <a:cs typeface="Questrial" pitchFamily="2" charset="0"/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3459414"/>
                  </a:ext>
                </a:extLst>
              </a:tr>
              <a:tr h="81240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Menafkahi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istri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selama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masa ‘iddah</a:t>
                      </a: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Dilarang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menahan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talak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tanpa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rujuk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atau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memaksa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istri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keluar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rumah</a:t>
                      </a:r>
                      <a:endParaRPr lang="sv-SE" sz="2400" b="0" dirty="0">
                        <a:latin typeface="Questrial" pitchFamily="2" charset="0"/>
                        <a:ea typeface="Questrial" pitchFamily="2" charset="0"/>
                        <a:cs typeface="Questrial" pitchFamily="2" charset="0"/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Talak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raj‘i</a:t>
                      </a:r>
                      <a:endParaRPr lang="en-ID" sz="2400" b="0" dirty="0">
                        <a:latin typeface="Questrial" pitchFamily="2" charset="0"/>
                        <a:ea typeface="Questrial" pitchFamily="2" charset="0"/>
                        <a:cs typeface="Questrial" pitchFamily="2" charset="0"/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1876009"/>
                  </a:ext>
                </a:extLst>
              </a:tr>
              <a:tr h="191309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Memberikan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mahar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yang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belum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dibayar</a:t>
                      </a:r>
                      <a:endParaRPr lang="en-ID" sz="2400" b="0" dirty="0">
                        <a:latin typeface="Questrial" pitchFamily="2" charset="0"/>
                        <a:ea typeface="Questrial" pitchFamily="2" charset="0"/>
                        <a:cs typeface="Questrial" pitchFamily="2" charset="0"/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Mahar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wajib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ditunaikan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jika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belum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dibayar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sepenuhnya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,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terlepas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dari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jenis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talak</a:t>
                      </a:r>
                      <a:endParaRPr lang="sv-SE" sz="2400" b="0" dirty="0">
                        <a:latin typeface="Questrial" pitchFamily="2" charset="0"/>
                        <a:ea typeface="Questrial" pitchFamily="2" charset="0"/>
                        <a:cs typeface="Questrial" pitchFamily="2" charset="0"/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Semua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jenis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talak</a:t>
                      </a: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7945148"/>
                  </a:ext>
                </a:extLst>
              </a:tr>
              <a:tr h="81240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Menjaga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kehormatan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istri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dan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tidak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menyebar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aib</a:t>
                      </a:r>
                      <a:endParaRPr lang="en-ID" sz="2400" b="0" dirty="0">
                        <a:latin typeface="Questrial" pitchFamily="2" charset="0"/>
                        <a:ea typeface="Questrial" pitchFamily="2" charset="0"/>
                        <a:cs typeface="Questrial" pitchFamily="2" charset="0"/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Harus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menjaga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akhlak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,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tidak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membuka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aib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istri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walaupun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sudah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bercerai</a:t>
                      </a:r>
                      <a:endParaRPr lang="en-ID" sz="2400" b="0" dirty="0">
                        <a:latin typeface="Questrial" pitchFamily="2" charset="0"/>
                        <a:ea typeface="Questrial" pitchFamily="2" charset="0"/>
                        <a:cs typeface="Questrial" pitchFamily="2" charset="0"/>
                      </a:endParaRPr>
                    </a:p>
                    <a:p>
                      <a:pPr>
                        <a:buNone/>
                      </a:pPr>
                      <a:endParaRPr lang="sv-SE" sz="2400" b="0" dirty="0">
                        <a:latin typeface="Questrial" pitchFamily="2" charset="0"/>
                        <a:ea typeface="Questrial" pitchFamily="2" charset="0"/>
                        <a:cs typeface="Questrial" pitchFamily="2" charset="0"/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Semua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jenis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talak</a:t>
                      </a: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78275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96876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>
          <a:extLst>
            <a:ext uri="{FF2B5EF4-FFF2-40B4-BE49-F238E27FC236}">
              <a16:creationId xmlns:a16="http://schemas.microsoft.com/office/drawing/2014/main" id="{1FA561DC-7386-5EF5-DFC7-9A8026C612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oogle Shape;100;p23">
            <a:extLst>
              <a:ext uri="{FF2B5EF4-FFF2-40B4-BE49-F238E27FC236}">
                <a16:creationId xmlns:a16="http://schemas.microsoft.com/office/drawing/2014/main" id="{0E29B709-90B3-FCB2-07F9-C8238B81A2F1}"/>
              </a:ext>
            </a:extLst>
          </p:cNvPr>
          <p:cNvGrpSpPr/>
          <p:nvPr/>
        </p:nvGrpSpPr>
        <p:grpSpPr>
          <a:xfrm>
            <a:off x="0" y="-144661"/>
            <a:ext cx="1677797" cy="10431661"/>
            <a:chOff x="0" y="-192881"/>
            <a:chExt cx="2237063" cy="13908881"/>
          </a:xfrm>
        </p:grpSpPr>
        <p:grpSp>
          <p:nvGrpSpPr>
            <p:cNvPr id="101" name="Google Shape;101;p23">
              <a:extLst>
                <a:ext uri="{FF2B5EF4-FFF2-40B4-BE49-F238E27FC236}">
                  <a16:creationId xmlns:a16="http://schemas.microsoft.com/office/drawing/2014/main" id="{DBFE634B-01A6-B69E-83F6-161F691C3D64}"/>
                </a:ext>
              </a:extLst>
            </p:cNvPr>
            <p:cNvGrpSpPr/>
            <p:nvPr/>
          </p:nvGrpSpPr>
          <p:grpSpPr>
            <a:xfrm>
              <a:off x="0" y="-192881"/>
              <a:ext cx="2237063" cy="13908881"/>
              <a:chOff x="0" y="-38100"/>
              <a:chExt cx="441889" cy="2747433"/>
            </a:xfrm>
          </p:grpSpPr>
          <p:sp>
            <p:nvSpPr>
              <p:cNvPr id="102" name="Google Shape;102;p23">
                <a:extLst>
                  <a:ext uri="{FF2B5EF4-FFF2-40B4-BE49-F238E27FC236}">
                    <a16:creationId xmlns:a16="http://schemas.microsoft.com/office/drawing/2014/main" id="{0B4D0B55-B7A2-B8F8-E92C-6967EC9371AD}"/>
                  </a:ext>
                </a:extLst>
              </p:cNvPr>
              <p:cNvSpPr/>
              <p:nvPr/>
            </p:nvSpPr>
            <p:spPr>
              <a:xfrm>
                <a:off x="0" y="0"/>
                <a:ext cx="441889" cy="2709333"/>
              </a:xfrm>
              <a:custGeom>
                <a:avLst/>
                <a:gdLst/>
                <a:ahLst/>
                <a:cxnLst/>
                <a:rect l="l" t="t" r="r" b="b"/>
                <a:pathLst>
                  <a:path w="441889" h="2709333" extrusionOk="0">
                    <a:moveTo>
                      <a:pt x="0" y="0"/>
                    </a:moveTo>
                    <a:lnTo>
                      <a:pt x="441889" y="0"/>
                    </a:lnTo>
                    <a:lnTo>
                      <a:pt x="441889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122D6D"/>
              </a:solidFill>
              <a:ln>
                <a:noFill/>
              </a:ln>
            </p:spPr>
          </p:sp>
          <p:sp>
            <p:nvSpPr>
              <p:cNvPr id="103" name="Google Shape;103;p23">
                <a:extLst>
                  <a:ext uri="{FF2B5EF4-FFF2-40B4-BE49-F238E27FC236}">
                    <a16:creationId xmlns:a16="http://schemas.microsoft.com/office/drawing/2014/main" id="{19628F1C-EB67-A5FE-EA17-6A25B362A084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441889" cy="274743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 panose="020B0604020202020204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grpSp>
          <p:nvGrpSpPr>
            <p:cNvPr id="104" name="Google Shape;104;p23">
              <a:extLst>
                <a:ext uri="{FF2B5EF4-FFF2-40B4-BE49-F238E27FC236}">
                  <a16:creationId xmlns:a16="http://schemas.microsoft.com/office/drawing/2014/main" id="{48575E4E-4F09-F2D7-B985-57401FFCC39A}"/>
                </a:ext>
              </a:extLst>
            </p:cNvPr>
            <p:cNvGrpSpPr/>
            <p:nvPr/>
          </p:nvGrpSpPr>
          <p:grpSpPr>
            <a:xfrm>
              <a:off x="0" y="1178719"/>
              <a:ext cx="953011" cy="11165681"/>
              <a:chOff x="0" y="-38100"/>
              <a:chExt cx="188249" cy="2205567"/>
            </a:xfrm>
          </p:grpSpPr>
          <p:sp>
            <p:nvSpPr>
              <p:cNvPr id="105" name="Google Shape;105;p23">
                <a:extLst>
                  <a:ext uri="{FF2B5EF4-FFF2-40B4-BE49-F238E27FC236}">
                    <a16:creationId xmlns:a16="http://schemas.microsoft.com/office/drawing/2014/main" id="{953BA2E1-7C50-BD6D-4347-441411C969C9}"/>
                  </a:ext>
                </a:extLst>
              </p:cNvPr>
              <p:cNvSpPr/>
              <p:nvPr/>
            </p:nvSpPr>
            <p:spPr>
              <a:xfrm>
                <a:off x="0" y="0"/>
                <a:ext cx="188249" cy="2167467"/>
              </a:xfrm>
              <a:custGeom>
                <a:avLst/>
                <a:gdLst/>
                <a:ahLst/>
                <a:cxnLst/>
                <a:rect l="l" t="t" r="r" b="b"/>
                <a:pathLst>
                  <a:path w="188249" h="2167467" extrusionOk="0">
                    <a:moveTo>
                      <a:pt x="0" y="0"/>
                    </a:moveTo>
                    <a:lnTo>
                      <a:pt x="188249" y="0"/>
                    </a:lnTo>
                    <a:lnTo>
                      <a:pt x="188249" y="2167467"/>
                    </a:lnTo>
                    <a:lnTo>
                      <a:pt x="0" y="2167467"/>
                    </a:lnTo>
                    <a:close/>
                  </a:path>
                </a:pathLst>
              </a:custGeom>
              <a:solidFill>
                <a:srgbClr val="C4AD72"/>
              </a:solidFill>
              <a:ln>
                <a:noFill/>
              </a:ln>
            </p:spPr>
          </p:sp>
          <p:sp>
            <p:nvSpPr>
              <p:cNvPr id="106" name="Google Shape;106;p23">
                <a:extLst>
                  <a:ext uri="{FF2B5EF4-FFF2-40B4-BE49-F238E27FC236}">
                    <a16:creationId xmlns:a16="http://schemas.microsoft.com/office/drawing/2014/main" id="{ED193579-1813-E8BF-E183-F2226B2C4079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88249" cy="220556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 panose="020B0604020202020204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sp>
          <p:nvSpPr>
            <p:cNvPr id="107" name="Google Shape;107;p23">
              <a:extLst>
                <a:ext uri="{FF2B5EF4-FFF2-40B4-BE49-F238E27FC236}">
                  <a16:creationId xmlns:a16="http://schemas.microsoft.com/office/drawing/2014/main" id="{DDA91341-C09D-1429-11A4-4036B93B4789}"/>
                </a:ext>
              </a:extLst>
            </p:cNvPr>
            <p:cNvSpPr/>
            <p:nvPr/>
          </p:nvSpPr>
          <p:spPr>
            <a:xfrm>
              <a:off x="1118531" y="140625"/>
              <a:ext cx="1052078" cy="1572349"/>
            </a:xfrm>
            <a:custGeom>
              <a:avLst/>
              <a:gdLst/>
              <a:ahLst/>
              <a:cxnLst/>
              <a:rect l="l" t="t" r="r" b="b"/>
              <a:pathLst>
                <a:path w="1052078" h="1572349" extrusionOk="0">
                  <a:moveTo>
                    <a:pt x="0" y="0"/>
                  </a:moveTo>
                  <a:lnTo>
                    <a:pt x="1052078" y="0"/>
                  </a:lnTo>
                  <a:lnTo>
                    <a:pt x="1052078" y="1572349"/>
                  </a:lnTo>
                  <a:lnTo>
                    <a:pt x="0" y="1572349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/>
              <a:stretch>
                <a:fillRect l="-21957" r="-27485"/>
              </a:stretch>
            </a:blipFill>
            <a:ln>
              <a:noFill/>
            </a:ln>
          </p:spPr>
        </p:sp>
      </p:grpSp>
      <p:sp>
        <p:nvSpPr>
          <p:cNvPr id="2" name="Google Shape;93;p22">
            <a:extLst>
              <a:ext uri="{FF2B5EF4-FFF2-40B4-BE49-F238E27FC236}">
                <a16:creationId xmlns:a16="http://schemas.microsoft.com/office/drawing/2014/main" id="{B2D1DC33-F05B-2619-69F4-D838DB60499C}"/>
              </a:ext>
            </a:extLst>
          </p:cNvPr>
          <p:cNvSpPr txBox="1"/>
          <p:nvPr/>
        </p:nvSpPr>
        <p:spPr>
          <a:xfrm>
            <a:off x="2516695" y="884039"/>
            <a:ext cx="15015411" cy="67710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/>
            <a:r>
              <a:rPr lang="en-ID" sz="4400" b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Kewajiban</a:t>
            </a:r>
            <a:r>
              <a:rPr lang="en-ID" sz="4400" b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b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Istri</a:t>
            </a:r>
            <a:r>
              <a:rPr lang="en-ID" sz="4400" b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b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setelah</a:t>
            </a:r>
            <a:r>
              <a:rPr lang="en-ID" sz="4400" b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Talak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CD84636E-3237-3A25-145F-8E8B90CD7D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3588690"/>
              </p:ext>
            </p:extLst>
          </p:nvPr>
        </p:nvGraphicFramePr>
        <p:xfrm>
          <a:off x="1997242" y="2310063"/>
          <a:ext cx="15534862" cy="75710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19753">
                  <a:extLst>
                    <a:ext uri="{9D8B030D-6E8A-4147-A177-3AD203B41FA5}">
                      <a16:colId xmlns:a16="http://schemas.microsoft.com/office/drawing/2014/main" val="931076860"/>
                    </a:ext>
                  </a:extLst>
                </a:gridCol>
                <a:gridCol w="9819117">
                  <a:extLst>
                    <a:ext uri="{9D8B030D-6E8A-4147-A177-3AD203B41FA5}">
                      <a16:colId xmlns:a16="http://schemas.microsoft.com/office/drawing/2014/main" val="899184824"/>
                    </a:ext>
                  </a:extLst>
                </a:gridCol>
                <a:gridCol w="2095992">
                  <a:extLst>
                    <a:ext uri="{9D8B030D-6E8A-4147-A177-3AD203B41FA5}">
                      <a16:colId xmlns:a16="http://schemas.microsoft.com/office/drawing/2014/main" val="1780345046"/>
                    </a:ext>
                  </a:extLst>
                </a:gridCol>
              </a:tblGrid>
              <a:tr h="874183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D" sz="2800" b="1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Kewajiban</a:t>
                      </a:r>
                      <a:endParaRPr lang="en-ID" sz="2800" b="1" dirty="0">
                        <a:latin typeface="Questrial" pitchFamily="2" charset="0"/>
                        <a:ea typeface="Questrial" pitchFamily="2" charset="0"/>
                        <a:cs typeface="Questrial" pitchFamily="2" charset="0"/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D" sz="2800" b="1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Penjelasan</a:t>
                      </a:r>
                      <a:endParaRPr lang="en-ID" sz="2800" b="1" dirty="0">
                        <a:latin typeface="Questrial" pitchFamily="2" charset="0"/>
                        <a:ea typeface="Questrial" pitchFamily="2" charset="0"/>
                        <a:cs typeface="Questrial" pitchFamily="2" charset="0"/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D" sz="2800" b="1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Berlaku</a:t>
                      </a:r>
                      <a:r>
                        <a:rPr lang="en-ID" sz="2800" b="1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pada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2992335"/>
                  </a:ext>
                </a:extLst>
              </a:tr>
              <a:tr h="1490891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Menjalani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masa ‘iddah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Tidak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boleh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menikah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lagi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sampai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masa ‘iddah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selesai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.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Durasi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tergantung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sebab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perceraian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dan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kondisi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.</a:t>
                      </a:r>
                      <a:endParaRPr lang="sv-SE" sz="2400" b="0" dirty="0">
                        <a:latin typeface="Questrial" pitchFamily="2" charset="0"/>
                        <a:ea typeface="Questrial" pitchFamily="2" charset="0"/>
                        <a:cs typeface="Questrial" pitchFamily="2" charset="0"/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Semua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jenis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talak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1188159"/>
                  </a:ext>
                </a:extLst>
              </a:tr>
              <a:tr h="1490891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Tinggal di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rumah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suamin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selama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masa iddah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Harus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tinggal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di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rumah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suami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dan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menjalani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hukum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sebagai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istri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,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kecuali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pada talak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ba’in</a:t>
                      </a:r>
                      <a:endParaRPr lang="en-ID" sz="2400" b="0" dirty="0">
                        <a:latin typeface="Questrial" pitchFamily="2" charset="0"/>
                        <a:ea typeface="Questrial" pitchFamily="2" charset="0"/>
                        <a:cs typeface="Questrial" pitchFamily="2" charset="0"/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Talak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raj’i</a:t>
                      </a:r>
                      <a:endParaRPr lang="en-ID" sz="2400" b="0" dirty="0">
                        <a:latin typeface="Questrial" pitchFamily="2" charset="0"/>
                        <a:ea typeface="Questrial" pitchFamily="2" charset="0"/>
                        <a:cs typeface="Questrial" pitchFamily="2" charset="0"/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415147"/>
                  </a:ext>
                </a:extLst>
              </a:tr>
              <a:tr h="1490891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Menjaga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kehormatan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dan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tidak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menikah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ulang</a:t>
                      </a:r>
                      <a:endParaRPr lang="en-ID" sz="2400" b="0" dirty="0">
                        <a:latin typeface="Questrial" pitchFamily="2" charset="0"/>
                        <a:ea typeface="Questrial" pitchFamily="2" charset="0"/>
                        <a:cs typeface="Questrial" pitchFamily="2" charset="0"/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Wajib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menjaga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diri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dan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tidak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menikah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selama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masa ‘iddah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berlangsung</a:t>
                      </a:r>
                      <a:endParaRPr lang="sv-SE" sz="2400" b="0" dirty="0">
                        <a:latin typeface="Questrial" pitchFamily="2" charset="0"/>
                        <a:ea typeface="Questrial" pitchFamily="2" charset="0"/>
                        <a:cs typeface="Questrial" pitchFamily="2" charset="0"/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Talak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raj‘i</a:t>
                      </a:r>
                      <a:endParaRPr lang="en-ID" sz="2400" b="0" dirty="0">
                        <a:latin typeface="Questrial" pitchFamily="2" charset="0"/>
                        <a:ea typeface="Questrial" pitchFamily="2" charset="0"/>
                        <a:cs typeface="Questrial" pitchFamily="2" charset="0"/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3459414"/>
                  </a:ext>
                </a:extLst>
              </a:tr>
              <a:tr h="2153509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Menyusui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anak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(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jika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disepakati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atau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dibutuhkan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)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ID" sz="2400" b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Jika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dibutuhkan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dan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tidak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dilakukan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secara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sukarela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,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ibu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berhak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mendapat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upah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atas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jasa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menyusui</a:t>
                      </a: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anak</a:t>
                      </a:r>
                      <a:endParaRPr lang="sv-SE" sz="2400" b="0" dirty="0">
                        <a:latin typeface="Questrial" pitchFamily="2" charset="0"/>
                        <a:ea typeface="Questrial" pitchFamily="2" charset="0"/>
                        <a:cs typeface="Questrial" pitchFamily="2" charset="0"/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 sz="2400" b="0" dirty="0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Talak </a:t>
                      </a:r>
                      <a:r>
                        <a:rPr lang="en-ID" sz="2400" b="0" dirty="0" err="1">
                          <a:latin typeface="Questrial" pitchFamily="2" charset="0"/>
                          <a:ea typeface="Questrial" pitchFamily="2" charset="0"/>
                          <a:cs typeface="Questrial" pitchFamily="2" charset="0"/>
                        </a:rPr>
                        <a:t>raj‘i</a:t>
                      </a:r>
                      <a:endParaRPr lang="en-ID" sz="2400" b="0" dirty="0">
                        <a:latin typeface="Questrial" pitchFamily="2" charset="0"/>
                        <a:ea typeface="Questrial" pitchFamily="2" charset="0"/>
                        <a:cs typeface="Questrial" pitchFamily="2" charset="0"/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1876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78785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>
          <a:extLst>
            <a:ext uri="{FF2B5EF4-FFF2-40B4-BE49-F238E27FC236}">
              <a16:creationId xmlns:a16="http://schemas.microsoft.com/office/drawing/2014/main" id="{AE83688F-3E48-AA6E-F9F3-787B540493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3">
            <a:extLst>
              <a:ext uri="{FF2B5EF4-FFF2-40B4-BE49-F238E27FC236}">
                <a16:creationId xmlns:a16="http://schemas.microsoft.com/office/drawing/2014/main" id="{A4D6F8BB-DA83-2D8F-7FE2-0AD834BFB333}"/>
              </a:ext>
            </a:extLst>
          </p:cNvPr>
          <p:cNvSpPr txBox="1"/>
          <p:nvPr/>
        </p:nvSpPr>
        <p:spPr>
          <a:xfrm>
            <a:off x="1866990" y="1879723"/>
            <a:ext cx="7489282" cy="738663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571500" indent="-571500" algn="just">
              <a:buFont typeface="Wingdings" panose="05000000000000000000" pitchFamily="2" charset="2"/>
              <a:buChar char="Ø"/>
            </a:pPr>
            <a:endParaRPr lang="en-ID" sz="40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Talak,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meskipun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dibenci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adalah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solusi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terakhir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dalam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Islam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untuk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membubarkan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ikatan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pernikahan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yang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tidak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lagi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berfungsi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 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Penting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untuk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memahami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hukum-hukumnya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dan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melaksanakannya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dengan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adil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dan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bijaksana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sesuai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dengan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ajaran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Al-Qur’an.</a:t>
            </a:r>
          </a:p>
          <a:p>
            <a:endParaRPr lang="en-ID" sz="40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</p:txBody>
      </p:sp>
      <p:grpSp>
        <p:nvGrpSpPr>
          <p:cNvPr id="100" name="Google Shape;100;p23">
            <a:extLst>
              <a:ext uri="{FF2B5EF4-FFF2-40B4-BE49-F238E27FC236}">
                <a16:creationId xmlns:a16="http://schemas.microsoft.com/office/drawing/2014/main" id="{34C8593B-7C47-F91F-3C55-A1FFD524BEAF}"/>
              </a:ext>
            </a:extLst>
          </p:cNvPr>
          <p:cNvGrpSpPr/>
          <p:nvPr/>
        </p:nvGrpSpPr>
        <p:grpSpPr>
          <a:xfrm>
            <a:off x="0" y="-144661"/>
            <a:ext cx="1677797" cy="10431661"/>
            <a:chOff x="0" y="-192881"/>
            <a:chExt cx="2237063" cy="13908881"/>
          </a:xfrm>
        </p:grpSpPr>
        <p:grpSp>
          <p:nvGrpSpPr>
            <p:cNvPr id="101" name="Google Shape;101;p23">
              <a:extLst>
                <a:ext uri="{FF2B5EF4-FFF2-40B4-BE49-F238E27FC236}">
                  <a16:creationId xmlns:a16="http://schemas.microsoft.com/office/drawing/2014/main" id="{9953F740-663A-CB77-1E3B-D0AD6B3FD0E4}"/>
                </a:ext>
              </a:extLst>
            </p:cNvPr>
            <p:cNvGrpSpPr/>
            <p:nvPr/>
          </p:nvGrpSpPr>
          <p:grpSpPr>
            <a:xfrm>
              <a:off x="0" y="-192881"/>
              <a:ext cx="2237063" cy="13908881"/>
              <a:chOff x="0" y="-38100"/>
              <a:chExt cx="441889" cy="2747433"/>
            </a:xfrm>
          </p:grpSpPr>
          <p:sp>
            <p:nvSpPr>
              <p:cNvPr id="102" name="Google Shape;102;p23">
                <a:extLst>
                  <a:ext uri="{FF2B5EF4-FFF2-40B4-BE49-F238E27FC236}">
                    <a16:creationId xmlns:a16="http://schemas.microsoft.com/office/drawing/2014/main" id="{AB615124-1DE1-0663-DA8C-CB2AF13619FD}"/>
                  </a:ext>
                </a:extLst>
              </p:cNvPr>
              <p:cNvSpPr/>
              <p:nvPr/>
            </p:nvSpPr>
            <p:spPr>
              <a:xfrm>
                <a:off x="0" y="0"/>
                <a:ext cx="441889" cy="2709333"/>
              </a:xfrm>
              <a:custGeom>
                <a:avLst/>
                <a:gdLst/>
                <a:ahLst/>
                <a:cxnLst/>
                <a:rect l="l" t="t" r="r" b="b"/>
                <a:pathLst>
                  <a:path w="441889" h="2709333" extrusionOk="0">
                    <a:moveTo>
                      <a:pt x="0" y="0"/>
                    </a:moveTo>
                    <a:lnTo>
                      <a:pt x="441889" y="0"/>
                    </a:lnTo>
                    <a:lnTo>
                      <a:pt x="441889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122D6D"/>
              </a:solidFill>
              <a:ln>
                <a:noFill/>
              </a:ln>
            </p:spPr>
          </p:sp>
          <p:sp>
            <p:nvSpPr>
              <p:cNvPr id="103" name="Google Shape;103;p23">
                <a:extLst>
                  <a:ext uri="{FF2B5EF4-FFF2-40B4-BE49-F238E27FC236}">
                    <a16:creationId xmlns:a16="http://schemas.microsoft.com/office/drawing/2014/main" id="{A5D701F5-574B-25E9-6C8B-3271CE0BC22E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441889" cy="274743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 panose="020B0604020202020204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grpSp>
          <p:nvGrpSpPr>
            <p:cNvPr id="104" name="Google Shape;104;p23">
              <a:extLst>
                <a:ext uri="{FF2B5EF4-FFF2-40B4-BE49-F238E27FC236}">
                  <a16:creationId xmlns:a16="http://schemas.microsoft.com/office/drawing/2014/main" id="{DCA527DF-6BFF-D176-FCDF-90DC2EF1AB54}"/>
                </a:ext>
              </a:extLst>
            </p:cNvPr>
            <p:cNvGrpSpPr/>
            <p:nvPr/>
          </p:nvGrpSpPr>
          <p:grpSpPr>
            <a:xfrm>
              <a:off x="0" y="1178719"/>
              <a:ext cx="953011" cy="11165681"/>
              <a:chOff x="0" y="-38100"/>
              <a:chExt cx="188249" cy="2205567"/>
            </a:xfrm>
          </p:grpSpPr>
          <p:sp>
            <p:nvSpPr>
              <p:cNvPr id="105" name="Google Shape;105;p23">
                <a:extLst>
                  <a:ext uri="{FF2B5EF4-FFF2-40B4-BE49-F238E27FC236}">
                    <a16:creationId xmlns:a16="http://schemas.microsoft.com/office/drawing/2014/main" id="{FEB4B162-07D6-779E-2FB5-703C340C7A02}"/>
                  </a:ext>
                </a:extLst>
              </p:cNvPr>
              <p:cNvSpPr/>
              <p:nvPr/>
            </p:nvSpPr>
            <p:spPr>
              <a:xfrm>
                <a:off x="0" y="0"/>
                <a:ext cx="188249" cy="2167467"/>
              </a:xfrm>
              <a:custGeom>
                <a:avLst/>
                <a:gdLst/>
                <a:ahLst/>
                <a:cxnLst/>
                <a:rect l="l" t="t" r="r" b="b"/>
                <a:pathLst>
                  <a:path w="188249" h="2167467" extrusionOk="0">
                    <a:moveTo>
                      <a:pt x="0" y="0"/>
                    </a:moveTo>
                    <a:lnTo>
                      <a:pt x="188249" y="0"/>
                    </a:lnTo>
                    <a:lnTo>
                      <a:pt x="188249" y="2167467"/>
                    </a:lnTo>
                    <a:lnTo>
                      <a:pt x="0" y="2167467"/>
                    </a:lnTo>
                    <a:close/>
                  </a:path>
                </a:pathLst>
              </a:custGeom>
              <a:solidFill>
                <a:srgbClr val="C4AD72"/>
              </a:solidFill>
              <a:ln>
                <a:noFill/>
              </a:ln>
            </p:spPr>
          </p:sp>
          <p:sp>
            <p:nvSpPr>
              <p:cNvPr id="106" name="Google Shape;106;p23">
                <a:extLst>
                  <a:ext uri="{FF2B5EF4-FFF2-40B4-BE49-F238E27FC236}">
                    <a16:creationId xmlns:a16="http://schemas.microsoft.com/office/drawing/2014/main" id="{DA0204FC-14FB-8373-F37B-E5A96205894A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88249" cy="220556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 panose="020B0604020202020204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sp>
          <p:nvSpPr>
            <p:cNvPr id="107" name="Google Shape;107;p23">
              <a:extLst>
                <a:ext uri="{FF2B5EF4-FFF2-40B4-BE49-F238E27FC236}">
                  <a16:creationId xmlns:a16="http://schemas.microsoft.com/office/drawing/2014/main" id="{D242EC1F-986F-BE9B-1CE2-9A3473F2F07B}"/>
                </a:ext>
              </a:extLst>
            </p:cNvPr>
            <p:cNvSpPr/>
            <p:nvPr/>
          </p:nvSpPr>
          <p:spPr>
            <a:xfrm>
              <a:off x="1118531" y="140625"/>
              <a:ext cx="1052078" cy="1572349"/>
            </a:xfrm>
            <a:custGeom>
              <a:avLst/>
              <a:gdLst/>
              <a:ahLst/>
              <a:cxnLst/>
              <a:rect l="l" t="t" r="r" b="b"/>
              <a:pathLst>
                <a:path w="1052078" h="1572349" extrusionOk="0">
                  <a:moveTo>
                    <a:pt x="0" y="0"/>
                  </a:moveTo>
                  <a:lnTo>
                    <a:pt x="1052078" y="0"/>
                  </a:lnTo>
                  <a:lnTo>
                    <a:pt x="1052078" y="1572349"/>
                  </a:lnTo>
                  <a:lnTo>
                    <a:pt x="0" y="1572349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/>
              <a:stretch>
                <a:fillRect l="-21957" r="-27485"/>
              </a:stretch>
            </a:blipFill>
            <a:ln>
              <a:noFill/>
            </a:ln>
          </p:spPr>
        </p:sp>
      </p:grpSp>
      <p:sp>
        <p:nvSpPr>
          <p:cNvPr id="2" name="Google Shape;93;p22">
            <a:extLst>
              <a:ext uri="{FF2B5EF4-FFF2-40B4-BE49-F238E27FC236}">
                <a16:creationId xmlns:a16="http://schemas.microsoft.com/office/drawing/2014/main" id="{7C55AC44-180E-0724-F0A6-C000F2B97F0F}"/>
              </a:ext>
            </a:extLst>
          </p:cNvPr>
          <p:cNvSpPr txBox="1"/>
          <p:nvPr/>
        </p:nvSpPr>
        <p:spPr>
          <a:xfrm>
            <a:off x="2516695" y="884039"/>
            <a:ext cx="15015411" cy="67710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/>
            <a:r>
              <a:rPr lang="en-ID" sz="4400" b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Refleksi</a:t>
            </a:r>
            <a:endParaRPr lang="en-ID" sz="4400" b="1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CB18C7E-6549-0D1C-3A36-6C7C222617E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52251" y="2047194"/>
            <a:ext cx="6982506" cy="7211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90139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4" name="Google Shape;304;p37"/>
          <p:cNvGrpSpPr/>
          <p:nvPr/>
        </p:nvGrpSpPr>
        <p:grpSpPr>
          <a:xfrm>
            <a:off x="0" y="-144661"/>
            <a:ext cx="1677797" cy="10431661"/>
            <a:chOff x="0" y="-192881"/>
            <a:chExt cx="2237063" cy="13908881"/>
          </a:xfrm>
        </p:grpSpPr>
        <p:grpSp>
          <p:nvGrpSpPr>
            <p:cNvPr id="305" name="Google Shape;305;p37"/>
            <p:cNvGrpSpPr/>
            <p:nvPr/>
          </p:nvGrpSpPr>
          <p:grpSpPr>
            <a:xfrm>
              <a:off x="0" y="-192881"/>
              <a:ext cx="2237063" cy="13908881"/>
              <a:chOff x="0" y="-38100"/>
              <a:chExt cx="441889" cy="2747433"/>
            </a:xfrm>
          </p:grpSpPr>
          <p:sp>
            <p:nvSpPr>
              <p:cNvPr id="306" name="Google Shape;306;p37"/>
              <p:cNvSpPr/>
              <p:nvPr/>
            </p:nvSpPr>
            <p:spPr>
              <a:xfrm>
                <a:off x="0" y="0"/>
                <a:ext cx="441889" cy="2709333"/>
              </a:xfrm>
              <a:custGeom>
                <a:avLst/>
                <a:gdLst/>
                <a:ahLst/>
                <a:cxnLst/>
                <a:rect l="l" t="t" r="r" b="b"/>
                <a:pathLst>
                  <a:path w="441889" h="2709333" extrusionOk="0">
                    <a:moveTo>
                      <a:pt x="0" y="0"/>
                    </a:moveTo>
                    <a:lnTo>
                      <a:pt x="441889" y="0"/>
                    </a:lnTo>
                    <a:lnTo>
                      <a:pt x="441889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122D6D"/>
              </a:solidFill>
              <a:ln>
                <a:noFill/>
              </a:ln>
            </p:spPr>
          </p:sp>
          <p:sp>
            <p:nvSpPr>
              <p:cNvPr id="307" name="Google Shape;307;p37"/>
              <p:cNvSpPr txBox="1"/>
              <p:nvPr/>
            </p:nvSpPr>
            <p:spPr>
              <a:xfrm>
                <a:off x="0" y="-38100"/>
                <a:ext cx="441889" cy="274743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 panose="020B0604020202020204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grpSp>
          <p:nvGrpSpPr>
            <p:cNvPr id="308" name="Google Shape;308;p37"/>
            <p:cNvGrpSpPr/>
            <p:nvPr/>
          </p:nvGrpSpPr>
          <p:grpSpPr>
            <a:xfrm>
              <a:off x="0" y="1178719"/>
              <a:ext cx="953011" cy="11165681"/>
              <a:chOff x="0" y="-38100"/>
              <a:chExt cx="188249" cy="2205567"/>
            </a:xfrm>
          </p:grpSpPr>
          <p:sp>
            <p:nvSpPr>
              <p:cNvPr id="309" name="Google Shape;309;p37"/>
              <p:cNvSpPr/>
              <p:nvPr/>
            </p:nvSpPr>
            <p:spPr>
              <a:xfrm>
                <a:off x="0" y="0"/>
                <a:ext cx="188249" cy="2167467"/>
              </a:xfrm>
              <a:custGeom>
                <a:avLst/>
                <a:gdLst/>
                <a:ahLst/>
                <a:cxnLst/>
                <a:rect l="l" t="t" r="r" b="b"/>
                <a:pathLst>
                  <a:path w="188249" h="2167467" extrusionOk="0">
                    <a:moveTo>
                      <a:pt x="0" y="0"/>
                    </a:moveTo>
                    <a:lnTo>
                      <a:pt x="188249" y="0"/>
                    </a:lnTo>
                    <a:lnTo>
                      <a:pt x="188249" y="2167467"/>
                    </a:lnTo>
                    <a:lnTo>
                      <a:pt x="0" y="2167467"/>
                    </a:lnTo>
                    <a:close/>
                  </a:path>
                </a:pathLst>
              </a:custGeom>
              <a:solidFill>
                <a:srgbClr val="C4AD72"/>
              </a:solidFill>
              <a:ln>
                <a:noFill/>
              </a:ln>
            </p:spPr>
          </p:sp>
          <p:sp>
            <p:nvSpPr>
              <p:cNvPr id="310" name="Google Shape;310;p37"/>
              <p:cNvSpPr txBox="1"/>
              <p:nvPr/>
            </p:nvSpPr>
            <p:spPr>
              <a:xfrm>
                <a:off x="0" y="-38100"/>
                <a:ext cx="188249" cy="220556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 panose="020B0604020202020204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sp>
          <p:nvSpPr>
            <p:cNvPr id="311" name="Google Shape;311;p37"/>
            <p:cNvSpPr/>
            <p:nvPr/>
          </p:nvSpPr>
          <p:spPr>
            <a:xfrm>
              <a:off x="1118531" y="140625"/>
              <a:ext cx="1052078" cy="1572349"/>
            </a:xfrm>
            <a:custGeom>
              <a:avLst/>
              <a:gdLst/>
              <a:ahLst/>
              <a:cxnLst/>
              <a:rect l="l" t="t" r="r" b="b"/>
              <a:pathLst>
                <a:path w="1052078" h="1572349" extrusionOk="0">
                  <a:moveTo>
                    <a:pt x="0" y="0"/>
                  </a:moveTo>
                  <a:lnTo>
                    <a:pt x="1052078" y="0"/>
                  </a:lnTo>
                  <a:lnTo>
                    <a:pt x="1052078" y="1572349"/>
                  </a:lnTo>
                  <a:lnTo>
                    <a:pt x="0" y="1572349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/>
              <a:stretch>
                <a:fillRect l="-21957" r="-27485"/>
              </a:stretch>
            </a:blipFill>
            <a:ln>
              <a:noFill/>
            </a:ln>
          </p:spPr>
        </p:sp>
      </p:grpSp>
      <p:sp>
        <p:nvSpPr>
          <p:cNvPr id="312" name="Google Shape;312;p37"/>
          <p:cNvSpPr txBox="1"/>
          <p:nvPr/>
        </p:nvSpPr>
        <p:spPr>
          <a:xfrm>
            <a:off x="2286000" y="555171"/>
            <a:ext cx="15382754" cy="91977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358"/>
              <a:buFont typeface="Arial" panose="020B0604020202020204"/>
              <a:buNone/>
            </a:pPr>
            <a:endParaRPr lang="en-US" sz="8360" b="1" dirty="0">
              <a:solidFill>
                <a:srgbClr val="014196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358"/>
              <a:buFont typeface="Arial" panose="020B0604020202020204"/>
              <a:buNone/>
            </a:pPr>
            <a:endParaRPr lang="en-US" sz="8360" b="1" dirty="0">
              <a:solidFill>
                <a:srgbClr val="014196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358"/>
              <a:buFont typeface="Arial" panose="020B0604020202020204"/>
              <a:buNone/>
            </a:pPr>
            <a:endParaRPr lang="en-US" sz="8360" b="1" dirty="0">
              <a:solidFill>
                <a:srgbClr val="014196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358"/>
              <a:buFont typeface="Arial" panose="020B0604020202020204"/>
              <a:buNone/>
            </a:pPr>
            <a:r>
              <a:rPr lang="en-US" sz="8360" b="1" i="0" u="none" strike="noStrike" cap="none" dirty="0" err="1">
                <a:solidFill>
                  <a:srgbClr val="014196"/>
                </a:solidFill>
                <a:latin typeface="Questrial"/>
                <a:ea typeface="Questrial"/>
                <a:cs typeface="Questrial"/>
                <a:sym typeface="Questrial"/>
              </a:rPr>
              <a:t>Sekian</a:t>
            </a:r>
            <a:r>
              <a:rPr lang="en-US" sz="8360" b="1" i="0" u="none" strike="noStrike" cap="none" dirty="0">
                <a:solidFill>
                  <a:srgbClr val="014196"/>
                </a:solidFill>
                <a:latin typeface="Questrial"/>
                <a:ea typeface="Questrial"/>
                <a:cs typeface="Questrial"/>
                <a:sym typeface="Questrial"/>
              </a:rPr>
              <a:t> dan </a:t>
            </a:r>
            <a:r>
              <a:rPr lang="en-US" sz="8360" b="1" i="0" u="none" strike="noStrike" cap="none" dirty="0" err="1">
                <a:solidFill>
                  <a:srgbClr val="014196"/>
                </a:solidFill>
                <a:latin typeface="Questrial"/>
                <a:ea typeface="Questrial"/>
                <a:cs typeface="Questrial"/>
                <a:sym typeface="Questrial"/>
              </a:rPr>
              <a:t>Terima</a:t>
            </a:r>
            <a:r>
              <a:rPr lang="en-US" sz="8360" b="1" i="0" u="none" strike="noStrike" cap="none" dirty="0">
                <a:solidFill>
                  <a:srgbClr val="014196"/>
                </a:solidFill>
                <a:latin typeface="Questrial"/>
                <a:ea typeface="Questrial"/>
                <a:cs typeface="Questrial"/>
                <a:sym typeface="Questrial"/>
              </a:rPr>
              <a:t> </a:t>
            </a:r>
            <a:r>
              <a:rPr lang="en-US" sz="8360" b="1" i="0" u="none" strike="noStrike" cap="none" dirty="0" err="1">
                <a:solidFill>
                  <a:srgbClr val="014196"/>
                </a:solidFill>
                <a:latin typeface="Questrial"/>
                <a:ea typeface="Questrial"/>
                <a:cs typeface="Questrial"/>
                <a:sym typeface="Questrial"/>
              </a:rPr>
              <a:t>kasih</a:t>
            </a:r>
            <a:endParaRPr lang="en-US" sz="8360" b="1" i="0" u="none" strike="noStrike" cap="none" dirty="0">
              <a:solidFill>
                <a:srgbClr val="014196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358"/>
              <a:buFont typeface="Arial" panose="020B0604020202020204"/>
              <a:buNone/>
            </a:pPr>
            <a:endParaRPr lang="en-US" sz="8360" b="1" dirty="0">
              <a:solidFill>
                <a:srgbClr val="014196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358"/>
              <a:buFont typeface="Arial" panose="020B0604020202020204"/>
              <a:buNone/>
            </a:pPr>
            <a:endParaRPr lang="en-US" sz="8360" b="1" dirty="0">
              <a:solidFill>
                <a:srgbClr val="014196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358"/>
              <a:buFont typeface="Arial" panose="020B0604020202020204"/>
              <a:buNone/>
            </a:pPr>
            <a:endParaRPr lang="en-US" sz="8360" b="1" i="0" u="none" strike="noStrike" cap="none" dirty="0">
              <a:solidFill>
                <a:srgbClr val="014196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358"/>
              <a:buFont typeface="Arial" panose="020B0604020202020204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2"/>
          <p:cNvSpPr txBox="1"/>
          <p:nvPr/>
        </p:nvSpPr>
        <p:spPr>
          <a:xfrm>
            <a:off x="3296652" y="599833"/>
            <a:ext cx="11165305" cy="923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 panose="020B0604020202020204"/>
              <a:buNone/>
            </a:pPr>
            <a:r>
              <a:rPr lang="en-US" sz="6000" b="1" i="0" u="none" strike="noStrike" cap="none" dirty="0">
                <a:solidFill>
                  <a:srgbClr val="014196"/>
                </a:solidFill>
                <a:latin typeface="Questrial"/>
                <a:ea typeface="Questrial"/>
                <a:cs typeface="Questrial"/>
                <a:sym typeface="Questrial"/>
              </a:rPr>
              <a:t>   10. Tema </a:t>
            </a:r>
            <a:r>
              <a:rPr lang="en-US" sz="6000" b="1" i="0" u="none" strike="noStrike" cap="none" dirty="0" err="1">
                <a:solidFill>
                  <a:srgbClr val="014196"/>
                </a:solidFill>
                <a:latin typeface="Questrial"/>
                <a:ea typeface="Questrial"/>
                <a:cs typeface="Questrial"/>
                <a:sym typeface="Questrial"/>
              </a:rPr>
              <a:t>Pembahasan</a:t>
            </a:r>
            <a:r>
              <a:rPr lang="en-US" sz="6000" b="1" i="0" u="none" strike="noStrike" cap="none" dirty="0">
                <a:solidFill>
                  <a:srgbClr val="014196"/>
                </a:solidFill>
                <a:latin typeface="Questrial"/>
                <a:ea typeface="Questrial"/>
                <a:cs typeface="Questrial"/>
                <a:sym typeface="Questrial"/>
              </a:rPr>
              <a:t>: Talak</a:t>
            </a:r>
            <a:endParaRPr sz="6000" b="0" i="0" u="none" strike="noStrike" cap="none" dirty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83" name="Google Shape;83;p22"/>
          <p:cNvSpPr txBox="1"/>
          <p:nvPr/>
        </p:nvSpPr>
        <p:spPr>
          <a:xfrm>
            <a:off x="2286000" y="3104147"/>
            <a:ext cx="14964033" cy="576157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914400" indent="-914400" algn="ctr">
              <a:lnSpc>
                <a:spcPct val="140000"/>
              </a:lnSpc>
              <a:buSzPts val="3600"/>
              <a:buAutoNum type="arabicPeriod"/>
            </a:pPr>
            <a:endParaRPr lang="id-ID" sz="4800" b="1" dirty="0">
              <a:latin typeface="Questrial" pitchFamily="2" charset="0"/>
              <a:ea typeface="Questrial" pitchFamily="2" charset="0"/>
              <a:cs typeface="Questrial" pitchFamily="2" charset="0"/>
              <a:sym typeface="Questrial"/>
            </a:endParaRPr>
          </a:p>
          <a:p>
            <a:pPr marL="685800" indent="-685800" algn="ctr">
              <a:buFont typeface="Wingdings" panose="05000000000000000000" pitchFamily="2" charset="2"/>
              <a:buChar char="v"/>
            </a:pPr>
            <a:r>
              <a:rPr lang="en-ID" sz="48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Konsep</a:t>
            </a:r>
            <a:r>
              <a:rPr lang="en-ID" sz="48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talak </a:t>
            </a:r>
          </a:p>
          <a:p>
            <a:pPr marL="685800" indent="-685800" algn="ctr">
              <a:buFont typeface="Wingdings" panose="05000000000000000000" pitchFamily="2" charset="2"/>
              <a:buChar char="v"/>
            </a:pPr>
            <a:r>
              <a:rPr lang="en-ID" sz="4800" dirty="0">
                <a:latin typeface="Questrial" pitchFamily="2" charset="0"/>
                <a:ea typeface="Questrial" pitchFamily="2" charset="0"/>
                <a:cs typeface="Questrial" pitchFamily="2" charset="0"/>
              </a:rPr>
              <a:t>Hukum-</a:t>
            </a:r>
            <a:r>
              <a:rPr lang="en-ID" sz="48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hukum</a:t>
            </a:r>
            <a:endParaRPr lang="en-ID" sz="48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  <a:p>
            <a:pPr marL="685800" indent="-685800" algn="ctr">
              <a:buFont typeface="Wingdings" panose="05000000000000000000" pitchFamily="2" charset="2"/>
              <a:buChar char="v"/>
            </a:pPr>
            <a:r>
              <a:rPr lang="en-ID" sz="48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Implikasi</a:t>
            </a:r>
            <a:endParaRPr lang="en-ID" sz="48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  <a:p>
            <a:endParaRPr lang="en-ID" sz="4800" dirty="0"/>
          </a:p>
          <a:p>
            <a:endParaRPr lang="en-ID" sz="4800" b="1" dirty="0"/>
          </a:p>
          <a:p>
            <a:pPr>
              <a:lnSpc>
                <a:spcPct val="140000"/>
              </a:lnSpc>
              <a:buSzPts val="3600"/>
            </a:pPr>
            <a:endParaRPr lang="id-ID" sz="4800" b="1" dirty="0">
              <a:latin typeface="Questrial"/>
              <a:ea typeface="Questrial"/>
              <a:cs typeface="Questrial"/>
              <a:sym typeface="Questrial"/>
            </a:endParaRPr>
          </a:p>
        </p:txBody>
      </p:sp>
      <p:grpSp>
        <p:nvGrpSpPr>
          <p:cNvPr id="85" name="Google Shape;85;p22"/>
          <p:cNvGrpSpPr/>
          <p:nvPr/>
        </p:nvGrpSpPr>
        <p:grpSpPr>
          <a:xfrm>
            <a:off x="0" y="-144661"/>
            <a:ext cx="1677797" cy="10431661"/>
            <a:chOff x="0" y="-192881"/>
            <a:chExt cx="2237063" cy="13908881"/>
          </a:xfrm>
        </p:grpSpPr>
        <p:grpSp>
          <p:nvGrpSpPr>
            <p:cNvPr id="86" name="Google Shape;86;p22"/>
            <p:cNvGrpSpPr/>
            <p:nvPr/>
          </p:nvGrpSpPr>
          <p:grpSpPr>
            <a:xfrm>
              <a:off x="0" y="-192881"/>
              <a:ext cx="2237063" cy="13908881"/>
              <a:chOff x="0" y="-38100"/>
              <a:chExt cx="441889" cy="2747433"/>
            </a:xfrm>
          </p:grpSpPr>
          <p:sp>
            <p:nvSpPr>
              <p:cNvPr id="87" name="Google Shape;87;p22"/>
              <p:cNvSpPr/>
              <p:nvPr/>
            </p:nvSpPr>
            <p:spPr>
              <a:xfrm>
                <a:off x="0" y="0"/>
                <a:ext cx="441889" cy="2709333"/>
              </a:xfrm>
              <a:custGeom>
                <a:avLst/>
                <a:gdLst/>
                <a:ahLst/>
                <a:cxnLst/>
                <a:rect l="l" t="t" r="r" b="b"/>
                <a:pathLst>
                  <a:path w="441889" h="2709333" extrusionOk="0">
                    <a:moveTo>
                      <a:pt x="0" y="0"/>
                    </a:moveTo>
                    <a:lnTo>
                      <a:pt x="441889" y="0"/>
                    </a:lnTo>
                    <a:lnTo>
                      <a:pt x="441889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122D6D"/>
              </a:solidFill>
              <a:ln>
                <a:noFill/>
              </a:ln>
            </p:spPr>
          </p:sp>
          <p:sp>
            <p:nvSpPr>
              <p:cNvPr id="88" name="Google Shape;88;p22"/>
              <p:cNvSpPr txBox="1"/>
              <p:nvPr/>
            </p:nvSpPr>
            <p:spPr>
              <a:xfrm>
                <a:off x="0" y="-38100"/>
                <a:ext cx="441889" cy="274743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 panose="020B0604020202020204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grpSp>
          <p:nvGrpSpPr>
            <p:cNvPr id="89" name="Google Shape;89;p22"/>
            <p:cNvGrpSpPr/>
            <p:nvPr/>
          </p:nvGrpSpPr>
          <p:grpSpPr>
            <a:xfrm>
              <a:off x="0" y="1178719"/>
              <a:ext cx="953011" cy="11165681"/>
              <a:chOff x="0" y="-38100"/>
              <a:chExt cx="188249" cy="2205567"/>
            </a:xfrm>
          </p:grpSpPr>
          <p:sp>
            <p:nvSpPr>
              <p:cNvPr id="90" name="Google Shape;90;p22"/>
              <p:cNvSpPr/>
              <p:nvPr/>
            </p:nvSpPr>
            <p:spPr>
              <a:xfrm>
                <a:off x="0" y="0"/>
                <a:ext cx="188249" cy="2167467"/>
              </a:xfrm>
              <a:custGeom>
                <a:avLst/>
                <a:gdLst/>
                <a:ahLst/>
                <a:cxnLst/>
                <a:rect l="l" t="t" r="r" b="b"/>
                <a:pathLst>
                  <a:path w="188249" h="2167467" extrusionOk="0">
                    <a:moveTo>
                      <a:pt x="0" y="0"/>
                    </a:moveTo>
                    <a:lnTo>
                      <a:pt x="188249" y="0"/>
                    </a:lnTo>
                    <a:lnTo>
                      <a:pt x="188249" y="2167467"/>
                    </a:lnTo>
                    <a:lnTo>
                      <a:pt x="0" y="2167467"/>
                    </a:lnTo>
                    <a:close/>
                  </a:path>
                </a:pathLst>
              </a:custGeom>
              <a:solidFill>
                <a:srgbClr val="C4AD72"/>
              </a:solidFill>
              <a:ln>
                <a:noFill/>
              </a:ln>
            </p:spPr>
          </p:sp>
          <p:sp>
            <p:nvSpPr>
              <p:cNvPr id="91" name="Google Shape;91;p22"/>
              <p:cNvSpPr txBox="1"/>
              <p:nvPr/>
            </p:nvSpPr>
            <p:spPr>
              <a:xfrm>
                <a:off x="0" y="-38100"/>
                <a:ext cx="188249" cy="220556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 panose="020B0604020202020204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sp>
          <p:nvSpPr>
            <p:cNvPr id="92" name="Google Shape;92;p22"/>
            <p:cNvSpPr/>
            <p:nvPr/>
          </p:nvSpPr>
          <p:spPr>
            <a:xfrm>
              <a:off x="1118531" y="140625"/>
              <a:ext cx="1052078" cy="1572349"/>
            </a:xfrm>
            <a:custGeom>
              <a:avLst/>
              <a:gdLst/>
              <a:ahLst/>
              <a:cxnLst/>
              <a:rect l="l" t="t" r="r" b="b"/>
              <a:pathLst>
                <a:path w="1052078" h="1572349" extrusionOk="0">
                  <a:moveTo>
                    <a:pt x="0" y="0"/>
                  </a:moveTo>
                  <a:lnTo>
                    <a:pt x="1052078" y="0"/>
                  </a:lnTo>
                  <a:lnTo>
                    <a:pt x="1052078" y="1572349"/>
                  </a:lnTo>
                  <a:lnTo>
                    <a:pt x="0" y="1572349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/>
              <a:stretch>
                <a:fillRect l="-21957" r="-27485"/>
              </a:stretch>
            </a:blipFill>
            <a:ln>
              <a:noFill/>
            </a:ln>
          </p:spPr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3"/>
          <p:cNvSpPr txBox="1"/>
          <p:nvPr/>
        </p:nvSpPr>
        <p:spPr>
          <a:xfrm>
            <a:off x="1900989" y="2791326"/>
            <a:ext cx="16016309" cy="609397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Definisi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talak</a:t>
            </a:r>
          </a:p>
          <a:p>
            <a:pPr algn="just"/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Talak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berarti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membatalkan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ikatan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pernikahan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dengan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lafal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tertentu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atau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membubarkan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akad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nikah yang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bersifat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permanen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melalui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lafal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khusus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Seperti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halnya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pernikahan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Talak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dilakukan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dengan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bacaan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sighah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tertentu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namun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hanya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dilakukan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secara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sepihak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oleh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suami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Halal yang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dibenci</a:t>
            </a:r>
            <a:endParaRPr lang="en-ID" sz="44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  <a:p>
            <a:pPr algn="just"/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Meskipun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diperbolehkan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talak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adalah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perbuatan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halal yang paling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dibenci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Allah.</a:t>
            </a:r>
            <a:endParaRPr lang="en-ID" sz="4400" dirty="0"/>
          </a:p>
        </p:txBody>
      </p:sp>
      <p:grpSp>
        <p:nvGrpSpPr>
          <p:cNvPr id="100" name="Google Shape;100;p23"/>
          <p:cNvGrpSpPr/>
          <p:nvPr/>
        </p:nvGrpSpPr>
        <p:grpSpPr>
          <a:xfrm>
            <a:off x="0" y="-144661"/>
            <a:ext cx="1677797" cy="10431661"/>
            <a:chOff x="0" y="-192881"/>
            <a:chExt cx="2237063" cy="13908881"/>
          </a:xfrm>
        </p:grpSpPr>
        <p:grpSp>
          <p:nvGrpSpPr>
            <p:cNvPr id="101" name="Google Shape;101;p23"/>
            <p:cNvGrpSpPr/>
            <p:nvPr/>
          </p:nvGrpSpPr>
          <p:grpSpPr>
            <a:xfrm>
              <a:off x="0" y="-192881"/>
              <a:ext cx="2237063" cy="13908881"/>
              <a:chOff x="0" y="-38100"/>
              <a:chExt cx="441889" cy="2747433"/>
            </a:xfrm>
          </p:grpSpPr>
          <p:sp>
            <p:nvSpPr>
              <p:cNvPr id="102" name="Google Shape;102;p23"/>
              <p:cNvSpPr/>
              <p:nvPr/>
            </p:nvSpPr>
            <p:spPr>
              <a:xfrm>
                <a:off x="0" y="0"/>
                <a:ext cx="441889" cy="2709333"/>
              </a:xfrm>
              <a:custGeom>
                <a:avLst/>
                <a:gdLst/>
                <a:ahLst/>
                <a:cxnLst/>
                <a:rect l="l" t="t" r="r" b="b"/>
                <a:pathLst>
                  <a:path w="441889" h="2709333" extrusionOk="0">
                    <a:moveTo>
                      <a:pt x="0" y="0"/>
                    </a:moveTo>
                    <a:lnTo>
                      <a:pt x="441889" y="0"/>
                    </a:lnTo>
                    <a:lnTo>
                      <a:pt x="441889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122D6D"/>
              </a:solidFill>
              <a:ln>
                <a:noFill/>
              </a:ln>
            </p:spPr>
          </p:sp>
          <p:sp>
            <p:nvSpPr>
              <p:cNvPr id="103" name="Google Shape;103;p23"/>
              <p:cNvSpPr txBox="1"/>
              <p:nvPr/>
            </p:nvSpPr>
            <p:spPr>
              <a:xfrm>
                <a:off x="0" y="-38100"/>
                <a:ext cx="441889" cy="274743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 panose="020B0604020202020204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grpSp>
          <p:nvGrpSpPr>
            <p:cNvPr id="104" name="Google Shape;104;p23"/>
            <p:cNvGrpSpPr/>
            <p:nvPr/>
          </p:nvGrpSpPr>
          <p:grpSpPr>
            <a:xfrm>
              <a:off x="0" y="1178719"/>
              <a:ext cx="953011" cy="11165681"/>
              <a:chOff x="0" y="-38100"/>
              <a:chExt cx="188249" cy="2205567"/>
            </a:xfrm>
          </p:grpSpPr>
          <p:sp>
            <p:nvSpPr>
              <p:cNvPr id="105" name="Google Shape;105;p23"/>
              <p:cNvSpPr/>
              <p:nvPr/>
            </p:nvSpPr>
            <p:spPr>
              <a:xfrm>
                <a:off x="0" y="0"/>
                <a:ext cx="188249" cy="2167467"/>
              </a:xfrm>
              <a:custGeom>
                <a:avLst/>
                <a:gdLst/>
                <a:ahLst/>
                <a:cxnLst/>
                <a:rect l="l" t="t" r="r" b="b"/>
                <a:pathLst>
                  <a:path w="188249" h="2167467" extrusionOk="0">
                    <a:moveTo>
                      <a:pt x="0" y="0"/>
                    </a:moveTo>
                    <a:lnTo>
                      <a:pt x="188249" y="0"/>
                    </a:lnTo>
                    <a:lnTo>
                      <a:pt x="188249" y="2167467"/>
                    </a:lnTo>
                    <a:lnTo>
                      <a:pt x="0" y="2167467"/>
                    </a:lnTo>
                    <a:close/>
                  </a:path>
                </a:pathLst>
              </a:custGeom>
              <a:solidFill>
                <a:srgbClr val="C4AD72"/>
              </a:solidFill>
              <a:ln>
                <a:noFill/>
              </a:ln>
            </p:spPr>
          </p:sp>
          <p:sp>
            <p:nvSpPr>
              <p:cNvPr id="106" name="Google Shape;106;p23"/>
              <p:cNvSpPr txBox="1"/>
              <p:nvPr/>
            </p:nvSpPr>
            <p:spPr>
              <a:xfrm>
                <a:off x="0" y="-38100"/>
                <a:ext cx="188249" cy="220556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 panose="020B0604020202020204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sp>
          <p:nvSpPr>
            <p:cNvPr id="107" name="Google Shape;107;p23"/>
            <p:cNvSpPr/>
            <p:nvPr/>
          </p:nvSpPr>
          <p:spPr>
            <a:xfrm>
              <a:off x="1118531" y="140625"/>
              <a:ext cx="1052078" cy="1572349"/>
            </a:xfrm>
            <a:custGeom>
              <a:avLst/>
              <a:gdLst/>
              <a:ahLst/>
              <a:cxnLst/>
              <a:rect l="l" t="t" r="r" b="b"/>
              <a:pathLst>
                <a:path w="1052078" h="1572349" extrusionOk="0">
                  <a:moveTo>
                    <a:pt x="0" y="0"/>
                  </a:moveTo>
                  <a:lnTo>
                    <a:pt x="1052078" y="0"/>
                  </a:lnTo>
                  <a:lnTo>
                    <a:pt x="1052078" y="1572349"/>
                  </a:lnTo>
                  <a:lnTo>
                    <a:pt x="0" y="1572349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/>
              <a:stretch>
                <a:fillRect l="-21957" r="-27485"/>
              </a:stretch>
            </a:blipFill>
            <a:ln>
              <a:noFill/>
            </a:ln>
          </p:spPr>
        </p:sp>
      </p:grpSp>
      <p:sp>
        <p:nvSpPr>
          <p:cNvPr id="5" name="Google Shape;93;p22"/>
          <p:cNvSpPr txBox="1"/>
          <p:nvPr/>
        </p:nvSpPr>
        <p:spPr>
          <a:xfrm>
            <a:off x="3991985" y="416813"/>
            <a:ext cx="12298773" cy="83099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n-ID" sz="5400" b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Pengertian</a:t>
            </a:r>
            <a:r>
              <a:rPr lang="en-ID" sz="5400" b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dan </a:t>
            </a:r>
            <a:r>
              <a:rPr lang="en-ID" sz="5400" b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Kedudukan</a:t>
            </a:r>
            <a:r>
              <a:rPr lang="en-ID" sz="5400" b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Talak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>
          <a:extLst>
            <a:ext uri="{FF2B5EF4-FFF2-40B4-BE49-F238E27FC236}">
              <a16:creationId xmlns:a16="http://schemas.microsoft.com/office/drawing/2014/main" id="{EBBE862A-003D-4FF7-AC3C-61EE6C90B0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3">
            <a:extLst>
              <a:ext uri="{FF2B5EF4-FFF2-40B4-BE49-F238E27FC236}">
                <a16:creationId xmlns:a16="http://schemas.microsoft.com/office/drawing/2014/main" id="{48A63BC2-2086-5B0B-D627-E98B44ECAF03}"/>
              </a:ext>
            </a:extLst>
          </p:cNvPr>
          <p:cNvSpPr txBox="1"/>
          <p:nvPr/>
        </p:nvSpPr>
        <p:spPr>
          <a:xfrm>
            <a:off x="1900989" y="2791326"/>
            <a:ext cx="16016309" cy="609397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Pernikahan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bukan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semata-mata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perkara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hukum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namun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suatu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ikatan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alamiah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yang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dibangun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atas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dasar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kasih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sayang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dan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cinta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kedua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belah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pihak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yang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menikah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 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Perceraian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sebagai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solusi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terakhir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yang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meskipun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dibenci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Allah,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tetap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diperbolehkan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ketika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ikatan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alamiah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pernikahan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sudah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tidak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dapat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dipertahankan</a:t>
            </a:r>
            <a:endParaRPr lang="en-ID" sz="36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sv-SE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Islam mengakui bahwa perasaan dan emosi manusia tidak dapat diatur dengan paksaan hukum semata 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jika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fondasi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cinta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dan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kasih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sayang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sudah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hilang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mempertahankan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pernikahan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secara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paksa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justru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dapat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merugikan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kedua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belah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pihak</a:t>
            </a:r>
            <a:endParaRPr lang="en-ID" sz="36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  <a:p>
            <a:pPr algn="just"/>
            <a:endParaRPr lang="en-ID" sz="36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</p:txBody>
      </p:sp>
      <p:grpSp>
        <p:nvGrpSpPr>
          <p:cNvPr id="100" name="Google Shape;100;p23">
            <a:extLst>
              <a:ext uri="{FF2B5EF4-FFF2-40B4-BE49-F238E27FC236}">
                <a16:creationId xmlns:a16="http://schemas.microsoft.com/office/drawing/2014/main" id="{2208F42A-6E5B-7752-ACCE-19D9EFAE3AD6}"/>
              </a:ext>
            </a:extLst>
          </p:cNvPr>
          <p:cNvGrpSpPr/>
          <p:nvPr/>
        </p:nvGrpSpPr>
        <p:grpSpPr>
          <a:xfrm>
            <a:off x="0" y="-144661"/>
            <a:ext cx="1677797" cy="10431661"/>
            <a:chOff x="0" y="-192881"/>
            <a:chExt cx="2237063" cy="13908881"/>
          </a:xfrm>
        </p:grpSpPr>
        <p:grpSp>
          <p:nvGrpSpPr>
            <p:cNvPr id="101" name="Google Shape;101;p23">
              <a:extLst>
                <a:ext uri="{FF2B5EF4-FFF2-40B4-BE49-F238E27FC236}">
                  <a16:creationId xmlns:a16="http://schemas.microsoft.com/office/drawing/2014/main" id="{9931DE71-6395-2B7A-614A-75D70E4432C3}"/>
                </a:ext>
              </a:extLst>
            </p:cNvPr>
            <p:cNvGrpSpPr/>
            <p:nvPr/>
          </p:nvGrpSpPr>
          <p:grpSpPr>
            <a:xfrm>
              <a:off x="0" y="-192881"/>
              <a:ext cx="2237063" cy="13908881"/>
              <a:chOff x="0" y="-38100"/>
              <a:chExt cx="441889" cy="2747433"/>
            </a:xfrm>
          </p:grpSpPr>
          <p:sp>
            <p:nvSpPr>
              <p:cNvPr id="102" name="Google Shape;102;p23">
                <a:extLst>
                  <a:ext uri="{FF2B5EF4-FFF2-40B4-BE49-F238E27FC236}">
                    <a16:creationId xmlns:a16="http://schemas.microsoft.com/office/drawing/2014/main" id="{3E9EC945-76FB-CB65-B667-7283E3F6C281}"/>
                  </a:ext>
                </a:extLst>
              </p:cNvPr>
              <p:cNvSpPr/>
              <p:nvPr/>
            </p:nvSpPr>
            <p:spPr>
              <a:xfrm>
                <a:off x="0" y="0"/>
                <a:ext cx="441889" cy="2709333"/>
              </a:xfrm>
              <a:custGeom>
                <a:avLst/>
                <a:gdLst/>
                <a:ahLst/>
                <a:cxnLst/>
                <a:rect l="l" t="t" r="r" b="b"/>
                <a:pathLst>
                  <a:path w="441889" h="2709333" extrusionOk="0">
                    <a:moveTo>
                      <a:pt x="0" y="0"/>
                    </a:moveTo>
                    <a:lnTo>
                      <a:pt x="441889" y="0"/>
                    </a:lnTo>
                    <a:lnTo>
                      <a:pt x="441889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122D6D"/>
              </a:solidFill>
              <a:ln>
                <a:noFill/>
              </a:ln>
            </p:spPr>
          </p:sp>
          <p:sp>
            <p:nvSpPr>
              <p:cNvPr id="103" name="Google Shape;103;p23">
                <a:extLst>
                  <a:ext uri="{FF2B5EF4-FFF2-40B4-BE49-F238E27FC236}">
                    <a16:creationId xmlns:a16="http://schemas.microsoft.com/office/drawing/2014/main" id="{CB81F762-54D2-894A-670E-10922C22C34B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441889" cy="274743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 panose="020B0604020202020204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grpSp>
          <p:nvGrpSpPr>
            <p:cNvPr id="104" name="Google Shape;104;p23">
              <a:extLst>
                <a:ext uri="{FF2B5EF4-FFF2-40B4-BE49-F238E27FC236}">
                  <a16:creationId xmlns:a16="http://schemas.microsoft.com/office/drawing/2014/main" id="{D06C14A6-6E15-5DE5-EB3A-FAE5657A90BF}"/>
                </a:ext>
              </a:extLst>
            </p:cNvPr>
            <p:cNvGrpSpPr/>
            <p:nvPr/>
          </p:nvGrpSpPr>
          <p:grpSpPr>
            <a:xfrm>
              <a:off x="0" y="1178719"/>
              <a:ext cx="953011" cy="11165681"/>
              <a:chOff x="0" y="-38100"/>
              <a:chExt cx="188249" cy="2205567"/>
            </a:xfrm>
          </p:grpSpPr>
          <p:sp>
            <p:nvSpPr>
              <p:cNvPr id="105" name="Google Shape;105;p23">
                <a:extLst>
                  <a:ext uri="{FF2B5EF4-FFF2-40B4-BE49-F238E27FC236}">
                    <a16:creationId xmlns:a16="http://schemas.microsoft.com/office/drawing/2014/main" id="{E99501AF-00F7-6BF4-3CB4-1674915B911D}"/>
                  </a:ext>
                </a:extLst>
              </p:cNvPr>
              <p:cNvSpPr/>
              <p:nvPr/>
            </p:nvSpPr>
            <p:spPr>
              <a:xfrm>
                <a:off x="0" y="0"/>
                <a:ext cx="188249" cy="2167467"/>
              </a:xfrm>
              <a:custGeom>
                <a:avLst/>
                <a:gdLst/>
                <a:ahLst/>
                <a:cxnLst/>
                <a:rect l="l" t="t" r="r" b="b"/>
                <a:pathLst>
                  <a:path w="188249" h="2167467" extrusionOk="0">
                    <a:moveTo>
                      <a:pt x="0" y="0"/>
                    </a:moveTo>
                    <a:lnTo>
                      <a:pt x="188249" y="0"/>
                    </a:lnTo>
                    <a:lnTo>
                      <a:pt x="188249" y="2167467"/>
                    </a:lnTo>
                    <a:lnTo>
                      <a:pt x="0" y="2167467"/>
                    </a:lnTo>
                    <a:close/>
                  </a:path>
                </a:pathLst>
              </a:custGeom>
              <a:solidFill>
                <a:srgbClr val="C4AD72"/>
              </a:solidFill>
              <a:ln>
                <a:noFill/>
              </a:ln>
            </p:spPr>
          </p:sp>
          <p:sp>
            <p:nvSpPr>
              <p:cNvPr id="106" name="Google Shape;106;p23">
                <a:extLst>
                  <a:ext uri="{FF2B5EF4-FFF2-40B4-BE49-F238E27FC236}">
                    <a16:creationId xmlns:a16="http://schemas.microsoft.com/office/drawing/2014/main" id="{68F745ED-6024-F4E8-9692-9A3692C0694F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88249" cy="220556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 panose="020B0604020202020204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sp>
          <p:nvSpPr>
            <p:cNvPr id="107" name="Google Shape;107;p23">
              <a:extLst>
                <a:ext uri="{FF2B5EF4-FFF2-40B4-BE49-F238E27FC236}">
                  <a16:creationId xmlns:a16="http://schemas.microsoft.com/office/drawing/2014/main" id="{02BC75C6-2960-17F5-DBD2-C27C551C26FA}"/>
                </a:ext>
              </a:extLst>
            </p:cNvPr>
            <p:cNvSpPr/>
            <p:nvPr/>
          </p:nvSpPr>
          <p:spPr>
            <a:xfrm>
              <a:off x="1118531" y="140625"/>
              <a:ext cx="1052078" cy="1572349"/>
            </a:xfrm>
            <a:custGeom>
              <a:avLst/>
              <a:gdLst/>
              <a:ahLst/>
              <a:cxnLst/>
              <a:rect l="l" t="t" r="r" b="b"/>
              <a:pathLst>
                <a:path w="1052078" h="1572349" extrusionOk="0">
                  <a:moveTo>
                    <a:pt x="0" y="0"/>
                  </a:moveTo>
                  <a:lnTo>
                    <a:pt x="1052078" y="0"/>
                  </a:lnTo>
                  <a:lnTo>
                    <a:pt x="1052078" y="1572349"/>
                  </a:lnTo>
                  <a:lnTo>
                    <a:pt x="0" y="1572349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/>
              <a:stretch>
                <a:fillRect l="-21957" r="-27485"/>
              </a:stretch>
            </a:blipFill>
            <a:ln>
              <a:noFill/>
            </a:ln>
          </p:spPr>
        </p:sp>
      </p:grpSp>
      <p:sp>
        <p:nvSpPr>
          <p:cNvPr id="5" name="Google Shape;93;p22">
            <a:extLst>
              <a:ext uri="{FF2B5EF4-FFF2-40B4-BE49-F238E27FC236}">
                <a16:creationId xmlns:a16="http://schemas.microsoft.com/office/drawing/2014/main" id="{ED20C660-35CF-35CD-062B-98C9E6CCC7D9}"/>
              </a:ext>
            </a:extLst>
          </p:cNvPr>
          <p:cNvSpPr txBox="1"/>
          <p:nvPr/>
        </p:nvSpPr>
        <p:spPr>
          <a:xfrm>
            <a:off x="3991985" y="416813"/>
            <a:ext cx="12298773" cy="83099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/>
            <a:r>
              <a:rPr lang="en-ID" sz="5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Mengapa</a:t>
            </a:r>
            <a:r>
              <a:rPr lang="en-ID" sz="5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Talak di </a:t>
            </a:r>
            <a:r>
              <a:rPr lang="en-ID" sz="5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bolehkan</a:t>
            </a:r>
            <a:r>
              <a:rPr lang="en-ID" sz="5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8759858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>
          <a:extLst>
            <a:ext uri="{FF2B5EF4-FFF2-40B4-BE49-F238E27FC236}">
              <a16:creationId xmlns:a16="http://schemas.microsoft.com/office/drawing/2014/main" id="{4D1E6A04-BCD7-149A-560F-1A1A4C6DC8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3">
            <a:extLst>
              <a:ext uri="{FF2B5EF4-FFF2-40B4-BE49-F238E27FC236}">
                <a16:creationId xmlns:a16="http://schemas.microsoft.com/office/drawing/2014/main" id="{4118D6B0-340C-1D90-ABD3-77A5A790DF75}"/>
              </a:ext>
            </a:extLst>
          </p:cNvPr>
          <p:cNvSpPr txBox="1"/>
          <p:nvPr/>
        </p:nvSpPr>
        <p:spPr>
          <a:xfrm>
            <a:off x="1876926" y="2935704"/>
            <a:ext cx="16040372" cy="677108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Talak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termasuk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dalam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kategori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“</a:t>
            </a:r>
            <a:r>
              <a:rPr lang="en-ID" sz="40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iqa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ʿ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",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yaitu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tindakan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hukum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sepihak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berbeda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dengan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aqd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(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akad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dua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arah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),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akad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nikah yang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membutuhkan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persetujuan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kedua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belah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pihak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 Talak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hanya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dilakukan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oleh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pihak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laki-laki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Syahid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Muthahhari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alasan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psikologis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bahwa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cinta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perempuan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bersifat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reaktif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(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respons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terhadap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cinta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laki-laki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)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sedangkan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cinta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laki-laki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bersifat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aktif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/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inisiatif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Sehingga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fi-FI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jika laki-laki tidak tertarik, maka pernikahan bisa  "mati secara alami” namun </a:t>
            </a:r>
            <a:r>
              <a:rPr lang="sv-SE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Jika perempuan yang tidak tertarik, maka pernikahan masih bisa dipulihkan dengan kasih sayang suami.</a:t>
            </a:r>
          </a:p>
          <a:p>
            <a:pPr algn="just"/>
            <a:endParaRPr lang="en-ID" sz="40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</p:txBody>
      </p:sp>
      <p:grpSp>
        <p:nvGrpSpPr>
          <p:cNvPr id="100" name="Google Shape;100;p23">
            <a:extLst>
              <a:ext uri="{FF2B5EF4-FFF2-40B4-BE49-F238E27FC236}">
                <a16:creationId xmlns:a16="http://schemas.microsoft.com/office/drawing/2014/main" id="{0834F63E-BC82-F330-A917-9AC2779EB835}"/>
              </a:ext>
            </a:extLst>
          </p:cNvPr>
          <p:cNvGrpSpPr/>
          <p:nvPr/>
        </p:nvGrpSpPr>
        <p:grpSpPr>
          <a:xfrm>
            <a:off x="0" y="-144661"/>
            <a:ext cx="1677797" cy="10431661"/>
            <a:chOff x="0" y="-192881"/>
            <a:chExt cx="2237063" cy="13908881"/>
          </a:xfrm>
        </p:grpSpPr>
        <p:grpSp>
          <p:nvGrpSpPr>
            <p:cNvPr id="101" name="Google Shape;101;p23">
              <a:extLst>
                <a:ext uri="{FF2B5EF4-FFF2-40B4-BE49-F238E27FC236}">
                  <a16:creationId xmlns:a16="http://schemas.microsoft.com/office/drawing/2014/main" id="{B61E87CB-A884-CE56-55C9-826EE494F572}"/>
                </a:ext>
              </a:extLst>
            </p:cNvPr>
            <p:cNvGrpSpPr/>
            <p:nvPr/>
          </p:nvGrpSpPr>
          <p:grpSpPr>
            <a:xfrm>
              <a:off x="0" y="-192881"/>
              <a:ext cx="2237063" cy="13908881"/>
              <a:chOff x="0" y="-38100"/>
              <a:chExt cx="441889" cy="2747433"/>
            </a:xfrm>
          </p:grpSpPr>
          <p:sp>
            <p:nvSpPr>
              <p:cNvPr id="102" name="Google Shape;102;p23">
                <a:extLst>
                  <a:ext uri="{FF2B5EF4-FFF2-40B4-BE49-F238E27FC236}">
                    <a16:creationId xmlns:a16="http://schemas.microsoft.com/office/drawing/2014/main" id="{CADC3261-79DA-72CF-CD52-ED3237B76AE5}"/>
                  </a:ext>
                </a:extLst>
              </p:cNvPr>
              <p:cNvSpPr/>
              <p:nvPr/>
            </p:nvSpPr>
            <p:spPr>
              <a:xfrm>
                <a:off x="0" y="0"/>
                <a:ext cx="441889" cy="2709333"/>
              </a:xfrm>
              <a:custGeom>
                <a:avLst/>
                <a:gdLst/>
                <a:ahLst/>
                <a:cxnLst/>
                <a:rect l="l" t="t" r="r" b="b"/>
                <a:pathLst>
                  <a:path w="441889" h="2709333" extrusionOk="0">
                    <a:moveTo>
                      <a:pt x="0" y="0"/>
                    </a:moveTo>
                    <a:lnTo>
                      <a:pt x="441889" y="0"/>
                    </a:lnTo>
                    <a:lnTo>
                      <a:pt x="441889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122D6D"/>
              </a:solidFill>
              <a:ln>
                <a:noFill/>
              </a:ln>
            </p:spPr>
          </p:sp>
          <p:sp>
            <p:nvSpPr>
              <p:cNvPr id="103" name="Google Shape;103;p23">
                <a:extLst>
                  <a:ext uri="{FF2B5EF4-FFF2-40B4-BE49-F238E27FC236}">
                    <a16:creationId xmlns:a16="http://schemas.microsoft.com/office/drawing/2014/main" id="{2E7F4B13-2A87-FAB0-D49C-5699B38F6141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441889" cy="274743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 panose="020B0604020202020204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grpSp>
          <p:nvGrpSpPr>
            <p:cNvPr id="104" name="Google Shape;104;p23">
              <a:extLst>
                <a:ext uri="{FF2B5EF4-FFF2-40B4-BE49-F238E27FC236}">
                  <a16:creationId xmlns:a16="http://schemas.microsoft.com/office/drawing/2014/main" id="{FA1213FC-7234-1F52-FC0E-ABCD5ECB80C2}"/>
                </a:ext>
              </a:extLst>
            </p:cNvPr>
            <p:cNvGrpSpPr/>
            <p:nvPr/>
          </p:nvGrpSpPr>
          <p:grpSpPr>
            <a:xfrm>
              <a:off x="0" y="1178719"/>
              <a:ext cx="953011" cy="11165681"/>
              <a:chOff x="0" y="-38100"/>
              <a:chExt cx="188249" cy="2205567"/>
            </a:xfrm>
          </p:grpSpPr>
          <p:sp>
            <p:nvSpPr>
              <p:cNvPr id="105" name="Google Shape;105;p23">
                <a:extLst>
                  <a:ext uri="{FF2B5EF4-FFF2-40B4-BE49-F238E27FC236}">
                    <a16:creationId xmlns:a16="http://schemas.microsoft.com/office/drawing/2014/main" id="{C9EF4C87-58F9-71A6-E0CF-2BD6E05139A0}"/>
                  </a:ext>
                </a:extLst>
              </p:cNvPr>
              <p:cNvSpPr/>
              <p:nvPr/>
            </p:nvSpPr>
            <p:spPr>
              <a:xfrm>
                <a:off x="0" y="0"/>
                <a:ext cx="188249" cy="2167467"/>
              </a:xfrm>
              <a:custGeom>
                <a:avLst/>
                <a:gdLst/>
                <a:ahLst/>
                <a:cxnLst/>
                <a:rect l="l" t="t" r="r" b="b"/>
                <a:pathLst>
                  <a:path w="188249" h="2167467" extrusionOk="0">
                    <a:moveTo>
                      <a:pt x="0" y="0"/>
                    </a:moveTo>
                    <a:lnTo>
                      <a:pt x="188249" y="0"/>
                    </a:lnTo>
                    <a:lnTo>
                      <a:pt x="188249" y="2167467"/>
                    </a:lnTo>
                    <a:lnTo>
                      <a:pt x="0" y="2167467"/>
                    </a:lnTo>
                    <a:close/>
                  </a:path>
                </a:pathLst>
              </a:custGeom>
              <a:solidFill>
                <a:srgbClr val="C4AD72"/>
              </a:solidFill>
              <a:ln>
                <a:noFill/>
              </a:ln>
            </p:spPr>
          </p:sp>
          <p:sp>
            <p:nvSpPr>
              <p:cNvPr id="106" name="Google Shape;106;p23">
                <a:extLst>
                  <a:ext uri="{FF2B5EF4-FFF2-40B4-BE49-F238E27FC236}">
                    <a16:creationId xmlns:a16="http://schemas.microsoft.com/office/drawing/2014/main" id="{A1CDB28B-B1A0-B13D-746C-934C10976544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88249" cy="220556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 panose="020B0604020202020204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sp>
          <p:nvSpPr>
            <p:cNvPr id="107" name="Google Shape;107;p23">
              <a:extLst>
                <a:ext uri="{FF2B5EF4-FFF2-40B4-BE49-F238E27FC236}">
                  <a16:creationId xmlns:a16="http://schemas.microsoft.com/office/drawing/2014/main" id="{00415067-6F41-F149-2771-7A54F5730262}"/>
                </a:ext>
              </a:extLst>
            </p:cNvPr>
            <p:cNvSpPr/>
            <p:nvPr/>
          </p:nvSpPr>
          <p:spPr>
            <a:xfrm>
              <a:off x="1118531" y="140625"/>
              <a:ext cx="1052078" cy="1572349"/>
            </a:xfrm>
            <a:custGeom>
              <a:avLst/>
              <a:gdLst/>
              <a:ahLst/>
              <a:cxnLst/>
              <a:rect l="l" t="t" r="r" b="b"/>
              <a:pathLst>
                <a:path w="1052078" h="1572349" extrusionOk="0">
                  <a:moveTo>
                    <a:pt x="0" y="0"/>
                  </a:moveTo>
                  <a:lnTo>
                    <a:pt x="1052078" y="0"/>
                  </a:lnTo>
                  <a:lnTo>
                    <a:pt x="1052078" y="1572349"/>
                  </a:lnTo>
                  <a:lnTo>
                    <a:pt x="0" y="1572349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/>
              <a:stretch>
                <a:fillRect l="-21957" r="-27485"/>
              </a:stretch>
            </a:blipFill>
            <a:ln>
              <a:noFill/>
            </a:ln>
          </p:spPr>
        </p:sp>
      </p:grpSp>
      <p:sp>
        <p:nvSpPr>
          <p:cNvPr id="5" name="Google Shape;93;p22">
            <a:extLst>
              <a:ext uri="{FF2B5EF4-FFF2-40B4-BE49-F238E27FC236}">
                <a16:creationId xmlns:a16="http://schemas.microsoft.com/office/drawing/2014/main" id="{63D1D2BE-32D8-2455-A7CC-7AF889EEFC1A}"/>
              </a:ext>
            </a:extLst>
          </p:cNvPr>
          <p:cNvSpPr txBox="1"/>
          <p:nvPr/>
        </p:nvSpPr>
        <p:spPr>
          <a:xfrm>
            <a:off x="2935705" y="385011"/>
            <a:ext cx="14981593" cy="166199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n-ID" sz="5400" b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Hak Talak/Talak </a:t>
            </a:r>
            <a:r>
              <a:rPr lang="en-ID" sz="5400" b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sebagai</a:t>
            </a:r>
            <a:r>
              <a:rPr lang="en-ID" sz="5400" b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Tindakan Hukum </a:t>
            </a:r>
            <a:r>
              <a:rPr lang="en-ID" sz="5400" b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Sepihak</a:t>
            </a:r>
            <a:endParaRPr lang="en-ID" sz="5400" b="1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27240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>
          <a:extLst>
            <a:ext uri="{FF2B5EF4-FFF2-40B4-BE49-F238E27FC236}">
              <a16:creationId xmlns:a16="http://schemas.microsoft.com/office/drawing/2014/main" id="{480F8CE0-C1B2-952E-1DF2-7B0EC8D4F2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3">
            <a:extLst>
              <a:ext uri="{FF2B5EF4-FFF2-40B4-BE49-F238E27FC236}">
                <a16:creationId xmlns:a16="http://schemas.microsoft.com/office/drawing/2014/main" id="{69B4F7FC-8DD2-5E7F-0823-792843B7C842}"/>
              </a:ext>
            </a:extLst>
          </p:cNvPr>
          <p:cNvSpPr txBox="1"/>
          <p:nvPr/>
        </p:nvSpPr>
        <p:spPr>
          <a:xfrm>
            <a:off x="2093494" y="1588168"/>
            <a:ext cx="15823803" cy="8002191"/>
          </a:xfrm>
          <a:prstGeom prst="rect">
            <a:avLst/>
          </a:prstGeom>
          <a:solidFill>
            <a:srgbClr val="4F95E7"/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Meskipun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diperbolehkan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Talak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adalah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halal yang paling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dibenci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Allah. 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Dalam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riwayat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disebutkan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bahwa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Talak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membuat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‘Arsy Allah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bergetar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 Imam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Jaʿfar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ash-Shadiq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berkata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: “Allah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mencintai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rumah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yang di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dalamnya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ada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pernikahan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dan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membenci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rumah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yang di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dalamnya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ada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Talak. Tidak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ada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sesuatu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yang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lebih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dibenci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oleh Allah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selain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Talak.”</a:t>
            </a:r>
          </a:p>
          <a:p>
            <a:pPr marL="457200" indent="-457200" algn="ctr">
              <a:buFont typeface="Wingdings" panose="05000000000000000000" pitchFamily="2" charset="2"/>
              <a:buChar char="Ø"/>
            </a:pP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Al-Qur’an juga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menyarankan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agar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saat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muncul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konflik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kedua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belah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pihak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meminta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mediasi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dari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keluarga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mereka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 Allah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berfirman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: </a:t>
            </a:r>
            <a:endParaRPr lang="en-ID" sz="36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  <a:p>
            <a:pPr algn="ctr"/>
            <a:r>
              <a:rPr lang="ar-SA" sz="3600" dirty="0">
                <a:latin typeface="Questrial" pitchFamily="2" charset="0"/>
                <a:ea typeface="Questrial" pitchFamily="2" charset="0"/>
              </a:rPr>
              <a:t>وَاِنْ خِفْتُمْ شِقَاقَ بَيْنِهِمَا فَابْعَثُوْا حَكَمًا مِّنْ اَهْلِهٖ وَحَكَمًا مِّنْ اَهْلِهَا ۚ اِنْ يُّرِيْدَآ اِصْلَاحًا يُّوَفِّقِ اللّٰهُ بَيْنَهُمَا</a:t>
            </a:r>
            <a:r>
              <a:rPr lang="ar-SA" sz="3200" dirty="0">
                <a:latin typeface="Questrial" pitchFamily="2" charset="0"/>
                <a:ea typeface="Questrial" pitchFamily="2" charset="0"/>
              </a:rPr>
              <a:t> ۗ</a:t>
            </a:r>
            <a:endParaRPr lang="en-ID" sz="24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  <a:p>
            <a:r>
              <a:rPr lang="en-ID" sz="32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Jika kalian </a:t>
            </a:r>
            <a:r>
              <a:rPr lang="en-ID" sz="32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khawatir</a:t>
            </a:r>
            <a:r>
              <a:rPr lang="en-ID" sz="32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terjadi</a:t>
            </a:r>
            <a:r>
              <a:rPr lang="en-ID" sz="32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perpecahan</a:t>
            </a:r>
            <a:r>
              <a:rPr lang="en-ID" sz="32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di </a:t>
            </a:r>
            <a:r>
              <a:rPr lang="en-ID" sz="32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antara</a:t>
            </a:r>
            <a:r>
              <a:rPr lang="en-ID" sz="32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keduanya</a:t>
            </a:r>
            <a:r>
              <a:rPr lang="en-ID" sz="32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32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maka</a:t>
            </a:r>
            <a:r>
              <a:rPr lang="en-ID" sz="32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kirimlah</a:t>
            </a:r>
            <a:r>
              <a:rPr lang="en-ID" sz="32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seorang</a:t>
            </a:r>
            <a:r>
              <a:rPr lang="en-ID" sz="32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penengah</a:t>
            </a:r>
            <a:r>
              <a:rPr lang="en-ID" sz="32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dari</a:t>
            </a:r>
            <a:r>
              <a:rPr lang="en-ID" sz="32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keluarga</a:t>
            </a:r>
            <a:r>
              <a:rPr lang="en-ID" sz="32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laki-laki</a:t>
            </a:r>
            <a:r>
              <a:rPr lang="en-ID" sz="32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dan </a:t>
            </a:r>
            <a:r>
              <a:rPr lang="en-ID" sz="32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seorang</a:t>
            </a:r>
            <a:r>
              <a:rPr lang="en-ID" sz="32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penengah</a:t>
            </a:r>
            <a:r>
              <a:rPr lang="en-ID" sz="32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dari</a:t>
            </a:r>
            <a:r>
              <a:rPr lang="en-ID" sz="32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keluarga</a:t>
            </a:r>
            <a:r>
              <a:rPr lang="en-ID" sz="32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perempuan</a:t>
            </a:r>
            <a:r>
              <a:rPr lang="en-ID" sz="32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. Jika </a:t>
            </a:r>
            <a:r>
              <a:rPr lang="en-ID" sz="32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keduanya</a:t>
            </a:r>
            <a:r>
              <a:rPr lang="en-ID" sz="32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menginginkan</a:t>
            </a:r>
            <a:r>
              <a:rPr lang="en-ID" sz="32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perbaikan</a:t>
            </a:r>
            <a:r>
              <a:rPr lang="en-ID" sz="32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32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niscaya</a:t>
            </a:r>
            <a:r>
              <a:rPr lang="en-ID" sz="32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Allah </a:t>
            </a:r>
            <a:r>
              <a:rPr lang="en-ID" sz="32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akan</a:t>
            </a:r>
            <a:r>
              <a:rPr lang="en-ID" sz="32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memberi</a:t>
            </a:r>
            <a:r>
              <a:rPr lang="en-ID" sz="32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taufik</a:t>
            </a:r>
            <a:r>
              <a:rPr lang="en-ID" sz="32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kepada</a:t>
            </a:r>
            <a:r>
              <a:rPr lang="en-ID" sz="32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keduanya</a:t>
            </a:r>
            <a:r>
              <a:rPr lang="en-ID" sz="32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.” 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(QS. An-Nisa: 35)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Dari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ayat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lain </a:t>
            </a:r>
            <a:r>
              <a:rPr lang="ar-SA" sz="3200" dirty="0">
                <a:latin typeface="Questrial" pitchFamily="2" charset="0"/>
                <a:ea typeface="Questrial" pitchFamily="2" charset="0"/>
              </a:rPr>
              <a:t>فَاِنْ خِفْتُمْ اَلَّا يُقِيْمَا حُدُوْدَ اللّٰهِ</a:t>
            </a:r>
            <a:r>
              <a:rPr lang="en-US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(QS. Al-Baqarah: 229) juga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dipahami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bahwa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dasar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pengambilan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keputusan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harus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berdasar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pada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hukum-hukum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Ilahi,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jika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hukum-hukum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masih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bisa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dipatuhi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pernikahan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tetap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dipertahankan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jika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tidak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perceraian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dapat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dipertimbangkan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menjadi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jalan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keluar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</a:t>
            </a:r>
          </a:p>
        </p:txBody>
      </p:sp>
      <p:grpSp>
        <p:nvGrpSpPr>
          <p:cNvPr id="100" name="Google Shape;100;p23">
            <a:extLst>
              <a:ext uri="{FF2B5EF4-FFF2-40B4-BE49-F238E27FC236}">
                <a16:creationId xmlns:a16="http://schemas.microsoft.com/office/drawing/2014/main" id="{F312F30A-AE7A-9937-0C7B-EE3EF1DBB1D7}"/>
              </a:ext>
            </a:extLst>
          </p:cNvPr>
          <p:cNvGrpSpPr/>
          <p:nvPr/>
        </p:nvGrpSpPr>
        <p:grpSpPr>
          <a:xfrm>
            <a:off x="0" y="-144661"/>
            <a:ext cx="1677797" cy="10431661"/>
            <a:chOff x="0" y="-192881"/>
            <a:chExt cx="2237063" cy="13908881"/>
          </a:xfrm>
        </p:grpSpPr>
        <p:grpSp>
          <p:nvGrpSpPr>
            <p:cNvPr id="101" name="Google Shape;101;p23">
              <a:extLst>
                <a:ext uri="{FF2B5EF4-FFF2-40B4-BE49-F238E27FC236}">
                  <a16:creationId xmlns:a16="http://schemas.microsoft.com/office/drawing/2014/main" id="{32DC1234-F352-1248-4863-8E58C56ABA0E}"/>
                </a:ext>
              </a:extLst>
            </p:cNvPr>
            <p:cNvGrpSpPr/>
            <p:nvPr/>
          </p:nvGrpSpPr>
          <p:grpSpPr>
            <a:xfrm>
              <a:off x="0" y="-192881"/>
              <a:ext cx="2237063" cy="13908881"/>
              <a:chOff x="0" y="-38100"/>
              <a:chExt cx="441889" cy="2747433"/>
            </a:xfrm>
          </p:grpSpPr>
          <p:sp>
            <p:nvSpPr>
              <p:cNvPr id="102" name="Google Shape;102;p23">
                <a:extLst>
                  <a:ext uri="{FF2B5EF4-FFF2-40B4-BE49-F238E27FC236}">
                    <a16:creationId xmlns:a16="http://schemas.microsoft.com/office/drawing/2014/main" id="{39B6D8F1-83F3-24D7-842C-70DD5270615B}"/>
                  </a:ext>
                </a:extLst>
              </p:cNvPr>
              <p:cNvSpPr/>
              <p:nvPr/>
            </p:nvSpPr>
            <p:spPr>
              <a:xfrm>
                <a:off x="0" y="0"/>
                <a:ext cx="441889" cy="2709333"/>
              </a:xfrm>
              <a:custGeom>
                <a:avLst/>
                <a:gdLst/>
                <a:ahLst/>
                <a:cxnLst/>
                <a:rect l="l" t="t" r="r" b="b"/>
                <a:pathLst>
                  <a:path w="441889" h="2709333" extrusionOk="0">
                    <a:moveTo>
                      <a:pt x="0" y="0"/>
                    </a:moveTo>
                    <a:lnTo>
                      <a:pt x="441889" y="0"/>
                    </a:lnTo>
                    <a:lnTo>
                      <a:pt x="441889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122D6D"/>
              </a:solidFill>
              <a:ln>
                <a:noFill/>
              </a:ln>
            </p:spPr>
          </p:sp>
          <p:sp>
            <p:nvSpPr>
              <p:cNvPr id="103" name="Google Shape;103;p23">
                <a:extLst>
                  <a:ext uri="{FF2B5EF4-FFF2-40B4-BE49-F238E27FC236}">
                    <a16:creationId xmlns:a16="http://schemas.microsoft.com/office/drawing/2014/main" id="{A61928E7-7990-7615-AAB0-E5467983B0D7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441889" cy="274743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 panose="020B0604020202020204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grpSp>
          <p:nvGrpSpPr>
            <p:cNvPr id="104" name="Google Shape;104;p23">
              <a:extLst>
                <a:ext uri="{FF2B5EF4-FFF2-40B4-BE49-F238E27FC236}">
                  <a16:creationId xmlns:a16="http://schemas.microsoft.com/office/drawing/2014/main" id="{289357DB-9A1D-D897-2AFD-04183363AFB5}"/>
                </a:ext>
              </a:extLst>
            </p:cNvPr>
            <p:cNvGrpSpPr/>
            <p:nvPr/>
          </p:nvGrpSpPr>
          <p:grpSpPr>
            <a:xfrm>
              <a:off x="0" y="1178719"/>
              <a:ext cx="953011" cy="11165681"/>
              <a:chOff x="0" y="-38100"/>
              <a:chExt cx="188249" cy="2205567"/>
            </a:xfrm>
          </p:grpSpPr>
          <p:sp>
            <p:nvSpPr>
              <p:cNvPr id="105" name="Google Shape;105;p23">
                <a:extLst>
                  <a:ext uri="{FF2B5EF4-FFF2-40B4-BE49-F238E27FC236}">
                    <a16:creationId xmlns:a16="http://schemas.microsoft.com/office/drawing/2014/main" id="{157BF44C-9725-3163-74AC-0236203E5740}"/>
                  </a:ext>
                </a:extLst>
              </p:cNvPr>
              <p:cNvSpPr/>
              <p:nvPr/>
            </p:nvSpPr>
            <p:spPr>
              <a:xfrm>
                <a:off x="0" y="0"/>
                <a:ext cx="188249" cy="2167467"/>
              </a:xfrm>
              <a:custGeom>
                <a:avLst/>
                <a:gdLst/>
                <a:ahLst/>
                <a:cxnLst/>
                <a:rect l="l" t="t" r="r" b="b"/>
                <a:pathLst>
                  <a:path w="188249" h="2167467" extrusionOk="0">
                    <a:moveTo>
                      <a:pt x="0" y="0"/>
                    </a:moveTo>
                    <a:lnTo>
                      <a:pt x="188249" y="0"/>
                    </a:lnTo>
                    <a:lnTo>
                      <a:pt x="188249" y="2167467"/>
                    </a:lnTo>
                    <a:lnTo>
                      <a:pt x="0" y="2167467"/>
                    </a:lnTo>
                    <a:close/>
                  </a:path>
                </a:pathLst>
              </a:custGeom>
              <a:solidFill>
                <a:srgbClr val="C4AD72"/>
              </a:solidFill>
              <a:ln>
                <a:noFill/>
              </a:ln>
            </p:spPr>
          </p:sp>
          <p:sp>
            <p:nvSpPr>
              <p:cNvPr id="106" name="Google Shape;106;p23">
                <a:extLst>
                  <a:ext uri="{FF2B5EF4-FFF2-40B4-BE49-F238E27FC236}">
                    <a16:creationId xmlns:a16="http://schemas.microsoft.com/office/drawing/2014/main" id="{F23022AB-FBE7-AD83-9A0E-8B70F7AD1034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88249" cy="220556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 panose="020B0604020202020204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sp>
          <p:nvSpPr>
            <p:cNvPr id="107" name="Google Shape;107;p23">
              <a:extLst>
                <a:ext uri="{FF2B5EF4-FFF2-40B4-BE49-F238E27FC236}">
                  <a16:creationId xmlns:a16="http://schemas.microsoft.com/office/drawing/2014/main" id="{495E0321-E9FF-CA6C-D540-F0B101B39F70}"/>
                </a:ext>
              </a:extLst>
            </p:cNvPr>
            <p:cNvSpPr/>
            <p:nvPr/>
          </p:nvSpPr>
          <p:spPr>
            <a:xfrm>
              <a:off x="1118531" y="140625"/>
              <a:ext cx="1052078" cy="1572349"/>
            </a:xfrm>
            <a:custGeom>
              <a:avLst/>
              <a:gdLst/>
              <a:ahLst/>
              <a:cxnLst/>
              <a:rect l="l" t="t" r="r" b="b"/>
              <a:pathLst>
                <a:path w="1052078" h="1572349" extrusionOk="0">
                  <a:moveTo>
                    <a:pt x="0" y="0"/>
                  </a:moveTo>
                  <a:lnTo>
                    <a:pt x="1052078" y="0"/>
                  </a:lnTo>
                  <a:lnTo>
                    <a:pt x="1052078" y="1572349"/>
                  </a:lnTo>
                  <a:lnTo>
                    <a:pt x="0" y="1572349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/>
              <a:stretch>
                <a:fillRect l="-21957" r="-27485"/>
              </a:stretch>
            </a:blipFill>
            <a:ln>
              <a:noFill/>
            </a:ln>
          </p:spPr>
        </p:sp>
      </p:grpSp>
      <p:sp>
        <p:nvSpPr>
          <p:cNvPr id="5" name="Google Shape;93;p22">
            <a:extLst>
              <a:ext uri="{FF2B5EF4-FFF2-40B4-BE49-F238E27FC236}">
                <a16:creationId xmlns:a16="http://schemas.microsoft.com/office/drawing/2014/main" id="{2B3FBF42-55D0-CC26-9499-45E46540F059}"/>
              </a:ext>
            </a:extLst>
          </p:cNvPr>
          <p:cNvSpPr txBox="1"/>
          <p:nvPr/>
        </p:nvSpPr>
        <p:spPr>
          <a:xfrm>
            <a:off x="2911643" y="385011"/>
            <a:ext cx="13908504" cy="830997"/>
          </a:xfrm>
          <a:prstGeom prst="rect">
            <a:avLst/>
          </a:prstGeom>
          <a:solidFill>
            <a:srgbClr val="4F95E7"/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/>
            <a:r>
              <a:rPr lang="en-ID" sz="5400" b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Kedudukan</a:t>
            </a:r>
            <a:r>
              <a:rPr lang="en-ID" sz="5400" b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Talak </a:t>
            </a:r>
            <a:r>
              <a:rPr lang="en-ID" sz="5400" b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dalam</a:t>
            </a:r>
            <a:r>
              <a:rPr lang="en-ID" sz="5400" b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Islam </a:t>
            </a:r>
          </a:p>
        </p:txBody>
      </p:sp>
    </p:spTree>
    <p:extLst>
      <p:ext uri="{BB962C8B-B14F-4D97-AF65-F5344CB8AC3E}">
        <p14:creationId xmlns:p14="http://schemas.microsoft.com/office/powerpoint/2010/main" val="35614820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>
          <a:extLst>
            <a:ext uri="{FF2B5EF4-FFF2-40B4-BE49-F238E27FC236}">
              <a16:creationId xmlns:a16="http://schemas.microsoft.com/office/drawing/2014/main" id="{819060B4-FB4F-4F71-FBFA-8495AD8FB3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3">
            <a:extLst>
              <a:ext uri="{FF2B5EF4-FFF2-40B4-BE49-F238E27FC236}">
                <a16:creationId xmlns:a16="http://schemas.microsoft.com/office/drawing/2014/main" id="{35834B62-897D-378D-4DC9-98EADCD1BB7D}"/>
              </a:ext>
            </a:extLst>
          </p:cNvPr>
          <p:cNvSpPr txBox="1"/>
          <p:nvPr/>
        </p:nvSpPr>
        <p:spPr>
          <a:xfrm>
            <a:off x="2125361" y="1028700"/>
            <a:ext cx="15406745" cy="866391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ID" sz="2500" b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Menjaga</a:t>
            </a:r>
            <a:r>
              <a:rPr lang="en-ID" sz="2500" b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Hak </a:t>
            </a:r>
            <a:r>
              <a:rPr lang="en-ID" sz="2500" b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Istri</a:t>
            </a:r>
            <a:endParaRPr lang="en-ID" sz="2500" b="1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  <a:p>
            <a:r>
              <a:rPr lang="en-ID" sz="2500" dirty="0">
                <a:latin typeface="Questrial" pitchFamily="2" charset="0"/>
                <a:ea typeface="Questrial" pitchFamily="2" charset="0"/>
                <a:cs typeface="Questrial" pitchFamily="2" charset="0"/>
              </a:rPr>
              <a:t>Tahan </a:t>
            </a:r>
            <a:r>
              <a:rPr lang="en-ID" sz="25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atau</a:t>
            </a:r>
            <a:r>
              <a:rPr lang="en-ID" sz="25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25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lepaskan</a:t>
            </a:r>
            <a:r>
              <a:rPr lang="en-ID" sz="25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25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istri</a:t>
            </a:r>
            <a:r>
              <a:rPr lang="en-ID" sz="25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25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dengan</a:t>
            </a:r>
            <a:r>
              <a:rPr lang="en-ID" sz="25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25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cara</a:t>
            </a:r>
            <a:r>
              <a:rPr lang="en-ID" sz="25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yang </a:t>
            </a:r>
            <a:r>
              <a:rPr lang="en-ID" sz="25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baik</a:t>
            </a:r>
            <a:r>
              <a:rPr lang="en-ID" sz="25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25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setelah</a:t>
            </a:r>
            <a:r>
              <a:rPr lang="en-ID" sz="25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25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mendekati</a:t>
            </a:r>
            <a:r>
              <a:rPr lang="en-ID" sz="25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25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akhir</a:t>
            </a:r>
            <a:r>
              <a:rPr lang="en-ID" sz="25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masa </a:t>
            </a:r>
            <a:r>
              <a:rPr lang="en-ID" sz="25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ʿiddah</a:t>
            </a:r>
            <a:r>
              <a:rPr lang="en-ID" sz="25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</a:t>
            </a:r>
          </a:p>
          <a:p>
            <a:pPr algn="ctr"/>
            <a:r>
              <a:rPr lang="en-ID" sz="25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ar-SA" sz="2800" b="1" dirty="0">
                <a:latin typeface="Questrial" pitchFamily="2" charset="0"/>
                <a:ea typeface="Questrial" pitchFamily="2" charset="0"/>
              </a:rPr>
              <a:t>وَإِذَا طَلَّقْتُمُ النِّسَاءَ فَبَلَغْنَ أَجَلَهُنَّ فَأَمْسِكُوهُنَّ بِمَعْرُوفٍ أَوْ سَرِّحُوهُنَّ بِمَعْرُوفٍ</a:t>
            </a:r>
            <a:endParaRPr lang="en-US" sz="2800" b="1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  <a:p>
            <a:r>
              <a:rPr lang="ar-SA" sz="2500" i="1" dirty="0">
                <a:latin typeface="Questrial" pitchFamily="2" charset="0"/>
                <a:ea typeface="Questrial" pitchFamily="2" charset="0"/>
              </a:rPr>
              <a:t> </a:t>
            </a:r>
            <a:r>
              <a:rPr lang="en-ID" sz="25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"</a:t>
            </a:r>
            <a:r>
              <a:rPr lang="en-ID" sz="25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Apabila</a:t>
            </a:r>
            <a:r>
              <a:rPr lang="en-ID" sz="25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25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mereka</a:t>
            </a:r>
            <a:r>
              <a:rPr lang="en-ID" sz="25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25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telah</a:t>
            </a:r>
            <a:r>
              <a:rPr lang="en-ID" sz="25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25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mendekati</a:t>
            </a:r>
            <a:r>
              <a:rPr lang="en-ID" sz="25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25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akhir</a:t>
            </a:r>
            <a:r>
              <a:rPr lang="en-ID" sz="25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25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iddahnya</a:t>
            </a:r>
            <a:r>
              <a:rPr lang="en-ID" sz="25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25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maka</a:t>
            </a:r>
            <a:r>
              <a:rPr lang="en-ID" sz="25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25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rujukilah</a:t>
            </a:r>
            <a:r>
              <a:rPr lang="en-ID" sz="25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25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mereka</a:t>
            </a:r>
            <a:r>
              <a:rPr lang="en-ID" sz="25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25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dengan</a:t>
            </a:r>
            <a:r>
              <a:rPr lang="en-ID" sz="25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25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baik</a:t>
            </a:r>
            <a:r>
              <a:rPr lang="en-ID" sz="25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25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atau</a:t>
            </a:r>
            <a:r>
              <a:rPr lang="en-ID" sz="25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25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lepaskanlah</a:t>
            </a:r>
            <a:r>
              <a:rPr lang="en-ID" sz="25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25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mereka</a:t>
            </a:r>
            <a:r>
              <a:rPr lang="en-ID" sz="25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25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dengan</a:t>
            </a:r>
            <a:r>
              <a:rPr lang="en-ID" sz="25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25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baik</a:t>
            </a:r>
            <a:r>
              <a:rPr lang="en-ID" sz="25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..."(</a:t>
            </a:r>
            <a:r>
              <a:rPr lang="en-ID" sz="2500" dirty="0">
                <a:latin typeface="Questrial" pitchFamily="2" charset="0"/>
                <a:ea typeface="Questrial" pitchFamily="2" charset="0"/>
                <a:cs typeface="Questrial" pitchFamily="2" charset="0"/>
              </a:rPr>
              <a:t>QS. Al-Baqarah: 231)</a:t>
            </a:r>
          </a:p>
          <a:p>
            <a:endParaRPr lang="en-ID" sz="25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ID" sz="2500" b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Tidak </a:t>
            </a:r>
            <a:r>
              <a:rPr lang="en-ID" sz="2500" b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Menghalangi</a:t>
            </a:r>
            <a:r>
              <a:rPr lang="en-ID" sz="2500" b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2500" b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Menikah</a:t>
            </a:r>
            <a:r>
              <a:rPr lang="en-ID" sz="2500" b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Kembali</a:t>
            </a:r>
            <a:endParaRPr lang="en-ID" sz="2800" b="1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  <a:p>
            <a:r>
              <a:rPr lang="ar-SA" sz="2800" b="1" dirty="0">
                <a:latin typeface="Questrial" pitchFamily="2" charset="0"/>
                <a:ea typeface="Questrial" pitchFamily="2" charset="0"/>
              </a:rPr>
              <a:t>وَاِذَا طَلَّقْتُمُ النِّسَاۤءَ فَبَلَغْنَ اَجَلَهُنَّ فَلَا تَعْضُلُوْهُنَّ اَنْ يَّنْكِحْنَ اَزْوَاجَهُنَّ اِذَا تَرَاضَوْا بَيْنَهُمْ بِالْمَعْرُوْفِۗ </a:t>
            </a:r>
            <a:br>
              <a:rPr lang="en-US" sz="2500" dirty="0">
                <a:latin typeface="Questrial" pitchFamily="2" charset="0"/>
                <a:ea typeface="Questrial" pitchFamily="2" charset="0"/>
                <a:cs typeface="Questrial" pitchFamily="2" charset="0"/>
              </a:rPr>
            </a:br>
            <a:r>
              <a:rPr lang="en-ID" sz="25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"Dan </a:t>
            </a:r>
            <a:r>
              <a:rPr lang="en-ID" sz="25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apabila</a:t>
            </a:r>
            <a:r>
              <a:rPr lang="en-ID" sz="25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25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kamu</a:t>
            </a:r>
            <a:r>
              <a:rPr lang="en-ID" sz="25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25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mentalak</a:t>
            </a:r>
            <a:r>
              <a:rPr lang="en-ID" sz="25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25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istri-istri</a:t>
            </a:r>
            <a:r>
              <a:rPr lang="en-ID" sz="25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(</a:t>
            </a:r>
            <a:r>
              <a:rPr lang="en-ID" sz="25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kamu</a:t>
            </a:r>
            <a:r>
              <a:rPr lang="en-ID" sz="25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), </a:t>
            </a:r>
            <a:r>
              <a:rPr lang="en-ID" sz="25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lalu</a:t>
            </a:r>
            <a:r>
              <a:rPr lang="en-ID" sz="25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25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mereka</a:t>
            </a:r>
            <a:r>
              <a:rPr lang="en-ID" sz="25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25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mendekati</a:t>
            </a:r>
            <a:r>
              <a:rPr lang="en-ID" sz="25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25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akhir</a:t>
            </a:r>
            <a:r>
              <a:rPr lang="en-ID" sz="25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25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iddahnya</a:t>
            </a:r>
            <a:r>
              <a:rPr lang="en-ID" sz="25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25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maka</a:t>
            </a:r>
            <a:r>
              <a:rPr lang="en-ID" sz="25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25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janganlah</a:t>
            </a:r>
            <a:r>
              <a:rPr lang="en-ID" sz="25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25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kamu</a:t>
            </a:r>
            <a:r>
              <a:rPr lang="en-ID" sz="25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25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menghalangi</a:t>
            </a:r>
            <a:r>
              <a:rPr lang="en-ID" sz="25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25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mereka</a:t>
            </a:r>
            <a:r>
              <a:rPr lang="en-ID" sz="25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25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kawin</a:t>
            </a:r>
            <a:r>
              <a:rPr lang="en-ID" sz="25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25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lagi</a:t>
            </a:r>
            <a:r>
              <a:rPr lang="en-ID" sz="25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25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dengan</a:t>
            </a:r>
            <a:r>
              <a:rPr lang="en-ID" sz="25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25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bakal</a:t>
            </a:r>
            <a:r>
              <a:rPr lang="en-ID" sz="25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25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suaminya</a:t>
            </a:r>
            <a:r>
              <a:rPr lang="en-ID" sz="25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25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apabila</a:t>
            </a:r>
            <a:r>
              <a:rPr lang="en-ID" sz="25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25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telah</a:t>
            </a:r>
            <a:r>
              <a:rPr lang="en-ID" sz="25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25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terdapat</a:t>
            </a:r>
            <a:r>
              <a:rPr lang="en-ID" sz="25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25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kerelaan</a:t>
            </a:r>
            <a:r>
              <a:rPr lang="en-ID" sz="25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di </a:t>
            </a:r>
            <a:r>
              <a:rPr lang="en-ID" sz="25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antara</a:t>
            </a:r>
            <a:r>
              <a:rPr lang="en-ID" sz="25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25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mereka</a:t>
            </a:r>
            <a:r>
              <a:rPr lang="en-ID" sz="25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25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dengan</a:t>
            </a:r>
            <a:r>
              <a:rPr lang="en-ID" sz="25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25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cara</a:t>
            </a:r>
            <a:r>
              <a:rPr lang="en-ID" sz="25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yang </a:t>
            </a:r>
            <a:r>
              <a:rPr lang="en-ID" sz="25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ma'ruf</a:t>
            </a:r>
            <a:r>
              <a:rPr lang="en-ID" sz="25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...“(</a:t>
            </a:r>
            <a:r>
              <a:rPr lang="en-ID" sz="2500" dirty="0">
                <a:latin typeface="Questrial" pitchFamily="2" charset="0"/>
                <a:ea typeface="Questrial" pitchFamily="2" charset="0"/>
                <a:cs typeface="Questrial" pitchFamily="2" charset="0"/>
              </a:rPr>
              <a:t>QS. Al-Baqarah: 232)</a:t>
            </a:r>
          </a:p>
          <a:p>
            <a:r>
              <a:rPr lang="en-ID" sz="25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Keluarga</a:t>
            </a:r>
            <a:r>
              <a:rPr lang="en-ID" sz="25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25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tidak</a:t>
            </a:r>
            <a:r>
              <a:rPr lang="en-ID" sz="25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25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boleh</a:t>
            </a:r>
            <a:r>
              <a:rPr lang="en-ID" sz="25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25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menghalangi</a:t>
            </a:r>
            <a:r>
              <a:rPr lang="en-ID" sz="25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25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pernikahan</a:t>
            </a:r>
            <a:r>
              <a:rPr lang="en-ID" sz="25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25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peremuan</a:t>
            </a:r>
            <a:r>
              <a:rPr lang="en-ID" sz="25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25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baik</a:t>
            </a:r>
            <a:r>
              <a:rPr lang="en-ID" sz="25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25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dengan</a:t>
            </a:r>
            <a:r>
              <a:rPr lang="en-ID" sz="25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25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suami</a:t>
            </a:r>
            <a:r>
              <a:rPr lang="en-ID" sz="2500" dirty="0">
                <a:latin typeface="Questrial" pitchFamily="2" charset="0"/>
                <a:ea typeface="Questrial" pitchFamily="2" charset="0"/>
                <a:cs typeface="Questrial" pitchFamily="2" charset="0"/>
              </a:rPr>
              <a:t>/</a:t>
            </a:r>
            <a:r>
              <a:rPr lang="en-ID" sz="25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memilih</a:t>
            </a:r>
            <a:r>
              <a:rPr lang="en-ID" sz="25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25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pasangan</a:t>
            </a:r>
            <a:r>
              <a:rPr lang="en-ID" sz="25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25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baru</a:t>
            </a:r>
            <a:r>
              <a:rPr lang="en-ID" sz="25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25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jika</a:t>
            </a:r>
            <a:r>
              <a:rPr lang="en-ID" sz="25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25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ada</a:t>
            </a:r>
            <a:r>
              <a:rPr lang="en-ID" sz="25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25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kesepakatan</a:t>
            </a:r>
            <a:r>
              <a:rPr lang="en-ID" sz="25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25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karena</a:t>
            </a:r>
            <a:r>
              <a:rPr lang="en-ID" sz="25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25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janda</a:t>
            </a:r>
            <a:r>
              <a:rPr lang="en-ID" sz="25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25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lebih</a:t>
            </a:r>
            <a:r>
              <a:rPr lang="en-ID" sz="25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25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berhak</a:t>
            </a:r>
            <a:r>
              <a:rPr lang="en-ID" sz="25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25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atas</a:t>
            </a:r>
            <a:r>
              <a:rPr lang="en-ID" sz="25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25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dirinya</a:t>
            </a:r>
            <a:r>
              <a:rPr lang="en-ID" sz="25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25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dari</a:t>
            </a:r>
            <a:r>
              <a:rPr lang="en-ID" sz="25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pada orang lain </a:t>
            </a:r>
            <a:r>
              <a:rPr lang="en-ID" sz="25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atau</a:t>
            </a:r>
            <a:r>
              <a:rPr lang="en-ID" sz="25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25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walinya</a:t>
            </a:r>
            <a:r>
              <a:rPr lang="en-ID" sz="25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</a:t>
            </a:r>
          </a:p>
          <a:p>
            <a:endParaRPr lang="en-ID" sz="25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ID" sz="2500" b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Pemberian</a:t>
            </a:r>
            <a:r>
              <a:rPr lang="en-ID" sz="2500" b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Hadiah</a:t>
            </a:r>
            <a:endParaRPr lang="en-ID" sz="3200" b="1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  <a:p>
            <a:pPr algn="ctr"/>
            <a:r>
              <a:rPr lang="ar-SA" sz="3200" b="1" dirty="0">
                <a:latin typeface="Questrial" pitchFamily="2" charset="0"/>
                <a:ea typeface="Questrial" pitchFamily="2" charset="0"/>
              </a:rPr>
              <a:t>وَلِلۡمُطَلَّقٰتِ مَتَاعٌ ۢ بِالۡمَعۡرُوۡفِ ​ؕ حَقًّا عَلَى الۡمُتَّقِيۡنَ‏ ﻿﻿</a:t>
            </a:r>
            <a:endParaRPr lang="en-US" sz="3200" b="1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  <a:p>
            <a:r>
              <a:rPr lang="en-ID" sz="25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“Dan </a:t>
            </a:r>
            <a:r>
              <a:rPr lang="en-ID" sz="25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wajib</a:t>
            </a:r>
            <a:r>
              <a:rPr lang="en-ID" sz="25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25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bagi</a:t>
            </a:r>
            <a:r>
              <a:rPr lang="en-ID" sz="25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orang-orang yang </a:t>
            </a:r>
            <a:r>
              <a:rPr lang="en-ID" sz="25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bertakwa</a:t>
            </a:r>
            <a:r>
              <a:rPr lang="en-ID" sz="25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25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memberi</a:t>
            </a:r>
            <a:r>
              <a:rPr lang="en-ID" sz="25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(</a:t>
            </a:r>
            <a:r>
              <a:rPr lang="en-ID" sz="25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hadiah</a:t>
            </a:r>
            <a:r>
              <a:rPr lang="en-ID" sz="25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) </a:t>
            </a:r>
            <a:r>
              <a:rPr lang="en-ID" sz="25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kepada</a:t>
            </a:r>
            <a:r>
              <a:rPr lang="en-ID" sz="25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25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perempuan-perempuan</a:t>
            </a:r>
            <a:r>
              <a:rPr lang="en-ID" sz="25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yang </a:t>
            </a:r>
            <a:r>
              <a:rPr lang="en-ID" sz="25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ditalak</a:t>
            </a:r>
            <a:r>
              <a:rPr lang="en-ID" sz="25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25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itu</a:t>
            </a:r>
            <a:r>
              <a:rPr lang="en-ID" sz="25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25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dengan</a:t>
            </a:r>
            <a:r>
              <a:rPr lang="en-ID" sz="25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25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cara</a:t>
            </a:r>
            <a:r>
              <a:rPr lang="en-ID" sz="25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yang </a:t>
            </a:r>
            <a:r>
              <a:rPr lang="en-ID" sz="25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patut</a:t>
            </a:r>
            <a:r>
              <a:rPr lang="en-ID" sz="25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." </a:t>
            </a:r>
            <a:r>
              <a:rPr lang="en-ID" sz="2500" dirty="0">
                <a:latin typeface="Questrial" pitchFamily="2" charset="0"/>
                <a:ea typeface="Questrial" pitchFamily="2" charset="0"/>
                <a:cs typeface="Questrial" pitchFamily="2" charset="0"/>
              </a:rPr>
              <a:t>(QS. Al-Baqarah: 241)</a:t>
            </a:r>
          </a:p>
          <a:p>
            <a:endParaRPr lang="en-ID" sz="25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ID" sz="2500" dirty="0">
                <a:latin typeface="Questrial" pitchFamily="2" charset="0"/>
                <a:ea typeface="Questrial" pitchFamily="2" charset="0"/>
                <a:cs typeface="Questrial" pitchFamily="2" charset="0"/>
              </a:rPr>
              <a:t>Para ulama Syiah </a:t>
            </a:r>
            <a:r>
              <a:rPr lang="en-ID" sz="25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berpendapat</a:t>
            </a:r>
            <a:r>
              <a:rPr lang="en-ID" sz="25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25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bahwa</a:t>
            </a:r>
            <a:r>
              <a:rPr lang="en-ID" sz="25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25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ayat</a:t>
            </a:r>
            <a:r>
              <a:rPr lang="en-ID" sz="25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25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ini</a:t>
            </a:r>
            <a:r>
              <a:rPr lang="en-ID" sz="25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(</a:t>
            </a:r>
            <a:r>
              <a:rPr lang="en-ID" sz="25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yakni</a:t>
            </a:r>
            <a:r>
              <a:rPr lang="en-ID" sz="25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QS. al-Baqarah: 236) </a:t>
            </a:r>
            <a:r>
              <a:rPr lang="en-ID" sz="25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berkaitan</a:t>
            </a:r>
            <a:r>
              <a:rPr lang="en-ID" sz="25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25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dengan</a:t>
            </a:r>
            <a:r>
              <a:rPr lang="en-ID" sz="25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para </a:t>
            </a:r>
            <a:r>
              <a:rPr lang="en-ID" sz="25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perempuan</a:t>
            </a:r>
            <a:r>
              <a:rPr lang="en-ID" sz="25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yang </a:t>
            </a:r>
            <a:r>
              <a:rPr lang="en-ID" sz="25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belum</a:t>
            </a:r>
            <a:r>
              <a:rPr lang="en-ID" sz="25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25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ditentukan</a:t>
            </a:r>
            <a:r>
              <a:rPr lang="en-ID" sz="25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25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maharnya</a:t>
            </a:r>
            <a:r>
              <a:rPr lang="en-ID" sz="25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dan </a:t>
            </a:r>
            <a:r>
              <a:rPr lang="en-ID" sz="25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belum</a:t>
            </a:r>
            <a:r>
              <a:rPr lang="en-ID" sz="25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25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digauli</a:t>
            </a:r>
            <a:r>
              <a:rPr lang="en-ID" sz="25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25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setelah</a:t>
            </a:r>
            <a:r>
              <a:rPr lang="en-ID" sz="25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25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pernikahan</a:t>
            </a:r>
            <a:r>
              <a:rPr lang="en-ID" sz="25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 </a:t>
            </a:r>
            <a:r>
              <a:rPr lang="en-ID" sz="25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Berdasarkan</a:t>
            </a:r>
            <a:r>
              <a:rPr lang="en-ID" sz="25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25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hukum</a:t>
            </a:r>
            <a:r>
              <a:rPr lang="en-ID" sz="25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25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ini</a:t>
            </a:r>
            <a:r>
              <a:rPr lang="en-ID" sz="25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25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wajib</a:t>
            </a:r>
            <a:r>
              <a:rPr lang="en-ID" sz="25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25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memberikan</a:t>
            </a:r>
            <a:r>
              <a:rPr lang="en-ID" sz="25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25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hadiah</a:t>
            </a:r>
            <a:r>
              <a:rPr lang="en-ID" sz="25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(</a:t>
            </a:r>
            <a:r>
              <a:rPr lang="en-ID" sz="25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mataʿ</a:t>
            </a:r>
            <a:r>
              <a:rPr lang="en-ID" sz="2500" dirty="0">
                <a:latin typeface="Questrial" pitchFamily="2" charset="0"/>
                <a:ea typeface="Questrial" pitchFamily="2" charset="0"/>
                <a:cs typeface="Questrial" pitchFamily="2" charset="0"/>
              </a:rPr>
              <a:t>) </a:t>
            </a:r>
            <a:r>
              <a:rPr lang="en-ID" sz="25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kepada</a:t>
            </a:r>
            <a:r>
              <a:rPr lang="en-ID" sz="25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25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mereka</a:t>
            </a:r>
            <a:r>
              <a:rPr lang="en-ID" sz="25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25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ketika</a:t>
            </a:r>
            <a:r>
              <a:rPr lang="en-ID" sz="25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25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ditalak</a:t>
            </a:r>
            <a:r>
              <a:rPr lang="en-ID" sz="25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</a:t>
            </a:r>
          </a:p>
        </p:txBody>
      </p:sp>
      <p:grpSp>
        <p:nvGrpSpPr>
          <p:cNvPr id="100" name="Google Shape;100;p23">
            <a:extLst>
              <a:ext uri="{FF2B5EF4-FFF2-40B4-BE49-F238E27FC236}">
                <a16:creationId xmlns:a16="http://schemas.microsoft.com/office/drawing/2014/main" id="{D407D160-0AA3-FC49-2E3A-DC78B40DDF20}"/>
              </a:ext>
            </a:extLst>
          </p:cNvPr>
          <p:cNvGrpSpPr/>
          <p:nvPr/>
        </p:nvGrpSpPr>
        <p:grpSpPr>
          <a:xfrm>
            <a:off x="0" y="-144661"/>
            <a:ext cx="1677797" cy="10431661"/>
            <a:chOff x="0" y="-192881"/>
            <a:chExt cx="2237063" cy="13908881"/>
          </a:xfrm>
        </p:grpSpPr>
        <p:grpSp>
          <p:nvGrpSpPr>
            <p:cNvPr id="101" name="Google Shape;101;p23">
              <a:extLst>
                <a:ext uri="{FF2B5EF4-FFF2-40B4-BE49-F238E27FC236}">
                  <a16:creationId xmlns:a16="http://schemas.microsoft.com/office/drawing/2014/main" id="{2E9453A2-F3DB-EDE3-60ED-A503A0BF2E0C}"/>
                </a:ext>
              </a:extLst>
            </p:cNvPr>
            <p:cNvGrpSpPr/>
            <p:nvPr/>
          </p:nvGrpSpPr>
          <p:grpSpPr>
            <a:xfrm>
              <a:off x="0" y="-192881"/>
              <a:ext cx="2237063" cy="13908881"/>
              <a:chOff x="0" y="-38100"/>
              <a:chExt cx="441889" cy="2747433"/>
            </a:xfrm>
          </p:grpSpPr>
          <p:sp>
            <p:nvSpPr>
              <p:cNvPr id="102" name="Google Shape;102;p23">
                <a:extLst>
                  <a:ext uri="{FF2B5EF4-FFF2-40B4-BE49-F238E27FC236}">
                    <a16:creationId xmlns:a16="http://schemas.microsoft.com/office/drawing/2014/main" id="{B84E9F99-A707-519F-22E5-8EE873354600}"/>
                  </a:ext>
                </a:extLst>
              </p:cNvPr>
              <p:cNvSpPr/>
              <p:nvPr/>
            </p:nvSpPr>
            <p:spPr>
              <a:xfrm>
                <a:off x="0" y="0"/>
                <a:ext cx="441889" cy="2709333"/>
              </a:xfrm>
              <a:custGeom>
                <a:avLst/>
                <a:gdLst/>
                <a:ahLst/>
                <a:cxnLst/>
                <a:rect l="l" t="t" r="r" b="b"/>
                <a:pathLst>
                  <a:path w="441889" h="2709333" extrusionOk="0">
                    <a:moveTo>
                      <a:pt x="0" y="0"/>
                    </a:moveTo>
                    <a:lnTo>
                      <a:pt x="441889" y="0"/>
                    </a:lnTo>
                    <a:lnTo>
                      <a:pt x="441889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122D6D"/>
              </a:solidFill>
              <a:ln>
                <a:noFill/>
              </a:ln>
            </p:spPr>
          </p:sp>
          <p:sp>
            <p:nvSpPr>
              <p:cNvPr id="103" name="Google Shape;103;p23">
                <a:extLst>
                  <a:ext uri="{FF2B5EF4-FFF2-40B4-BE49-F238E27FC236}">
                    <a16:creationId xmlns:a16="http://schemas.microsoft.com/office/drawing/2014/main" id="{B7C54F84-BD26-D447-97BE-3F0901B5E0F9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441889" cy="274743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 panose="020B0604020202020204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grpSp>
          <p:nvGrpSpPr>
            <p:cNvPr id="104" name="Google Shape;104;p23">
              <a:extLst>
                <a:ext uri="{FF2B5EF4-FFF2-40B4-BE49-F238E27FC236}">
                  <a16:creationId xmlns:a16="http://schemas.microsoft.com/office/drawing/2014/main" id="{83E6EC93-09F8-C6FB-E8A5-27F5EFDECA44}"/>
                </a:ext>
              </a:extLst>
            </p:cNvPr>
            <p:cNvGrpSpPr/>
            <p:nvPr/>
          </p:nvGrpSpPr>
          <p:grpSpPr>
            <a:xfrm>
              <a:off x="0" y="1178719"/>
              <a:ext cx="953011" cy="11165681"/>
              <a:chOff x="0" y="-38100"/>
              <a:chExt cx="188249" cy="2205567"/>
            </a:xfrm>
          </p:grpSpPr>
          <p:sp>
            <p:nvSpPr>
              <p:cNvPr id="105" name="Google Shape;105;p23">
                <a:extLst>
                  <a:ext uri="{FF2B5EF4-FFF2-40B4-BE49-F238E27FC236}">
                    <a16:creationId xmlns:a16="http://schemas.microsoft.com/office/drawing/2014/main" id="{35D314EC-D1E9-C98C-2F2A-E4C7A79FC734}"/>
                  </a:ext>
                </a:extLst>
              </p:cNvPr>
              <p:cNvSpPr/>
              <p:nvPr/>
            </p:nvSpPr>
            <p:spPr>
              <a:xfrm>
                <a:off x="0" y="0"/>
                <a:ext cx="188249" cy="2167467"/>
              </a:xfrm>
              <a:custGeom>
                <a:avLst/>
                <a:gdLst/>
                <a:ahLst/>
                <a:cxnLst/>
                <a:rect l="l" t="t" r="r" b="b"/>
                <a:pathLst>
                  <a:path w="188249" h="2167467" extrusionOk="0">
                    <a:moveTo>
                      <a:pt x="0" y="0"/>
                    </a:moveTo>
                    <a:lnTo>
                      <a:pt x="188249" y="0"/>
                    </a:lnTo>
                    <a:lnTo>
                      <a:pt x="188249" y="2167467"/>
                    </a:lnTo>
                    <a:lnTo>
                      <a:pt x="0" y="2167467"/>
                    </a:lnTo>
                    <a:close/>
                  </a:path>
                </a:pathLst>
              </a:custGeom>
              <a:solidFill>
                <a:srgbClr val="C4AD72"/>
              </a:solidFill>
              <a:ln>
                <a:noFill/>
              </a:ln>
            </p:spPr>
          </p:sp>
          <p:sp>
            <p:nvSpPr>
              <p:cNvPr id="106" name="Google Shape;106;p23">
                <a:extLst>
                  <a:ext uri="{FF2B5EF4-FFF2-40B4-BE49-F238E27FC236}">
                    <a16:creationId xmlns:a16="http://schemas.microsoft.com/office/drawing/2014/main" id="{933C3AE2-43A3-41DC-22F1-AC34A72D88E6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88249" cy="220556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 panose="020B0604020202020204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sp>
          <p:nvSpPr>
            <p:cNvPr id="107" name="Google Shape;107;p23">
              <a:extLst>
                <a:ext uri="{FF2B5EF4-FFF2-40B4-BE49-F238E27FC236}">
                  <a16:creationId xmlns:a16="http://schemas.microsoft.com/office/drawing/2014/main" id="{E322698E-432A-4919-4855-BBA6158DE61C}"/>
                </a:ext>
              </a:extLst>
            </p:cNvPr>
            <p:cNvSpPr/>
            <p:nvPr/>
          </p:nvSpPr>
          <p:spPr>
            <a:xfrm>
              <a:off x="1118531" y="140625"/>
              <a:ext cx="1052078" cy="1572349"/>
            </a:xfrm>
            <a:custGeom>
              <a:avLst/>
              <a:gdLst/>
              <a:ahLst/>
              <a:cxnLst/>
              <a:rect l="l" t="t" r="r" b="b"/>
              <a:pathLst>
                <a:path w="1052078" h="1572349" extrusionOk="0">
                  <a:moveTo>
                    <a:pt x="0" y="0"/>
                  </a:moveTo>
                  <a:lnTo>
                    <a:pt x="1052078" y="0"/>
                  </a:lnTo>
                  <a:lnTo>
                    <a:pt x="1052078" y="1572349"/>
                  </a:lnTo>
                  <a:lnTo>
                    <a:pt x="0" y="1572349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/>
              <a:stretch>
                <a:fillRect l="-21957" r="-27485"/>
              </a:stretch>
            </a:blipFill>
            <a:ln>
              <a:noFill/>
            </a:ln>
          </p:spPr>
        </p:sp>
      </p:grpSp>
      <p:sp>
        <p:nvSpPr>
          <p:cNvPr id="2" name="Google Shape;93;p22">
            <a:extLst>
              <a:ext uri="{FF2B5EF4-FFF2-40B4-BE49-F238E27FC236}">
                <a16:creationId xmlns:a16="http://schemas.microsoft.com/office/drawing/2014/main" id="{7C2CB500-167B-D284-D08A-C96893EED16F}"/>
              </a:ext>
            </a:extLst>
          </p:cNvPr>
          <p:cNvSpPr txBox="1"/>
          <p:nvPr/>
        </p:nvSpPr>
        <p:spPr>
          <a:xfrm>
            <a:off x="2718486" y="105469"/>
            <a:ext cx="14813620" cy="67710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n-ID" sz="4400" b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Hukum-Hukum </a:t>
            </a:r>
            <a:r>
              <a:rPr lang="en-ID" sz="4400" b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dalam</a:t>
            </a:r>
            <a:r>
              <a:rPr lang="en-ID" sz="4400" b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Al-Qur’an </a:t>
            </a:r>
            <a:r>
              <a:rPr lang="en-ID" sz="4400" b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tentang</a:t>
            </a:r>
            <a:r>
              <a:rPr lang="en-ID" sz="4400" b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Talak</a:t>
            </a:r>
          </a:p>
        </p:txBody>
      </p:sp>
    </p:spTree>
    <p:extLst>
      <p:ext uri="{BB962C8B-B14F-4D97-AF65-F5344CB8AC3E}">
        <p14:creationId xmlns:p14="http://schemas.microsoft.com/office/powerpoint/2010/main" val="13602673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3"/>
          <p:cNvSpPr txBox="1"/>
          <p:nvPr/>
        </p:nvSpPr>
        <p:spPr>
          <a:xfrm>
            <a:off x="1947484" y="2024181"/>
            <a:ext cx="16042003" cy="7755969"/>
          </a:xfrm>
          <a:prstGeom prst="rect">
            <a:avLst/>
          </a:prstGeom>
          <a:solidFill>
            <a:srgbClr val="63A4F7"/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Tidak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sah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menjatuhkan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talak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kepada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perempuan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yang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sedang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haid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atau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nifas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kecuali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jika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istri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belum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disetubuhi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setelah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pernikahan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dan juga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istri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sedang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hamil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</a:p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Laki-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laki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tidak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boleh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bersetubuh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dengan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istrinya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selama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masa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suci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(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thuhur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)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saat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perceraian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dan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dalam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haid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atau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nifas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sebelumnya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; </a:t>
            </a:r>
          </a:p>
          <a:p>
            <a:pPr algn="just"/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Oleh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karena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itu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jika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pada masa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suci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suami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telah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berhubungan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dengan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perempuan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untuk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melakukan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perceraian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harus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menunggu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sampai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perempuan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tersebut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haid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lagi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dan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menjadi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suci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;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kemudian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menceraikannya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</a:t>
            </a:r>
          </a:p>
          <a:p>
            <a:pPr algn="just"/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Syarat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ini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tidak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berlaku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untuk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perempuan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yang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berusia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kurang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dari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sembilan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tahun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perempuan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hamil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dan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perempuan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yang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sudah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menopause.</a:t>
            </a:r>
          </a:p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Dua orang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laki-laki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yang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adil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harus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menjadi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saksi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perceraian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dan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menyaksikan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lafal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talak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tersebut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</a:t>
            </a:r>
          </a:p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Lafaz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perceraian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harus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dibaca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dengan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bahasa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Arab yang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benar</a:t>
            </a:r>
            <a:endParaRPr lang="en-ID" sz="36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  <a:p>
            <a:pPr algn="just"/>
            <a:endParaRPr lang="en-US" sz="3600" dirty="0"/>
          </a:p>
        </p:txBody>
      </p:sp>
      <p:grpSp>
        <p:nvGrpSpPr>
          <p:cNvPr id="100" name="Google Shape;100;p23"/>
          <p:cNvGrpSpPr/>
          <p:nvPr/>
        </p:nvGrpSpPr>
        <p:grpSpPr>
          <a:xfrm>
            <a:off x="0" y="-144661"/>
            <a:ext cx="1677797" cy="10431661"/>
            <a:chOff x="0" y="-192881"/>
            <a:chExt cx="2237063" cy="13908881"/>
          </a:xfrm>
        </p:grpSpPr>
        <p:grpSp>
          <p:nvGrpSpPr>
            <p:cNvPr id="101" name="Google Shape;101;p23"/>
            <p:cNvGrpSpPr/>
            <p:nvPr/>
          </p:nvGrpSpPr>
          <p:grpSpPr>
            <a:xfrm>
              <a:off x="0" y="-192881"/>
              <a:ext cx="2237063" cy="13908881"/>
              <a:chOff x="0" y="-38100"/>
              <a:chExt cx="441889" cy="2747433"/>
            </a:xfrm>
          </p:grpSpPr>
          <p:sp>
            <p:nvSpPr>
              <p:cNvPr id="102" name="Google Shape;102;p23"/>
              <p:cNvSpPr/>
              <p:nvPr/>
            </p:nvSpPr>
            <p:spPr>
              <a:xfrm>
                <a:off x="0" y="0"/>
                <a:ext cx="441889" cy="2709333"/>
              </a:xfrm>
              <a:custGeom>
                <a:avLst/>
                <a:gdLst/>
                <a:ahLst/>
                <a:cxnLst/>
                <a:rect l="l" t="t" r="r" b="b"/>
                <a:pathLst>
                  <a:path w="441889" h="2709333" extrusionOk="0">
                    <a:moveTo>
                      <a:pt x="0" y="0"/>
                    </a:moveTo>
                    <a:lnTo>
                      <a:pt x="441889" y="0"/>
                    </a:lnTo>
                    <a:lnTo>
                      <a:pt x="441889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122D6D"/>
              </a:solidFill>
              <a:ln>
                <a:noFill/>
              </a:ln>
            </p:spPr>
          </p:sp>
          <p:sp>
            <p:nvSpPr>
              <p:cNvPr id="103" name="Google Shape;103;p23"/>
              <p:cNvSpPr txBox="1"/>
              <p:nvPr/>
            </p:nvSpPr>
            <p:spPr>
              <a:xfrm>
                <a:off x="0" y="-38100"/>
                <a:ext cx="441889" cy="274743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 panose="020B0604020202020204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grpSp>
          <p:nvGrpSpPr>
            <p:cNvPr id="104" name="Google Shape;104;p23"/>
            <p:cNvGrpSpPr/>
            <p:nvPr/>
          </p:nvGrpSpPr>
          <p:grpSpPr>
            <a:xfrm>
              <a:off x="0" y="1178719"/>
              <a:ext cx="953011" cy="11165681"/>
              <a:chOff x="0" y="-38100"/>
              <a:chExt cx="188249" cy="2205567"/>
            </a:xfrm>
          </p:grpSpPr>
          <p:sp>
            <p:nvSpPr>
              <p:cNvPr id="105" name="Google Shape;105;p23"/>
              <p:cNvSpPr/>
              <p:nvPr/>
            </p:nvSpPr>
            <p:spPr>
              <a:xfrm>
                <a:off x="0" y="0"/>
                <a:ext cx="188249" cy="2167467"/>
              </a:xfrm>
              <a:custGeom>
                <a:avLst/>
                <a:gdLst/>
                <a:ahLst/>
                <a:cxnLst/>
                <a:rect l="l" t="t" r="r" b="b"/>
                <a:pathLst>
                  <a:path w="188249" h="2167467" extrusionOk="0">
                    <a:moveTo>
                      <a:pt x="0" y="0"/>
                    </a:moveTo>
                    <a:lnTo>
                      <a:pt x="188249" y="0"/>
                    </a:lnTo>
                    <a:lnTo>
                      <a:pt x="188249" y="2167467"/>
                    </a:lnTo>
                    <a:lnTo>
                      <a:pt x="0" y="2167467"/>
                    </a:lnTo>
                    <a:close/>
                  </a:path>
                </a:pathLst>
              </a:custGeom>
              <a:solidFill>
                <a:srgbClr val="C4AD72"/>
              </a:solidFill>
              <a:ln>
                <a:noFill/>
              </a:ln>
            </p:spPr>
          </p:sp>
          <p:sp>
            <p:nvSpPr>
              <p:cNvPr id="106" name="Google Shape;106;p23"/>
              <p:cNvSpPr txBox="1"/>
              <p:nvPr/>
            </p:nvSpPr>
            <p:spPr>
              <a:xfrm>
                <a:off x="0" y="-38100"/>
                <a:ext cx="188249" cy="220556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 panose="020B0604020202020204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sp>
          <p:nvSpPr>
            <p:cNvPr id="107" name="Google Shape;107;p23"/>
            <p:cNvSpPr/>
            <p:nvPr/>
          </p:nvSpPr>
          <p:spPr>
            <a:xfrm>
              <a:off x="1118531" y="140625"/>
              <a:ext cx="1052078" cy="1572349"/>
            </a:xfrm>
            <a:custGeom>
              <a:avLst/>
              <a:gdLst/>
              <a:ahLst/>
              <a:cxnLst/>
              <a:rect l="l" t="t" r="r" b="b"/>
              <a:pathLst>
                <a:path w="1052078" h="1572349" extrusionOk="0">
                  <a:moveTo>
                    <a:pt x="0" y="0"/>
                  </a:moveTo>
                  <a:lnTo>
                    <a:pt x="1052078" y="0"/>
                  </a:lnTo>
                  <a:lnTo>
                    <a:pt x="1052078" y="1572349"/>
                  </a:lnTo>
                  <a:lnTo>
                    <a:pt x="0" y="1572349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/>
              <a:stretch>
                <a:fillRect l="-21957" r="-27485"/>
              </a:stretch>
            </a:blipFill>
            <a:ln>
              <a:noFill/>
            </a:ln>
          </p:spPr>
        </p:sp>
      </p:grpSp>
      <p:sp>
        <p:nvSpPr>
          <p:cNvPr id="5" name="Google Shape;93;p22"/>
          <p:cNvSpPr txBox="1"/>
          <p:nvPr/>
        </p:nvSpPr>
        <p:spPr>
          <a:xfrm>
            <a:off x="2887578" y="385011"/>
            <a:ext cx="14561524" cy="830997"/>
          </a:xfrm>
          <a:prstGeom prst="rect">
            <a:avLst/>
          </a:prstGeom>
          <a:solidFill>
            <a:srgbClr val="4F95E7"/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n-ID" sz="5400" b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Hukum-Hukum </a:t>
            </a:r>
            <a:r>
              <a:rPr lang="en-ID" sz="5400" b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Penting</a:t>
            </a:r>
            <a:r>
              <a:rPr lang="en-ID" sz="5400" b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5400" b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terkait</a:t>
            </a:r>
            <a:r>
              <a:rPr lang="en-ID" sz="5400" b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proses Talak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>
          <a:extLst>
            <a:ext uri="{FF2B5EF4-FFF2-40B4-BE49-F238E27FC236}">
              <a16:creationId xmlns:a16="http://schemas.microsoft.com/office/drawing/2014/main" id="{6372C80A-843B-B01C-F9B5-2BF4210232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3">
            <a:extLst>
              <a:ext uri="{FF2B5EF4-FFF2-40B4-BE49-F238E27FC236}">
                <a16:creationId xmlns:a16="http://schemas.microsoft.com/office/drawing/2014/main" id="{A1C8C018-1805-E8A1-3553-AFDC9D2BC28D}"/>
              </a:ext>
            </a:extLst>
          </p:cNvPr>
          <p:cNvSpPr txBox="1"/>
          <p:nvPr/>
        </p:nvSpPr>
        <p:spPr>
          <a:xfrm>
            <a:off x="1875294" y="1952786"/>
            <a:ext cx="8430241" cy="7755969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571500" indent="-571500" algn="just">
              <a:buFont typeface="Wingdings" panose="05000000000000000000" pitchFamily="2" charset="2"/>
              <a:buChar char="Ø"/>
            </a:pPr>
            <a:endParaRPr lang="en-US" sz="36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Surah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ini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secara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khusus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membahas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hukum-hukum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talak dan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memberikan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nasihat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terkait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prosesnya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 </a:t>
            </a:r>
          </a:p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Terdiri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dari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12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ayat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sebagian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besar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ayat-ayatnya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menjelaskan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: Hukum-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hukum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seputar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perceraian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masa ‘iddah,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hak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dan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kewajiban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suami-istri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setelah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talak</a:t>
            </a:r>
            <a:endParaRPr lang="en-US" sz="36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Surah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ini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menekankan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pentingnya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keadilan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kesantunan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dan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menghormati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hak-hak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perempuan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selama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dan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setelah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proses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perceraian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</a:t>
            </a:r>
          </a:p>
        </p:txBody>
      </p:sp>
      <p:grpSp>
        <p:nvGrpSpPr>
          <p:cNvPr id="100" name="Google Shape;100;p23">
            <a:extLst>
              <a:ext uri="{FF2B5EF4-FFF2-40B4-BE49-F238E27FC236}">
                <a16:creationId xmlns:a16="http://schemas.microsoft.com/office/drawing/2014/main" id="{90CB093B-B588-3C15-FCE2-D915155133B4}"/>
              </a:ext>
            </a:extLst>
          </p:cNvPr>
          <p:cNvGrpSpPr/>
          <p:nvPr/>
        </p:nvGrpSpPr>
        <p:grpSpPr>
          <a:xfrm>
            <a:off x="0" y="-144661"/>
            <a:ext cx="1677797" cy="10431661"/>
            <a:chOff x="0" y="-192881"/>
            <a:chExt cx="2237063" cy="13908881"/>
          </a:xfrm>
        </p:grpSpPr>
        <p:grpSp>
          <p:nvGrpSpPr>
            <p:cNvPr id="101" name="Google Shape;101;p23">
              <a:extLst>
                <a:ext uri="{FF2B5EF4-FFF2-40B4-BE49-F238E27FC236}">
                  <a16:creationId xmlns:a16="http://schemas.microsoft.com/office/drawing/2014/main" id="{9EA2E2BD-4AC8-F0C6-5034-DC0EDDC59143}"/>
                </a:ext>
              </a:extLst>
            </p:cNvPr>
            <p:cNvGrpSpPr/>
            <p:nvPr/>
          </p:nvGrpSpPr>
          <p:grpSpPr>
            <a:xfrm>
              <a:off x="0" y="-192881"/>
              <a:ext cx="2237063" cy="13908881"/>
              <a:chOff x="0" y="-38100"/>
              <a:chExt cx="441889" cy="2747433"/>
            </a:xfrm>
          </p:grpSpPr>
          <p:sp>
            <p:nvSpPr>
              <p:cNvPr id="102" name="Google Shape;102;p23">
                <a:extLst>
                  <a:ext uri="{FF2B5EF4-FFF2-40B4-BE49-F238E27FC236}">
                    <a16:creationId xmlns:a16="http://schemas.microsoft.com/office/drawing/2014/main" id="{5AD48D3E-5EDD-ABC2-5D05-2D11D1B03FA6}"/>
                  </a:ext>
                </a:extLst>
              </p:cNvPr>
              <p:cNvSpPr/>
              <p:nvPr/>
            </p:nvSpPr>
            <p:spPr>
              <a:xfrm>
                <a:off x="0" y="0"/>
                <a:ext cx="441889" cy="2709333"/>
              </a:xfrm>
              <a:custGeom>
                <a:avLst/>
                <a:gdLst/>
                <a:ahLst/>
                <a:cxnLst/>
                <a:rect l="l" t="t" r="r" b="b"/>
                <a:pathLst>
                  <a:path w="441889" h="2709333" extrusionOk="0">
                    <a:moveTo>
                      <a:pt x="0" y="0"/>
                    </a:moveTo>
                    <a:lnTo>
                      <a:pt x="441889" y="0"/>
                    </a:lnTo>
                    <a:lnTo>
                      <a:pt x="441889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122D6D"/>
              </a:solidFill>
              <a:ln>
                <a:noFill/>
              </a:ln>
            </p:spPr>
          </p:sp>
          <p:sp>
            <p:nvSpPr>
              <p:cNvPr id="103" name="Google Shape;103;p23">
                <a:extLst>
                  <a:ext uri="{FF2B5EF4-FFF2-40B4-BE49-F238E27FC236}">
                    <a16:creationId xmlns:a16="http://schemas.microsoft.com/office/drawing/2014/main" id="{8C9BBD53-F2CC-2877-9490-B8DE47276E9B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441889" cy="274743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 panose="020B0604020202020204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grpSp>
          <p:nvGrpSpPr>
            <p:cNvPr id="104" name="Google Shape;104;p23">
              <a:extLst>
                <a:ext uri="{FF2B5EF4-FFF2-40B4-BE49-F238E27FC236}">
                  <a16:creationId xmlns:a16="http://schemas.microsoft.com/office/drawing/2014/main" id="{211E1963-7261-3169-55EE-81A90096D65D}"/>
                </a:ext>
              </a:extLst>
            </p:cNvPr>
            <p:cNvGrpSpPr/>
            <p:nvPr/>
          </p:nvGrpSpPr>
          <p:grpSpPr>
            <a:xfrm>
              <a:off x="0" y="1178719"/>
              <a:ext cx="953011" cy="11165681"/>
              <a:chOff x="0" y="-38100"/>
              <a:chExt cx="188249" cy="2205567"/>
            </a:xfrm>
          </p:grpSpPr>
          <p:sp>
            <p:nvSpPr>
              <p:cNvPr id="105" name="Google Shape;105;p23">
                <a:extLst>
                  <a:ext uri="{FF2B5EF4-FFF2-40B4-BE49-F238E27FC236}">
                    <a16:creationId xmlns:a16="http://schemas.microsoft.com/office/drawing/2014/main" id="{A16FC5BF-8E14-3B1C-AE43-AF936FF60F75}"/>
                  </a:ext>
                </a:extLst>
              </p:cNvPr>
              <p:cNvSpPr/>
              <p:nvPr/>
            </p:nvSpPr>
            <p:spPr>
              <a:xfrm>
                <a:off x="0" y="0"/>
                <a:ext cx="188249" cy="2167467"/>
              </a:xfrm>
              <a:custGeom>
                <a:avLst/>
                <a:gdLst/>
                <a:ahLst/>
                <a:cxnLst/>
                <a:rect l="l" t="t" r="r" b="b"/>
                <a:pathLst>
                  <a:path w="188249" h="2167467" extrusionOk="0">
                    <a:moveTo>
                      <a:pt x="0" y="0"/>
                    </a:moveTo>
                    <a:lnTo>
                      <a:pt x="188249" y="0"/>
                    </a:lnTo>
                    <a:lnTo>
                      <a:pt x="188249" y="2167467"/>
                    </a:lnTo>
                    <a:lnTo>
                      <a:pt x="0" y="2167467"/>
                    </a:lnTo>
                    <a:close/>
                  </a:path>
                </a:pathLst>
              </a:custGeom>
              <a:solidFill>
                <a:srgbClr val="C4AD72"/>
              </a:solidFill>
              <a:ln>
                <a:noFill/>
              </a:ln>
            </p:spPr>
          </p:sp>
          <p:sp>
            <p:nvSpPr>
              <p:cNvPr id="106" name="Google Shape;106;p23">
                <a:extLst>
                  <a:ext uri="{FF2B5EF4-FFF2-40B4-BE49-F238E27FC236}">
                    <a16:creationId xmlns:a16="http://schemas.microsoft.com/office/drawing/2014/main" id="{0C2856F9-4493-3525-65C0-DE6707149B56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88249" cy="220556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 panose="020B0604020202020204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sp>
          <p:nvSpPr>
            <p:cNvPr id="107" name="Google Shape;107;p23">
              <a:extLst>
                <a:ext uri="{FF2B5EF4-FFF2-40B4-BE49-F238E27FC236}">
                  <a16:creationId xmlns:a16="http://schemas.microsoft.com/office/drawing/2014/main" id="{BBD5F5C5-C7FC-1CF7-6075-9D6DF81087D5}"/>
                </a:ext>
              </a:extLst>
            </p:cNvPr>
            <p:cNvSpPr/>
            <p:nvPr/>
          </p:nvSpPr>
          <p:spPr>
            <a:xfrm>
              <a:off x="1118531" y="140625"/>
              <a:ext cx="1052078" cy="1572349"/>
            </a:xfrm>
            <a:custGeom>
              <a:avLst/>
              <a:gdLst/>
              <a:ahLst/>
              <a:cxnLst/>
              <a:rect l="l" t="t" r="r" b="b"/>
              <a:pathLst>
                <a:path w="1052078" h="1572349" extrusionOk="0">
                  <a:moveTo>
                    <a:pt x="0" y="0"/>
                  </a:moveTo>
                  <a:lnTo>
                    <a:pt x="1052078" y="0"/>
                  </a:lnTo>
                  <a:lnTo>
                    <a:pt x="1052078" y="1572349"/>
                  </a:lnTo>
                  <a:lnTo>
                    <a:pt x="0" y="1572349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/>
              <a:stretch>
                <a:fillRect l="-21957" r="-27485"/>
              </a:stretch>
            </a:blipFill>
            <a:ln>
              <a:noFill/>
            </a:ln>
          </p:spPr>
        </p:sp>
      </p:grpSp>
      <p:sp>
        <p:nvSpPr>
          <p:cNvPr id="5" name="Google Shape;93;p22">
            <a:extLst>
              <a:ext uri="{FF2B5EF4-FFF2-40B4-BE49-F238E27FC236}">
                <a16:creationId xmlns:a16="http://schemas.microsoft.com/office/drawing/2014/main" id="{3FCCE188-4DB2-A9BF-AB95-651CCCBA105E}"/>
              </a:ext>
            </a:extLst>
          </p:cNvPr>
          <p:cNvSpPr txBox="1"/>
          <p:nvPr/>
        </p:nvSpPr>
        <p:spPr>
          <a:xfrm>
            <a:off x="2887578" y="385011"/>
            <a:ext cx="13349199" cy="830997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/>
            <a:r>
              <a:rPr lang="en-ID" sz="5400" b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Surat al-Talaq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E5D762F-1EC7-CA85-E32D-571601FDB91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03032" y="1782726"/>
            <a:ext cx="7784968" cy="8119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74322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2397</TotalTime>
  <Words>1511</Words>
  <Application>Microsoft Office PowerPoint</Application>
  <PresentationFormat>Custom</PresentationFormat>
  <Paragraphs>156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Questrial</vt:lpstr>
      <vt:lpstr>Wingdings</vt:lpstr>
      <vt:lpstr>Calibri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Siti Zinatun</dc:creator>
  <cp:lastModifiedBy>Siti Zinatun</cp:lastModifiedBy>
  <cp:revision>112</cp:revision>
  <dcterms:created xsi:type="dcterms:W3CDTF">2006-08-16T00:00:00Z</dcterms:created>
  <dcterms:modified xsi:type="dcterms:W3CDTF">2025-08-22T05:14:30Z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89A9DB8F2E0B451FBD9DA3C5484A8647_12</vt:lpwstr>
  </property>
  <property fmtid="{D5CDD505-2E9C-101B-9397-08002B2CF9AE}" pid="3" name="KSOProductBuildVer">
    <vt:lpwstr>1033-12.2.0.21546</vt:lpwstr>
  </property>
</Properties>
</file>