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69" r:id="rId2"/>
    <p:sldId id="260" r:id="rId3"/>
    <p:sldId id="263" r:id="rId4"/>
    <p:sldId id="264" r:id="rId5"/>
    <p:sldId id="265" r:id="rId6"/>
    <p:sldId id="266" r:id="rId7"/>
    <p:sldId id="267" r:id="rId8"/>
    <p:sldId id="270" r:id="rId9"/>
    <p:sldId id="271" r:id="rId10"/>
    <p:sldId id="272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8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2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67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3924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0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04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09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1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1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6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7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7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0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9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5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3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2D7E73A-1E0E-4A23-8496-337F2D44901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BF0ED-A97B-4B18-918C-9E29D2FED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52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7475" y="518615"/>
            <a:ext cx="5076967" cy="1160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>
                <a:solidFill>
                  <a:schemeClr val="accent6">
                    <a:lumMod val="40000"/>
                    <a:lumOff val="60000"/>
                  </a:schemeClr>
                </a:solidFill>
                <a:cs typeface="2  Mitra_5 (MRT)" panose="00000700000000000000" pitchFamily="2" charset="-78"/>
              </a:rPr>
              <a:t>بسم الله الرحمن </a:t>
            </a:r>
            <a:r>
              <a:rPr lang="fa-IR" sz="3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2  Mitra_5 (MRT)" panose="00000700000000000000" pitchFamily="2" charset="-78"/>
              </a:rPr>
              <a:t>الرحیم</a:t>
            </a:r>
            <a:endParaRPr lang="id-ID" sz="3600" b="1" dirty="0" smtClean="0">
              <a:solidFill>
                <a:schemeClr val="accent6">
                  <a:lumMod val="40000"/>
                  <a:lumOff val="60000"/>
                </a:schemeClr>
              </a:solidFill>
              <a:cs typeface="2  Mitra_5 (MRT)" panose="00000700000000000000" pitchFamily="2" charset="-78"/>
            </a:endParaRPr>
          </a:p>
          <a:p>
            <a:pPr algn="ctr"/>
            <a:endParaRPr lang="en-US" sz="36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55594" y="2074460"/>
            <a:ext cx="9512490" cy="4053385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b="1" dirty="0" smtClean="0">
                <a:solidFill>
                  <a:schemeClr val="accent1"/>
                </a:solidFill>
                <a:latin typeface="Kozuka Mincho Pro L" panose="02020300000000000000" pitchFamily="18" charset="-128"/>
                <a:ea typeface="Kozuka Mincho Pro L" panose="02020300000000000000" pitchFamily="18" charset="-128"/>
              </a:rPr>
              <a:t>Pengantar Ushul Fikih</a:t>
            </a:r>
          </a:p>
          <a:p>
            <a:pPr algn="ctr"/>
            <a:endParaRPr lang="id-ID" sz="4000" dirty="0">
              <a:latin typeface="Kozuka Mincho Pro L" panose="02020300000000000000" pitchFamily="18" charset="-128"/>
              <a:ea typeface="Kozuka Mincho Pro L" panose="02020300000000000000" pitchFamily="18" charset="-128"/>
            </a:endParaRPr>
          </a:p>
          <a:p>
            <a:pPr algn="ctr"/>
            <a:endParaRPr lang="id-ID" sz="4000" dirty="0" smtClean="0">
              <a:latin typeface="Kozuka Mincho Pro L" panose="02020300000000000000" pitchFamily="18" charset="-128"/>
              <a:ea typeface="Kozuka Mincho Pro L" panose="02020300000000000000" pitchFamily="18" charset="-128"/>
            </a:endParaRPr>
          </a:p>
          <a:p>
            <a:pPr algn="ctr"/>
            <a:endParaRPr lang="id-ID" sz="4000" dirty="0" smtClean="0">
              <a:latin typeface="Kozuka Mincho Pro L" panose="02020300000000000000" pitchFamily="18" charset="-128"/>
              <a:ea typeface="Kozuka Mincho Pro L" panose="02020300000000000000" pitchFamily="18" charset="-128"/>
            </a:endParaRPr>
          </a:p>
          <a:p>
            <a:pPr algn="ctr"/>
            <a:r>
              <a:rPr lang="id-ID" sz="4000" dirty="0" smtClean="0">
                <a:solidFill>
                  <a:schemeClr val="tx1">
                    <a:lumMod val="50000"/>
                  </a:schemeClr>
                </a:solidFill>
                <a:latin typeface="Kozuka Mincho Pro L" panose="02020300000000000000" pitchFamily="18" charset="-128"/>
                <a:ea typeface="Kozuka Mincho Pro L" panose="02020300000000000000" pitchFamily="18" charset="-128"/>
              </a:rPr>
              <a:t>Sultan nur</a:t>
            </a:r>
            <a:endParaRPr lang="en-US" sz="4000" dirty="0">
              <a:solidFill>
                <a:schemeClr val="tx1">
                  <a:lumMod val="50000"/>
                </a:schemeClr>
              </a:solidFill>
              <a:latin typeface="Kozuka Mincho Pro L" panose="02020300000000000000" pitchFamily="18" charset="-128"/>
              <a:ea typeface="Kozuka Mincho Pro L" panose="02020300000000000000" pitchFamily="18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208" y="3301052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79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d-ID" sz="2400" b="1" dirty="0"/>
              <a:t>Ilmu fikih dan ushul fikih memiliki kesamaan yang keduanya mempunyai fokus kajian tentang kaidah-kaidah. Di dalam persamaannya ini terdapat sejumlah perbedaan, khususnya perbedaan antara kaidah-kaidah fikih dan ushul fikih.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Pe</a:t>
            </a:r>
            <a:r>
              <a:rPr lang="id-ID" sz="2800" b="1" dirty="0" smtClean="0">
                <a:solidFill>
                  <a:schemeClr val="bg1"/>
                </a:solidFill>
              </a:rPr>
              <a:t>rbedaan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 smtClean="0">
                <a:solidFill>
                  <a:schemeClr val="bg1"/>
                </a:solidFill>
              </a:rPr>
              <a:t>Fikih &amp; Ilmu Ushul </a:t>
            </a:r>
            <a:r>
              <a:rPr lang="id-ID" sz="2800" b="1" dirty="0">
                <a:solidFill>
                  <a:schemeClr val="bg1"/>
                </a:solidFill>
              </a:rPr>
              <a:t>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698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d-ID" sz="2000" b="1" dirty="0">
                <a:solidFill>
                  <a:schemeClr val="accent1"/>
                </a:solidFill>
              </a:rPr>
              <a:t>1- Penerapan kaidah fiqih adalah hal yang sama antara mujtahid dan muqallid, namun penerapan kaidah Ushul bersifat khusus bagi mujtahid;</a:t>
            </a:r>
            <a:endParaRPr lang="en-US" sz="2000" b="1" dirty="0">
              <a:solidFill>
                <a:schemeClr val="accent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d-ID" sz="2000" b="1" dirty="0">
                <a:solidFill>
                  <a:schemeClr val="accent1"/>
                </a:solidFill>
              </a:rPr>
              <a:t>2- Aturan yurisprudensi (kaidah fikih) bersifat independen, sedangkan aturan ushul (kaidah Ushul Fikih) bersifat </a:t>
            </a:r>
            <a:r>
              <a:rPr lang="id-ID" sz="2000" b="1" i="1" dirty="0">
                <a:solidFill>
                  <a:schemeClr val="accent1"/>
                </a:solidFill>
              </a:rPr>
              <a:t>Ali </a:t>
            </a:r>
            <a:r>
              <a:rPr lang="id-ID" sz="2000" b="1" dirty="0">
                <a:solidFill>
                  <a:schemeClr val="accent1"/>
                </a:solidFill>
              </a:rPr>
              <a:t>(perantara) dan merupakan alat untuk menyimpulkan atau istinbat hukum;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Pe</a:t>
            </a:r>
            <a:r>
              <a:rPr lang="id-ID" sz="2800" b="1" dirty="0" smtClean="0">
                <a:solidFill>
                  <a:schemeClr val="bg1"/>
                </a:solidFill>
              </a:rPr>
              <a:t>rbedaan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 smtClean="0">
                <a:solidFill>
                  <a:schemeClr val="bg1"/>
                </a:solidFill>
              </a:rPr>
              <a:t>Fikih &amp; Ilmu Ushul </a:t>
            </a:r>
            <a:r>
              <a:rPr lang="id-ID" sz="2800" b="1" dirty="0">
                <a:solidFill>
                  <a:schemeClr val="bg1"/>
                </a:solidFill>
              </a:rPr>
              <a:t>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826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d-ID" sz="2000" b="1" dirty="0">
                <a:solidFill>
                  <a:schemeClr val="accent4">
                    <a:lumMod val="75000"/>
                  </a:schemeClr>
                </a:solidFill>
              </a:rPr>
              <a:t>3- Aturan yurisprudensial (kaidah fikih) melekat langsung pada perbuatan </a:t>
            </a:r>
            <a:r>
              <a:rPr lang="id-ID" sz="2000" b="1" i="1" dirty="0">
                <a:solidFill>
                  <a:schemeClr val="accent4">
                    <a:lumMod val="75000"/>
                  </a:schemeClr>
                </a:solidFill>
              </a:rPr>
              <a:t>Mukallaf</a:t>
            </a:r>
            <a:r>
              <a:rPr lang="id-ID" sz="2000" b="1" dirty="0">
                <a:solidFill>
                  <a:schemeClr val="accent4">
                    <a:lumMod val="75000"/>
                  </a:schemeClr>
                </a:solidFill>
              </a:rPr>
              <a:t>, berbeda dengan aturan ushul (kaidah Ushul Fikih) yang berkaitan dengan perbuatan (</a:t>
            </a:r>
            <a:r>
              <a:rPr lang="id-ID" sz="2000" b="1" i="1" dirty="0">
                <a:solidFill>
                  <a:schemeClr val="accent4">
                    <a:lumMod val="75000"/>
                  </a:schemeClr>
                </a:solidFill>
              </a:rPr>
              <a:t>fi’il</a:t>
            </a:r>
            <a:r>
              <a:rPr lang="id-ID" sz="2000" b="1" dirty="0">
                <a:solidFill>
                  <a:schemeClr val="accent4">
                    <a:lumMod val="75000"/>
                  </a:schemeClr>
                </a:solidFill>
              </a:rPr>
              <a:t>) mukallaf melalui perantara;</a:t>
            </a:r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d-ID" sz="2000" b="1" dirty="0">
                <a:solidFill>
                  <a:schemeClr val="accent4">
                    <a:lumMod val="75000"/>
                  </a:schemeClr>
                </a:solidFill>
              </a:rPr>
              <a:t>4- Aturan yurisprudensial (kaidah fikih) bersifat </a:t>
            </a:r>
            <a:r>
              <a:rPr lang="id-ID" sz="2000" b="1" i="1" dirty="0">
                <a:solidFill>
                  <a:schemeClr val="accent4">
                    <a:lumMod val="75000"/>
                  </a:schemeClr>
                </a:solidFill>
              </a:rPr>
              <a:t>Tathbiqi </a:t>
            </a:r>
            <a:r>
              <a:rPr lang="id-ID" sz="2000" b="1" dirty="0">
                <a:solidFill>
                  <a:schemeClr val="accent4">
                    <a:lumMod val="75000"/>
                  </a:schemeClr>
                </a:solidFill>
              </a:rPr>
              <a:t>(penerapan) tetapi kaidah Ushul fikih bersifat </a:t>
            </a:r>
            <a:r>
              <a:rPr lang="id-ID" sz="2000" b="1" i="1" dirty="0">
                <a:solidFill>
                  <a:schemeClr val="accent4">
                    <a:lumMod val="75000"/>
                  </a:schemeClr>
                </a:solidFill>
              </a:rPr>
              <a:t>Istinbanti</a:t>
            </a:r>
            <a:r>
              <a:rPr lang="id-ID" sz="2000" b="1" dirty="0">
                <a:solidFill>
                  <a:schemeClr val="accent4">
                    <a:lumMod val="75000"/>
                  </a:schemeClr>
                </a:solidFill>
              </a:rPr>
              <a:t>;</a:t>
            </a:r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Pe</a:t>
            </a:r>
            <a:r>
              <a:rPr lang="id-ID" sz="2800" b="1" dirty="0" smtClean="0">
                <a:solidFill>
                  <a:schemeClr val="bg1"/>
                </a:solidFill>
              </a:rPr>
              <a:t>rbedaan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 smtClean="0">
                <a:solidFill>
                  <a:schemeClr val="bg1"/>
                </a:solidFill>
              </a:rPr>
              <a:t>Fikih &amp; Ilmu Ushul </a:t>
            </a:r>
            <a:r>
              <a:rPr lang="id-ID" sz="2800" b="1" dirty="0">
                <a:solidFill>
                  <a:schemeClr val="bg1"/>
                </a:solidFill>
              </a:rPr>
              <a:t>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720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d-ID" sz="2000" b="1" dirty="0"/>
              <a:t>5- Maksud dan tujuan kaidah Ushul Fikih adalah untuk menjelaskan cara-cara ijtihad dan penarikan kesimpulan (istinbat), sedangkan maksud dan tujuan kaidah yurisprudensi (kaidah fikih) adalah untuk menjelaskan hukum peristiwa-peristiwa kecil.</a:t>
            </a:r>
            <a:endParaRPr lang="en-US" sz="2000" b="1" dirty="0"/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Pe</a:t>
            </a:r>
            <a:r>
              <a:rPr lang="id-ID" sz="2800" b="1" dirty="0" smtClean="0">
                <a:solidFill>
                  <a:schemeClr val="bg1"/>
                </a:solidFill>
              </a:rPr>
              <a:t>rbedaan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 smtClean="0">
                <a:solidFill>
                  <a:schemeClr val="bg1"/>
                </a:solidFill>
              </a:rPr>
              <a:t>Fikih &amp; Ilmu Ushul </a:t>
            </a:r>
            <a:r>
              <a:rPr lang="id-ID" sz="2800" b="1" dirty="0">
                <a:solidFill>
                  <a:schemeClr val="bg1"/>
                </a:solidFill>
              </a:rPr>
              <a:t>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8562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59559" y="586854"/>
            <a:ext cx="10768084" cy="551369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id-ID" sz="3600" b="1" dirty="0" smtClean="0">
                <a:solidFill>
                  <a:srgbClr val="C00000"/>
                </a:solidFill>
              </a:rPr>
              <a:t>* Prolog </a:t>
            </a:r>
          </a:p>
          <a:p>
            <a:pPr algn="ctr">
              <a:lnSpc>
                <a:spcPct val="150000"/>
              </a:lnSpc>
            </a:pPr>
            <a:r>
              <a:rPr lang="id-ID" sz="3600" b="1" dirty="0" smtClean="0">
                <a:solidFill>
                  <a:srgbClr val="C00000"/>
                </a:solidFill>
              </a:rPr>
              <a:t>* Definisi </a:t>
            </a:r>
            <a:r>
              <a:rPr lang="id-ID" sz="3600" b="1" dirty="0">
                <a:solidFill>
                  <a:srgbClr val="C00000"/>
                </a:solidFill>
              </a:rPr>
              <a:t>Ilmu Ushul </a:t>
            </a:r>
          </a:p>
          <a:p>
            <a:pPr algn="ctr">
              <a:lnSpc>
                <a:spcPct val="150000"/>
              </a:lnSpc>
            </a:pPr>
            <a:r>
              <a:rPr lang="id-ID" sz="3600" b="1" dirty="0" smtClean="0">
                <a:solidFill>
                  <a:srgbClr val="C00000"/>
                </a:solidFill>
              </a:rPr>
              <a:t>* Pentingnya </a:t>
            </a:r>
            <a:r>
              <a:rPr lang="id-ID" sz="3600" b="1" dirty="0">
                <a:solidFill>
                  <a:srgbClr val="C00000"/>
                </a:solidFill>
              </a:rPr>
              <a:t>ilmu ushul </a:t>
            </a:r>
          </a:p>
          <a:p>
            <a:pPr algn="ctr">
              <a:lnSpc>
                <a:spcPct val="150000"/>
              </a:lnSpc>
            </a:pPr>
            <a:r>
              <a:rPr lang="id-ID" sz="3600" b="1" dirty="0" smtClean="0">
                <a:solidFill>
                  <a:srgbClr val="C00000"/>
                </a:solidFill>
              </a:rPr>
              <a:t>* Perbedaan </a:t>
            </a:r>
            <a:r>
              <a:rPr lang="id-ID" sz="3600" b="1" dirty="0">
                <a:solidFill>
                  <a:srgbClr val="C00000"/>
                </a:solidFill>
              </a:rPr>
              <a:t>antara ilmu ushul dan ilmu fiqih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19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55343" y="1405719"/>
            <a:ext cx="10290412" cy="48858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d-ID" sz="2800" b="1" dirty="0" smtClean="0"/>
              <a:t>Prolog</a:t>
            </a:r>
          </a:p>
          <a:p>
            <a:pPr algn="just">
              <a:lnSpc>
                <a:spcPct val="150000"/>
              </a:lnSpc>
            </a:pPr>
            <a:r>
              <a:rPr lang="id-ID" b="1" i="1" dirty="0" smtClean="0"/>
              <a:t>Ushul </a:t>
            </a:r>
            <a:r>
              <a:rPr lang="id-ID" b="1" i="1" dirty="0"/>
              <a:t>Fikih </a:t>
            </a:r>
            <a:r>
              <a:rPr lang="id-ID" b="1" dirty="0"/>
              <a:t>(</a:t>
            </a:r>
            <a:r>
              <a:rPr lang="en-US" b="1" dirty="0" err="1"/>
              <a:t>Prinsip-prinsip</a:t>
            </a:r>
            <a:r>
              <a:rPr lang="en-US" b="1" dirty="0"/>
              <a:t> </a:t>
            </a:r>
            <a:r>
              <a:rPr lang="en-US" b="1" dirty="0" err="1"/>
              <a:t>yurisprudensi</a:t>
            </a:r>
            <a:r>
              <a:rPr lang="id-ID" b="1" dirty="0"/>
              <a:t>)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nama</a:t>
            </a:r>
            <a:r>
              <a:rPr lang="en-US" b="1" dirty="0"/>
              <a:t> </a:t>
            </a:r>
            <a:r>
              <a:rPr lang="id-ID" b="1" dirty="0"/>
              <a:t>sebuah disiplin </a:t>
            </a:r>
            <a:r>
              <a:rPr lang="en-US" b="1" dirty="0" err="1"/>
              <a:t>ilmu</a:t>
            </a:r>
            <a:r>
              <a:rPr lang="en-US" b="1" dirty="0"/>
              <a:t> Islam yang </a:t>
            </a:r>
            <a:r>
              <a:rPr lang="en-US" b="1" dirty="0" err="1"/>
              <a:t>mengkaji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id-ID" b="1" dirty="0"/>
              <a:t>istinbat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Syariah</a:t>
            </a:r>
            <a:r>
              <a:rPr lang="en-US" b="1" dirty="0"/>
              <a:t>.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pengetahuan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, </a:t>
            </a:r>
            <a:r>
              <a:rPr lang="en-US" b="1" dirty="0" err="1"/>
              <a:t>metode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mencapai</a:t>
            </a:r>
            <a:r>
              <a:rPr lang="en-US" b="1" dirty="0"/>
              <a:t> </a:t>
            </a:r>
            <a:r>
              <a:rPr lang="id-ID" b="1" dirty="0"/>
              <a:t>atau memperoleh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syariat</a:t>
            </a:r>
            <a:r>
              <a:rPr lang="en-US" b="1" dirty="0"/>
              <a:t> </a:t>
            </a:r>
            <a:r>
              <a:rPr lang="en-US" b="1" dirty="0" err="1"/>
              <a:t>diselidiki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id-ID" b="1" dirty="0"/>
              <a:t>dalil-dalil </a:t>
            </a:r>
            <a:r>
              <a:rPr lang="id-ID" b="1" i="1" dirty="0"/>
              <a:t>Naqli </a:t>
            </a:r>
            <a:r>
              <a:rPr lang="id-ID" b="1" dirty="0"/>
              <a:t>(referensial)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id-ID" b="1" i="1" dirty="0"/>
              <a:t>Aqli </a:t>
            </a:r>
            <a:r>
              <a:rPr lang="id-ID" b="1" dirty="0"/>
              <a:t>(</a:t>
            </a:r>
            <a:r>
              <a:rPr lang="en-US" b="1" dirty="0" err="1"/>
              <a:t>rasional</a:t>
            </a:r>
            <a:r>
              <a:rPr lang="id-ID" b="1" dirty="0"/>
              <a:t>)</a:t>
            </a:r>
            <a:r>
              <a:rPr lang="en-US" b="1" dirty="0" smtClean="0"/>
              <a:t>.</a:t>
            </a:r>
            <a:endParaRPr lang="id-ID" b="1" dirty="0" smtClean="0"/>
          </a:p>
          <a:p>
            <a:pPr algn="just">
              <a:lnSpc>
                <a:spcPct val="150000"/>
              </a:lnSpc>
            </a:pPr>
            <a:r>
              <a:rPr lang="en-US" b="1" dirty="0"/>
              <a:t>Para </a:t>
            </a:r>
            <a:r>
              <a:rPr lang="id-ID" b="1" dirty="0"/>
              <a:t>I</a:t>
            </a:r>
            <a:r>
              <a:rPr lang="en-US" b="1" dirty="0"/>
              <a:t>mam </a:t>
            </a:r>
            <a:r>
              <a:rPr lang="id-ID" b="1" dirty="0"/>
              <a:t>Maksum as,</a:t>
            </a:r>
            <a:r>
              <a:rPr lang="en-US" b="1" dirty="0"/>
              <a:t> </a:t>
            </a:r>
            <a:r>
              <a:rPr lang="en-US" b="1" dirty="0" err="1"/>
              <a:t>khususnya</a:t>
            </a:r>
            <a:r>
              <a:rPr lang="en-US" b="1" dirty="0"/>
              <a:t> Imam </a:t>
            </a:r>
            <a:r>
              <a:rPr lang="en-US" b="1" dirty="0" err="1"/>
              <a:t>Baqir</a:t>
            </a:r>
            <a:r>
              <a:rPr lang="en-US" b="1" dirty="0"/>
              <a:t> </a:t>
            </a:r>
            <a:r>
              <a:rPr lang="id-ID" b="1" dirty="0"/>
              <a:t>as. </a:t>
            </a:r>
            <a:r>
              <a:rPr lang="en-US" b="1" dirty="0" err="1"/>
              <a:t>dan</a:t>
            </a:r>
            <a:r>
              <a:rPr lang="en-US" b="1" dirty="0"/>
              <a:t> Imam </a:t>
            </a:r>
            <a:r>
              <a:rPr lang="en-US" b="1" dirty="0" err="1"/>
              <a:t>Sadiq</a:t>
            </a:r>
            <a:r>
              <a:rPr lang="en-US" b="1" dirty="0"/>
              <a:t> </a:t>
            </a:r>
            <a:r>
              <a:rPr lang="id-ID" b="1" dirty="0"/>
              <a:t>as. </a:t>
            </a:r>
            <a:r>
              <a:rPr lang="en-US" b="1" dirty="0" err="1"/>
              <a:t>memainkan</a:t>
            </a:r>
            <a:r>
              <a:rPr lang="en-US" b="1" dirty="0"/>
              <a:t> </a:t>
            </a:r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penciptaan</a:t>
            </a:r>
            <a:r>
              <a:rPr lang="en-US" b="1" dirty="0"/>
              <a:t> </a:t>
            </a:r>
            <a:r>
              <a:rPr lang="en-US" b="1" dirty="0" err="1"/>
              <a:t>prinsip-prinsip</a:t>
            </a:r>
            <a:r>
              <a:rPr lang="en-US" b="1" dirty="0"/>
              <a:t> </a:t>
            </a:r>
            <a:r>
              <a:rPr lang="en-US" b="1" dirty="0" err="1"/>
              <a:t>yurisprudensi</a:t>
            </a:r>
            <a:r>
              <a:rPr lang="en-US" b="1" dirty="0"/>
              <a:t> </a:t>
            </a:r>
            <a:r>
              <a:rPr lang="id-ID" b="1" dirty="0"/>
              <a:t>(</a:t>
            </a:r>
            <a:r>
              <a:rPr lang="id-ID" b="1" i="1" dirty="0"/>
              <a:t>Ushul Fikih</a:t>
            </a:r>
            <a:r>
              <a:rPr lang="id-ID" b="1" dirty="0"/>
              <a:t>)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mengajari</a:t>
            </a:r>
            <a:r>
              <a:rPr lang="en-US" b="1" dirty="0"/>
              <a:t> </a:t>
            </a:r>
            <a:r>
              <a:rPr lang="en-US" b="1" dirty="0" err="1"/>
              <a:t>murid-muridnya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mendapatkan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ilahi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Al-Qur'an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Sunnah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12189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50878" y="1228299"/>
            <a:ext cx="10290412" cy="5199797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id-ID" sz="3200" b="1" dirty="0">
                <a:solidFill>
                  <a:srgbClr val="C00000"/>
                </a:solidFill>
              </a:rPr>
              <a:t>Definisi Ilmu </a:t>
            </a:r>
            <a:r>
              <a:rPr lang="id-ID" sz="3200" b="1" dirty="0" smtClean="0">
                <a:solidFill>
                  <a:srgbClr val="C00000"/>
                </a:solidFill>
              </a:rPr>
              <a:t>Ushul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C00000"/>
                </a:solidFill>
              </a:rPr>
              <a:t>Untuk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ilmu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tentang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id-ID" sz="3200" dirty="0">
                <a:solidFill>
                  <a:srgbClr val="C00000"/>
                </a:solidFill>
              </a:rPr>
              <a:t>Ushul </a:t>
            </a:r>
            <a:r>
              <a:rPr lang="en-US" sz="3200" dirty="0" err="1">
                <a:solidFill>
                  <a:srgbClr val="C00000"/>
                </a:solidFill>
              </a:rPr>
              <a:t>fiqih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telah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dikemukakan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pengertian-pengertian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id-ID" sz="3200" dirty="0">
                <a:solidFill>
                  <a:srgbClr val="C00000"/>
                </a:solidFill>
              </a:rPr>
              <a:t>atau definisi-definisi </a:t>
            </a:r>
            <a:r>
              <a:rPr lang="en-US" sz="3200" dirty="0">
                <a:solidFill>
                  <a:srgbClr val="C00000"/>
                </a:solidFill>
              </a:rPr>
              <a:t>yang </a:t>
            </a:r>
            <a:r>
              <a:rPr lang="en-US" sz="3200" dirty="0" err="1">
                <a:solidFill>
                  <a:srgbClr val="C00000"/>
                </a:solidFill>
              </a:rPr>
              <a:t>berbeda-beda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dan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id-ID" sz="3200" dirty="0">
                <a:solidFill>
                  <a:srgbClr val="C00000"/>
                </a:solidFill>
              </a:rPr>
              <a:t>dekat satu dengan yang lainnya</a:t>
            </a:r>
            <a:r>
              <a:rPr lang="en-US" sz="3200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40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50878" y="1228299"/>
            <a:ext cx="10290412" cy="519979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b="1" i="1" dirty="0" err="1">
                <a:solidFill>
                  <a:schemeClr val="accent1">
                    <a:lumMod val="75000"/>
                  </a:schemeClr>
                </a:solidFill>
              </a:rPr>
              <a:t>Akhund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1">
                    <a:lumMod val="75000"/>
                  </a:schemeClr>
                </a:solidFill>
              </a:rPr>
              <a:t>Kh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en-US" sz="2000" b="1" i="1" dirty="0" err="1">
                <a:solidFill>
                  <a:schemeClr val="accent1">
                    <a:lumMod val="75000"/>
                  </a:schemeClr>
                </a:solidFill>
              </a:rPr>
              <a:t>rasani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menganggap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Ushul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fiqih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adalah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keahlian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pengetahuan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untuk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memperoleh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aturan-aturan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atau kaidah-kaidah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yang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igunakan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untuk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menghasilkan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suatu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putusan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syariah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berdasarkan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ilmu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Qath’i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dugaan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yang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sahih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Zhann Mu’tabar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tau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berpegang kepadanya (kaidah-kaidah seperti: 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Ushul Amaliyah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pada 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Syubhat Hukmiyah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dalam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kondisi harus ber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amal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 (bertindak)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atas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dasar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keragu-raguan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Syak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atau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dugaan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yang tidak muktabar (</a:t>
            </a:r>
            <a:r>
              <a:rPr lang="id-ID" sz="2000" b="1" i="1" dirty="0">
                <a:solidFill>
                  <a:schemeClr val="accent1">
                    <a:lumMod val="75000"/>
                  </a:schemeClr>
                </a:solidFill>
              </a:rPr>
              <a:t>Zhan Ghair Mu’tabar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43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50878" y="1228299"/>
            <a:ext cx="10290412" cy="5199797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d-ID" sz="2800" b="1" dirty="0">
                <a:solidFill>
                  <a:schemeClr val="accent2"/>
                </a:solidFill>
              </a:rPr>
              <a:t>Sayid </a:t>
            </a:r>
            <a:r>
              <a:rPr lang="en-US" sz="2800" b="1" dirty="0">
                <a:solidFill>
                  <a:schemeClr val="accent2"/>
                </a:solidFill>
              </a:rPr>
              <a:t>Muhammad </a:t>
            </a:r>
            <a:r>
              <a:rPr lang="en-US" sz="2800" b="1" dirty="0" err="1">
                <a:solidFill>
                  <a:schemeClr val="accent2"/>
                </a:solidFill>
              </a:rPr>
              <a:t>Baqir</a:t>
            </a:r>
            <a:r>
              <a:rPr lang="en-US" sz="2800" b="1" dirty="0">
                <a:solidFill>
                  <a:schemeClr val="accent2"/>
                </a:solidFill>
              </a:rPr>
              <a:t> Sadr </a:t>
            </a:r>
            <a:r>
              <a:rPr lang="en-US" sz="2800" b="1" dirty="0" err="1">
                <a:solidFill>
                  <a:schemeClr val="accent2"/>
                </a:solidFill>
              </a:rPr>
              <a:t>menganggap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id-ID" sz="2800" b="1" dirty="0">
                <a:solidFill>
                  <a:schemeClr val="accent2"/>
                </a:solidFill>
              </a:rPr>
              <a:t>Ushul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fiqih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sebagai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id-ID" sz="2800" b="1" dirty="0">
                <a:solidFill>
                  <a:schemeClr val="accent2"/>
                </a:solidFill>
              </a:rPr>
              <a:t>sebuah disiplin </a:t>
            </a:r>
            <a:r>
              <a:rPr lang="en-US" sz="2800" b="1" dirty="0" err="1">
                <a:solidFill>
                  <a:schemeClr val="accent2"/>
                </a:solidFill>
              </a:rPr>
              <a:t>ilmu</a:t>
            </a:r>
            <a:r>
              <a:rPr lang="en-US" sz="2800" b="1" dirty="0">
                <a:solidFill>
                  <a:schemeClr val="accent2"/>
                </a:solidFill>
              </a:rPr>
              <a:t> yang </a:t>
            </a:r>
            <a:r>
              <a:rPr lang="en-US" sz="2800" b="1" dirty="0" err="1">
                <a:solidFill>
                  <a:schemeClr val="accent2"/>
                </a:solidFill>
              </a:rPr>
              <a:t>membahas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unsur-unsur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umum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id-ID" sz="2800" b="1" dirty="0">
                <a:solidFill>
                  <a:schemeClr val="accent2"/>
                </a:solidFill>
              </a:rPr>
              <a:t>(</a:t>
            </a:r>
            <a:r>
              <a:rPr lang="id-ID" sz="2800" b="1" i="1" dirty="0">
                <a:solidFill>
                  <a:schemeClr val="accent2"/>
                </a:solidFill>
              </a:rPr>
              <a:t>Anashir Musytarak</a:t>
            </a:r>
            <a:r>
              <a:rPr lang="id-ID" sz="2800" b="1" dirty="0">
                <a:solidFill>
                  <a:schemeClr val="accent2"/>
                </a:solidFill>
              </a:rPr>
              <a:t>) </a:t>
            </a:r>
            <a:r>
              <a:rPr lang="en-US" sz="2800" b="1" dirty="0" err="1">
                <a:solidFill>
                  <a:schemeClr val="accent2"/>
                </a:solidFill>
              </a:rPr>
              <a:t>dalam</a:t>
            </a:r>
            <a:r>
              <a:rPr lang="en-US" sz="2800" b="1" dirty="0">
                <a:solidFill>
                  <a:schemeClr val="accent2"/>
                </a:solidFill>
              </a:rPr>
              <a:t> proses </a:t>
            </a:r>
            <a:r>
              <a:rPr lang="id-ID" sz="2800" b="1" dirty="0">
                <a:solidFill>
                  <a:schemeClr val="accent2"/>
                </a:solidFill>
              </a:rPr>
              <a:t>dan mekanisme </a:t>
            </a:r>
            <a:r>
              <a:rPr lang="id-ID" sz="2800" b="1" i="1" dirty="0">
                <a:solidFill>
                  <a:schemeClr val="accent2"/>
                </a:solidFill>
              </a:rPr>
              <a:t>istinbat </a:t>
            </a:r>
            <a:r>
              <a:rPr lang="id-ID" sz="2800" b="1" dirty="0">
                <a:solidFill>
                  <a:schemeClr val="accent2"/>
                </a:solidFill>
              </a:rPr>
              <a:t>atau </a:t>
            </a:r>
            <a:r>
              <a:rPr lang="en-US" sz="2800" b="1" dirty="0" err="1">
                <a:solidFill>
                  <a:schemeClr val="accent2"/>
                </a:solidFill>
              </a:rPr>
              <a:t>memperoleh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keputusan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Syariah</a:t>
            </a:r>
            <a:r>
              <a:rPr lang="id-ID" sz="2800" b="1" dirty="0">
                <a:solidFill>
                  <a:schemeClr val="accent2"/>
                </a:solidFill>
              </a:rPr>
              <a:t> (hukum fikih).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4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C00000"/>
                </a:solidFill>
              </a:rPr>
              <a:t>Pertama</a:t>
            </a:r>
            <a:r>
              <a:rPr lang="en-US" sz="2000" b="1" dirty="0">
                <a:solidFill>
                  <a:srgbClr val="C00000"/>
                </a:solidFill>
              </a:rPr>
              <a:t>: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Ijtihad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dan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id-ID" sz="2000" dirty="0">
                <a:solidFill>
                  <a:srgbClr val="C00000"/>
                </a:solidFill>
              </a:rPr>
              <a:t>istinbat</a:t>
            </a:r>
            <a:r>
              <a:rPr lang="en-US" sz="2000" dirty="0">
                <a:solidFill>
                  <a:srgbClr val="C00000"/>
                </a:solidFill>
              </a:rPr>
              <a:t>, </a:t>
            </a:r>
            <a:r>
              <a:rPr lang="en-US" sz="2000" dirty="0" err="1">
                <a:solidFill>
                  <a:srgbClr val="C00000"/>
                </a:solidFill>
              </a:rPr>
              <a:t>yaitu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id-ID" sz="2000" dirty="0">
                <a:solidFill>
                  <a:srgbClr val="C00000"/>
                </a:solidFill>
              </a:rPr>
              <a:t>istinbat </a:t>
            </a:r>
            <a:r>
              <a:rPr lang="en-US" sz="2000" dirty="0" err="1">
                <a:solidFill>
                  <a:srgbClr val="C00000"/>
                </a:solidFill>
              </a:rPr>
              <a:t>dari</a:t>
            </a:r>
            <a:r>
              <a:rPr lang="en-US" sz="2000" dirty="0">
                <a:solidFill>
                  <a:srgbClr val="C00000"/>
                </a:solidFill>
              </a:rPr>
              <a:t> Al-Qur'an </a:t>
            </a:r>
            <a:r>
              <a:rPr lang="en-US" sz="2000" dirty="0" err="1">
                <a:solidFill>
                  <a:srgbClr val="C00000"/>
                </a:solidFill>
              </a:rPr>
              <a:t>dan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Sunnah</a:t>
            </a:r>
            <a:r>
              <a:rPr lang="en-US" sz="2000" dirty="0">
                <a:solidFill>
                  <a:srgbClr val="C00000"/>
                </a:solidFill>
              </a:rPr>
              <a:t> yang </a:t>
            </a:r>
            <a:r>
              <a:rPr lang="en-US" sz="2000" dirty="0" err="1">
                <a:solidFill>
                  <a:srgbClr val="C00000"/>
                </a:solidFill>
              </a:rPr>
              <a:t>merupakan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salah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satu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id-ID" sz="2000" i="1" dirty="0">
                <a:solidFill>
                  <a:srgbClr val="C00000"/>
                </a:solidFill>
              </a:rPr>
              <a:t>misdaq</a:t>
            </a:r>
            <a:r>
              <a:rPr lang="id-ID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atau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id-ID" sz="2000" dirty="0">
                <a:solidFill>
                  <a:srgbClr val="C00000"/>
                </a:solidFill>
              </a:rPr>
              <a:t>penerapan</a:t>
            </a:r>
            <a:r>
              <a:rPr lang="en-US" sz="2000" dirty="0" err="1">
                <a:solidFill>
                  <a:srgbClr val="C00000"/>
                </a:solidFill>
              </a:rPr>
              <a:t>nya</a:t>
            </a:r>
            <a:r>
              <a:rPr lang="en-US" sz="2000" dirty="0">
                <a:solidFill>
                  <a:srgbClr val="C00000"/>
                </a:solidFill>
              </a:rPr>
              <a:t>. </a:t>
            </a:r>
            <a:r>
              <a:rPr lang="en-US" sz="2000" dirty="0" err="1">
                <a:solidFill>
                  <a:srgbClr val="C00000"/>
                </a:solidFill>
              </a:rPr>
              <a:t>Ini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adalah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sebuah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teknik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dan</a:t>
            </a:r>
            <a:r>
              <a:rPr lang="en-US" sz="2000" dirty="0">
                <a:solidFill>
                  <a:srgbClr val="C00000"/>
                </a:solidFill>
              </a:rPr>
              <a:t>, </a:t>
            </a:r>
            <a:r>
              <a:rPr lang="en-US" sz="2000" dirty="0" err="1">
                <a:solidFill>
                  <a:srgbClr val="C00000"/>
                </a:solidFill>
              </a:rPr>
              <a:t>seperti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teknik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lainnya</a:t>
            </a:r>
            <a:r>
              <a:rPr lang="en-US" sz="2000" dirty="0">
                <a:solidFill>
                  <a:srgbClr val="C00000"/>
                </a:solidFill>
              </a:rPr>
              <a:t>, </a:t>
            </a:r>
            <a:r>
              <a:rPr lang="en-US" sz="2000" dirty="0" err="1">
                <a:solidFill>
                  <a:srgbClr val="C00000"/>
                </a:solidFill>
              </a:rPr>
              <a:t>ia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memiliki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praanggapan</a:t>
            </a:r>
            <a:r>
              <a:rPr lang="en-US" sz="2000" dirty="0">
                <a:solidFill>
                  <a:srgbClr val="C00000"/>
                </a:solidFill>
              </a:rPr>
              <a:t> yang </a:t>
            </a:r>
            <a:r>
              <a:rPr lang="en-US" sz="2000" dirty="0" err="1">
                <a:solidFill>
                  <a:srgbClr val="C00000"/>
                </a:solidFill>
              </a:rPr>
              <a:t>menjadi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dasar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id-ID" sz="2000" dirty="0">
                <a:solidFill>
                  <a:srgbClr val="C00000"/>
                </a:solidFill>
              </a:rPr>
              <a:t>cara </a:t>
            </a:r>
            <a:r>
              <a:rPr lang="en-US" sz="2000" dirty="0" err="1">
                <a:solidFill>
                  <a:srgbClr val="C00000"/>
                </a:solidFill>
              </a:rPr>
              <a:t>kerjaanya</a:t>
            </a:r>
            <a:r>
              <a:rPr lang="en-US" sz="2000" dirty="0">
                <a:solidFill>
                  <a:srgbClr val="C00000"/>
                </a:solidFill>
              </a:rPr>
              <a:t>, </a:t>
            </a:r>
            <a:r>
              <a:rPr lang="en-US" sz="2000" dirty="0" err="1">
                <a:solidFill>
                  <a:srgbClr val="C00000"/>
                </a:solidFill>
              </a:rPr>
              <a:t>dan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jelas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bahwa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ketidaktahuan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dengan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fondasinya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dapat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mempengaruhi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efisiensi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teknik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id-ID" sz="2000" dirty="0">
                <a:solidFill>
                  <a:srgbClr val="C00000"/>
                </a:solidFill>
              </a:rPr>
              <a:t>istinbat </a:t>
            </a:r>
            <a:r>
              <a:rPr lang="en-US" sz="2000" dirty="0" err="1">
                <a:solidFill>
                  <a:srgbClr val="C00000"/>
                </a:solidFill>
              </a:rPr>
              <a:t>serta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rgbClr val="C00000"/>
                </a:solidFill>
              </a:rPr>
              <a:t>keakuratan</a:t>
            </a:r>
            <a:r>
              <a:rPr lang="en-US" sz="2000" dirty="0">
                <a:solidFill>
                  <a:srgbClr val="C00000"/>
                </a:solidFill>
              </a:rPr>
              <a:t>.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Pentingnya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>
                <a:solidFill>
                  <a:schemeClr val="bg1"/>
                </a:solidFill>
              </a:rPr>
              <a:t>Ushul 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234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>
                <a:solidFill>
                  <a:srgbClr val="C00000"/>
                </a:solidFill>
              </a:rPr>
              <a:t>Kedua</a:t>
            </a:r>
            <a:r>
              <a:rPr lang="en-US" b="1" dirty="0">
                <a:solidFill>
                  <a:srgbClr val="C00000"/>
                </a:solidFill>
              </a:rPr>
              <a:t>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id-ID" dirty="0">
                <a:solidFill>
                  <a:srgbClr val="C00000"/>
                </a:solidFill>
              </a:rPr>
              <a:t>Ilmu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ini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mempunyai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rumusan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kaidah</a:t>
            </a:r>
            <a:r>
              <a:rPr lang="en-US" dirty="0">
                <a:solidFill>
                  <a:srgbClr val="C00000"/>
                </a:solidFill>
              </a:rPr>
              <a:t> yang </a:t>
            </a:r>
            <a:r>
              <a:rPr lang="en-US" dirty="0" err="1">
                <a:solidFill>
                  <a:srgbClr val="C00000"/>
                </a:solidFill>
              </a:rPr>
              <a:t>harus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dipelajari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terlebih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dahulu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dari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seseorang</a:t>
            </a:r>
            <a:r>
              <a:rPr lang="en-US" dirty="0">
                <a:solidFill>
                  <a:srgbClr val="C00000"/>
                </a:solidFill>
              </a:rPr>
              <a:t> yang </a:t>
            </a:r>
            <a:r>
              <a:rPr lang="en-US" dirty="0" err="1">
                <a:solidFill>
                  <a:srgbClr val="C00000"/>
                </a:solidFill>
              </a:rPr>
              <a:t>sudah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mengenal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seni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ini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kemudian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menerapkannya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secara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praktis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dengan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mempraktekkan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penerapan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kaidah-kaidah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tersebut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pada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cabang-cabangnya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id-ID" dirty="0">
                <a:solidFill>
                  <a:srgbClr val="C00000"/>
                </a:solidFill>
              </a:rPr>
              <a:t>sampai betul-betul melekat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seperti</a:t>
            </a:r>
            <a:r>
              <a:rPr lang="en-US" dirty="0">
                <a:solidFill>
                  <a:srgbClr val="C00000"/>
                </a:solidFill>
              </a:rPr>
              <a:t> yang </a:t>
            </a:r>
            <a:r>
              <a:rPr lang="en-US" dirty="0" err="1">
                <a:solidFill>
                  <a:srgbClr val="C00000"/>
                </a:solidFill>
              </a:rPr>
              <a:t>dilakukan</a:t>
            </a:r>
            <a:r>
              <a:rPr lang="en-US" dirty="0">
                <a:solidFill>
                  <a:srgbClr val="C00000"/>
                </a:solidFill>
              </a:rPr>
              <a:t> di </a:t>
            </a:r>
            <a:r>
              <a:rPr lang="id-ID" dirty="0">
                <a:solidFill>
                  <a:srgbClr val="C00000"/>
                </a:solidFill>
              </a:rPr>
              <a:t>ilmu </a:t>
            </a:r>
            <a:r>
              <a:rPr lang="en-US" dirty="0" err="1">
                <a:solidFill>
                  <a:srgbClr val="C00000"/>
                </a:solidFill>
              </a:rPr>
              <a:t>lainnya</a:t>
            </a:r>
            <a:r>
              <a:rPr lang="en-US" dirty="0">
                <a:solidFill>
                  <a:srgbClr val="C00000"/>
                </a:solidFill>
              </a:rPr>
              <a:t>. </a:t>
            </a:r>
            <a:r>
              <a:rPr lang="en-US" dirty="0" err="1">
                <a:solidFill>
                  <a:srgbClr val="C00000"/>
                </a:solidFill>
              </a:rPr>
              <a:t>Shahid</a:t>
            </a:r>
            <a:r>
              <a:rPr lang="en-US" dirty="0">
                <a:solidFill>
                  <a:srgbClr val="C00000"/>
                </a:solidFill>
              </a:rPr>
              <a:t> Sadr </a:t>
            </a:r>
            <a:r>
              <a:rPr lang="en-US" dirty="0" err="1">
                <a:solidFill>
                  <a:srgbClr val="C00000"/>
                </a:solidFill>
              </a:rPr>
              <a:t>memberikan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contoh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kepada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id-ID" dirty="0">
                <a:solidFill>
                  <a:srgbClr val="C00000"/>
                </a:solidFill>
              </a:rPr>
              <a:t>ilmu </a:t>
            </a:r>
            <a:r>
              <a:rPr lang="en-US" dirty="0" err="1">
                <a:solidFill>
                  <a:srgbClr val="C00000"/>
                </a:solidFill>
              </a:rPr>
              <a:t>pengerjaan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kayu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berkata</a:t>
            </a:r>
            <a:r>
              <a:rPr lang="en-US" dirty="0">
                <a:solidFill>
                  <a:srgbClr val="C00000"/>
                </a:solidFill>
              </a:rPr>
              <a:t>: </a:t>
            </a:r>
            <a:r>
              <a:rPr lang="en-US" dirty="0" err="1">
                <a:solidFill>
                  <a:srgbClr val="C00000"/>
                </a:solidFill>
              </a:rPr>
              <a:t>Dalam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id-ID" dirty="0">
                <a:solidFill>
                  <a:srgbClr val="C00000"/>
                </a:solidFill>
              </a:rPr>
              <a:t>ilmu </a:t>
            </a:r>
            <a:r>
              <a:rPr lang="en-US" dirty="0" err="1">
                <a:solidFill>
                  <a:srgbClr val="C00000"/>
                </a:solidFill>
              </a:rPr>
              <a:t>pertukangan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seseorang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harus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memahami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rumus-rumus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pertukangan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sampai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pada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tingkat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teorinya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seseorang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harus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memiliki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kapak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palu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gergaji</a:t>
            </a:r>
            <a:r>
              <a:rPr lang="en-US" dirty="0">
                <a:solidFill>
                  <a:srgbClr val="C00000"/>
                </a:solidFill>
              </a:rPr>
              <a:t> di </a:t>
            </a:r>
            <a:r>
              <a:rPr lang="en-US" dirty="0" err="1">
                <a:solidFill>
                  <a:srgbClr val="C00000"/>
                </a:solidFill>
              </a:rPr>
              <a:t>bengkel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praktik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pertukangan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serta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menerapkan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teori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tersebut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untuk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jangka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waktu</a:t>
            </a:r>
            <a:r>
              <a:rPr lang="en-US" dirty="0">
                <a:solidFill>
                  <a:srgbClr val="C00000"/>
                </a:solidFill>
              </a:rPr>
              <a:t> yang </a:t>
            </a:r>
            <a:r>
              <a:rPr lang="en-US" dirty="0" err="1">
                <a:solidFill>
                  <a:srgbClr val="C00000"/>
                </a:solidFill>
              </a:rPr>
              <a:t>cukup</a:t>
            </a:r>
            <a:r>
              <a:rPr lang="en-US" dirty="0">
                <a:solidFill>
                  <a:srgbClr val="C00000"/>
                </a:solidFill>
              </a:rPr>
              <a:t> lama, di </a:t>
            </a:r>
            <a:r>
              <a:rPr lang="en-US" dirty="0" err="1">
                <a:solidFill>
                  <a:srgbClr val="C00000"/>
                </a:solidFill>
              </a:rPr>
              <a:t>berupa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pembuatan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tempat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tidur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meja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kursi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atau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dalam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jendela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sejenisnya</a:t>
            </a:r>
            <a:r>
              <a:rPr lang="en-US" dirty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Pentingnya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>
                <a:solidFill>
                  <a:schemeClr val="bg1"/>
                </a:solidFill>
              </a:rPr>
              <a:t>Ushul 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265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23333" y="2674962"/>
            <a:ext cx="10631606" cy="3712190"/>
          </a:xfrm>
          <a:prstGeom prst="round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</a:rPr>
              <a:t>Ketiga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Ijtihad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2000" dirty="0">
                <a:solidFill>
                  <a:schemeClr val="accent6">
                    <a:lumMod val="50000"/>
                  </a:schemeClr>
                </a:solidFill>
              </a:rPr>
              <a:t>istinbat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hanya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berlaku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pada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hukum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namun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pada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dua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dimensi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umum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agama yang lain,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yaitu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semua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bidang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ilmu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2000" dirty="0">
                <a:solidFill>
                  <a:schemeClr val="accent6">
                    <a:lumMod val="50000"/>
                  </a:schemeClr>
                </a:solidFill>
              </a:rPr>
              <a:t>humaniora 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Islam, yang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bersumber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dari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dua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sumber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yaitu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2000" dirty="0">
                <a:solidFill>
                  <a:schemeClr val="accent6">
                    <a:lumMod val="50000"/>
                  </a:schemeClr>
                </a:solidFill>
              </a:rPr>
              <a:t>Al-Quran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2000" dirty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unnah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maka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juga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memiliki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kehadiran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aktif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peran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diperlukan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tak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tergantikan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. Hal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ini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jelas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terlihat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bidang-bidang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seperti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ilmu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ekonomi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ilmu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hukum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serta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bidang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tafsir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sedikitnya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mempunyai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lima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ratus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ayat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ilmu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hukum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31661" y="1050877"/>
            <a:ext cx="7014949" cy="1514902"/>
          </a:xfrm>
          <a:prstGeom prst="down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Pentingnya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ilmu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id-ID" sz="2800" b="1" dirty="0">
                <a:solidFill>
                  <a:schemeClr val="bg1"/>
                </a:solidFill>
              </a:rPr>
              <a:t>Ushul Fikih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444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646</TotalTime>
  <Words>711</Words>
  <Application>Microsoft Office PowerPoint</Application>
  <PresentationFormat>Widescreen</PresentationFormat>
  <Paragraphs>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Kozuka Mincho Pro L</vt:lpstr>
      <vt:lpstr>2  Mitra_5 (MRT)</vt:lpstr>
      <vt:lpstr>Arial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Ushul Fikih</dc:title>
  <dc:creator>Soltan noor</dc:creator>
  <cp:lastModifiedBy>Soltan noor</cp:lastModifiedBy>
  <cp:revision>19</cp:revision>
  <dcterms:created xsi:type="dcterms:W3CDTF">2024-10-07T02:37:23Z</dcterms:created>
  <dcterms:modified xsi:type="dcterms:W3CDTF">2024-10-09T07:46:26Z</dcterms:modified>
</cp:coreProperties>
</file>