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2BDD652-9DE9-465A-8BDA-8E298422AA63}" type="datetimeFigureOut">
              <a:rPr lang="id-ID" smtClean="0"/>
              <a:t>19/11/2024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779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19/11/2024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65025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19/11/2024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71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19/11/2024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010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19/11/2024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6934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19/11/2024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937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19/11/2024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078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19/11/2024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095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19/11/2024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52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19/11/2024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1147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19/11/2024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965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19/11/2024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1189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19/11/2024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499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19/11/2024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35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19/11/2024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56291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19/11/2024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887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19/11/2024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6268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2BDD652-9DE9-465A-8BDA-8E298422AA63}" type="datetimeFigureOut">
              <a:rPr lang="id-ID" smtClean="0"/>
              <a:t>19/11/2024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0604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D18A3-8484-CFD4-04DE-D3EA4C4F34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8297"/>
            <a:ext cx="9144000" cy="62285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id-ID" sz="2700" b="1" dirty="0">
                <a:solidFill>
                  <a:schemeClr val="tx1"/>
                </a:solidFill>
              </a:rPr>
              <a:t>Bab I: Mengenal</a:t>
            </a:r>
            <a:r>
              <a:rPr lang="en-US" sz="2700" b="1" dirty="0">
                <a:solidFill>
                  <a:schemeClr val="tx1"/>
                </a:solidFill>
              </a:rPr>
              <a:t> </a:t>
            </a:r>
            <a:r>
              <a:rPr lang="en-US" sz="2700" b="1" dirty="0" err="1">
                <a:solidFill>
                  <a:schemeClr val="tx1"/>
                </a:solidFill>
              </a:rPr>
              <a:t>Ilmu</a:t>
            </a:r>
            <a:r>
              <a:rPr lang="en-US" sz="2700" b="1" dirty="0">
                <a:solidFill>
                  <a:schemeClr val="tx1"/>
                </a:solidFill>
              </a:rPr>
              <a:t> Sharaf</a:t>
            </a:r>
            <a:r>
              <a:rPr lang="id-ID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22086F-0F49-6414-2DE1-D564ABAEA1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2331" y="1272208"/>
            <a:ext cx="9581773" cy="5042452"/>
          </a:xfrm>
          <a:solidFill>
            <a:schemeClr val="accent6">
              <a:lumMod val="20000"/>
              <a:lumOff val="8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pPr algn="l"/>
            <a:endParaRPr lang="id-ID" i="1" dirty="0">
              <a:solidFill>
                <a:schemeClr val="tx1"/>
              </a:solidFill>
            </a:endParaRPr>
          </a:p>
          <a:p>
            <a:pPr algn="l"/>
            <a:r>
              <a:rPr lang="id-ID" i="1" dirty="0">
                <a:solidFill>
                  <a:schemeClr val="tx1"/>
                </a:solidFill>
              </a:rPr>
              <a:t>	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Bahasa Arab,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beberapa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bidang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pengetahuan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perlu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diketahui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Salah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bidang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keilmuan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disebut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Sharaf.</a:t>
            </a:r>
          </a:p>
          <a:p>
            <a:pPr algn="l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Sharaf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mempelajari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bentuk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serta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perubahan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bentuk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kata,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baik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kata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Fiil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maupun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kata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benda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Isim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memahami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maknanya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en-US" sz="2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Perhatikan</a:t>
            </a:r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kata di </a:t>
            </a:r>
            <a:r>
              <a:rPr lang="en-US" sz="2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bawah</a:t>
            </a:r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r"/>
            <a:r>
              <a:rPr lang="ar-SA" sz="2000" dirty="0"/>
              <a:t>كَتَبَ – نَصَرَ – ضَرَبَ</a:t>
            </a:r>
          </a:p>
          <a:p>
            <a:pPr algn="r"/>
            <a:r>
              <a:rPr lang="ar-SA" sz="2000" dirty="0"/>
              <a:t>كَاتِبٌ – نَاصِرٌ –ضَارِبٌ</a:t>
            </a:r>
          </a:p>
          <a:p>
            <a:pPr algn="l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seksama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hanya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melihat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sebuah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persamaan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perubahan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bentuk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Bahasa Arab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sangatlah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berperan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makna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beberapa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kaedah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perubahannya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096E0B-C955-3C35-88CD-FFB695F59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57" y="-1374"/>
            <a:ext cx="1734988" cy="184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2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68"/>
    </mc:Choice>
    <mc:Fallback xmlns="">
      <p:transition spd="slow" advTm="1966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B0A9A-CEE6-E83E-3EBA-23DEDDAF2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6278" y="637327"/>
            <a:ext cx="9780105" cy="553818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</a:t>
            </a:r>
            <a:r>
              <a:rPr lang="id-ID" sz="2400" dirty="0"/>
              <a:t> </a:t>
            </a:r>
            <a:r>
              <a:rPr lang="en-US" sz="2400" dirty="0" err="1"/>
              <a:t>perubahan</a:t>
            </a:r>
            <a:r>
              <a:rPr lang="en-US" sz="2400" dirty="0"/>
              <a:t> yang </a:t>
            </a:r>
            <a:r>
              <a:rPr lang="en-US" sz="2400" dirty="0" err="1"/>
              <a:t>berpengaruh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juga </a:t>
            </a:r>
            <a:r>
              <a:rPr lang="en-US" sz="2400" dirty="0" err="1"/>
              <a:t>bukan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berupa</a:t>
            </a:r>
            <a:r>
              <a:rPr lang="en-US" sz="2400" dirty="0"/>
              <a:t> </a:t>
            </a:r>
            <a:r>
              <a:rPr lang="en-US" sz="2400" dirty="0" err="1"/>
              <a:t>perubahan</a:t>
            </a:r>
            <a:r>
              <a:rPr lang="en-US" sz="2400" dirty="0"/>
              <a:t> harakat dan </a:t>
            </a:r>
            <a:r>
              <a:rPr lang="en-US" sz="2400" dirty="0" err="1"/>
              <a:t>penambahan</a:t>
            </a:r>
            <a:r>
              <a:rPr lang="en-US" sz="2400" dirty="0"/>
              <a:t> </a:t>
            </a:r>
            <a:r>
              <a:rPr lang="en-US" sz="2400" dirty="0" err="1"/>
              <a:t>huruf</a:t>
            </a:r>
            <a:r>
              <a:rPr lang="en-US" sz="2400" dirty="0"/>
              <a:t>. </a:t>
            </a:r>
            <a:r>
              <a:rPr lang="en-US" sz="2400" dirty="0" err="1"/>
              <a:t>Terkadang</a:t>
            </a:r>
            <a:r>
              <a:rPr lang="en-US" sz="2400" dirty="0"/>
              <a:t> </a:t>
            </a:r>
            <a:r>
              <a:rPr lang="en-US" sz="2400" dirty="0" err="1"/>
              <a:t>perubahan</a:t>
            </a:r>
            <a:r>
              <a:rPr lang="en-US" sz="2400" dirty="0"/>
              <a:t> juga </a:t>
            </a:r>
            <a:r>
              <a:rPr lang="en-US" sz="2400" dirty="0" err="1"/>
              <a:t>dialami</a:t>
            </a:r>
            <a:r>
              <a:rPr lang="en-US" sz="2400" dirty="0"/>
              <a:t> oleh </a:t>
            </a:r>
            <a:r>
              <a:rPr lang="en-US" sz="2400" dirty="0" err="1"/>
              <a:t>beberapa</a:t>
            </a:r>
            <a:r>
              <a:rPr lang="en-US" sz="2400" dirty="0"/>
              <a:t> kata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aturan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r>
              <a:rPr lang="en-US" dirty="0"/>
              <a:t>; </a:t>
            </a:r>
            <a:r>
              <a:rPr lang="en-US" dirty="0" err="1"/>
              <a:t>s</a:t>
            </a:r>
            <a:r>
              <a:rPr lang="en-US" sz="2400" dirty="0" err="1"/>
              <a:t>eperti</a:t>
            </a:r>
            <a:r>
              <a:rPr lang="en-US" sz="2400" dirty="0"/>
              <a:t> </a:t>
            </a:r>
            <a:r>
              <a:rPr lang="ar-SA" sz="2400" dirty="0"/>
              <a:t>قَ وَ لَ</a:t>
            </a:r>
            <a:r>
              <a:rPr lang="en-US" sz="2400" dirty="0"/>
              <a:t> </a:t>
            </a:r>
            <a:r>
              <a:rPr lang="en-US" sz="2400" dirty="0" err="1"/>
              <a:t>meskipun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ar-SA" dirty="0"/>
              <a:t>ضَ رَ بَ </a:t>
            </a:r>
            <a:r>
              <a:rPr lang="en-US" dirty="0"/>
              <a:t>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syarat</a:t>
            </a:r>
            <a:r>
              <a:rPr lang="en-US" dirty="0"/>
              <a:t>,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membacanya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“</a:t>
            </a:r>
            <a:r>
              <a:rPr lang="en-US" dirty="0" err="1"/>
              <a:t>qawala</a:t>
            </a:r>
            <a:r>
              <a:rPr lang="en-US" dirty="0"/>
              <a:t>”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membacanya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‘</a:t>
            </a:r>
            <a:r>
              <a:rPr lang="en-US" dirty="0" err="1"/>
              <a:t>qala</a:t>
            </a:r>
            <a:r>
              <a:rPr lang="en-US" dirty="0"/>
              <a:t>’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ar-SA" dirty="0"/>
              <a:t>قَالَ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 err="1"/>
              <a:t>Ilmu</a:t>
            </a:r>
            <a:r>
              <a:rPr lang="en-US" dirty="0"/>
              <a:t> yang </a:t>
            </a:r>
            <a:r>
              <a:rPr lang="en-US" dirty="0" err="1"/>
              <a:t>membahas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dan </a:t>
            </a: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bentuk-bentuk</a:t>
            </a:r>
            <a:r>
              <a:rPr lang="en-US" dirty="0"/>
              <a:t> kata </a:t>
            </a:r>
            <a:r>
              <a:rPr lang="en-US" dirty="0" err="1"/>
              <a:t>dalam</a:t>
            </a:r>
            <a:r>
              <a:rPr lang="en-US" dirty="0"/>
              <a:t> Bahasa Arab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Sharaf.</a:t>
            </a:r>
          </a:p>
          <a:p>
            <a:pPr marL="0" indent="0">
              <a:buNone/>
            </a:pPr>
            <a:r>
              <a:rPr lang="en-US" sz="2400" dirty="0"/>
              <a:t>Dan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disimpulkan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definisi</a:t>
            </a:r>
            <a:r>
              <a:rPr lang="en-US" sz="2400" dirty="0"/>
              <a:t> yang </a:t>
            </a:r>
            <a:r>
              <a:rPr lang="en-US" sz="2400" dirty="0" err="1"/>
              <a:t>dipaparkan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Sharaf </a:t>
            </a:r>
            <a:r>
              <a:rPr lang="en-US" sz="2400" dirty="0" err="1"/>
              <a:t>ini</a:t>
            </a:r>
            <a:r>
              <a:rPr lang="en-US" dirty="0"/>
              <a:t>,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dikatakan</a:t>
            </a:r>
            <a:r>
              <a:rPr lang="en-US" dirty="0"/>
              <a:t> 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keilmuan</a:t>
            </a:r>
            <a:r>
              <a:rPr lang="en-US" dirty="0"/>
              <a:t> Sharaf </a:t>
            </a:r>
            <a:r>
              <a:rPr lang="en-US" dirty="0" err="1"/>
              <a:t>sendiri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J</a:t>
            </a:r>
            <a:r>
              <a:rPr lang="en-US" sz="2400" dirty="0"/>
              <a:t>adi </a:t>
            </a:r>
            <a:r>
              <a:rPr lang="en-US" sz="2400" dirty="0" err="1"/>
              <a:t>manfaat</a:t>
            </a:r>
            <a:r>
              <a:rPr lang="en-US" dirty="0" err="1"/>
              <a:t>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kata-kata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Bahasa Arab.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US" sz="2400" dirty="0"/>
          </a:p>
          <a:p>
            <a:pPr marL="0" indent="0">
              <a:buNone/>
            </a:pPr>
            <a:endParaRPr lang="id-ID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88EA56-BB06-01BE-0166-763E26540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7" y="10864"/>
            <a:ext cx="1573797" cy="167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99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3613"/>
    </mc:Choice>
    <mc:Fallback xmlns="">
      <p:transition spd="slow" advTm="41361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9CC41-0CCD-16FE-C5ED-CBC73BB18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9100" y="711201"/>
            <a:ext cx="9844157" cy="5397500"/>
          </a:xfrm>
          <a:solidFill>
            <a:schemeClr val="accent6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tentunya</a:t>
            </a:r>
            <a:r>
              <a:rPr lang="en-US" dirty="0"/>
              <a:t> sangat </a:t>
            </a:r>
            <a:r>
              <a:rPr lang="en-US" dirty="0" err="1"/>
              <a:t>berperan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membaca</a:t>
            </a:r>
            <a:r>
              <a:rPr lang="en-US" dirty="0"/>
              <a:t> al-Quran. Ketika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membaca</a:t>
            </a:r>
            <a:endParaRPr lang="en-US" dirty="0"/>
          </a:p>
          <a:p>
            <a:pPr marL="0" indent="0" algn="r">
              <a:buNone/>
            </a:pPr>
            <a:r>
              <a:rPr lang="ar-SA" dirty="0"/>
              <a:t>ضَرَبَ الله مَثَلاً (ابراهيم: 24)</a:t>
            </a:r>
          </a:p>
          <a:p>
            <a:pPr marL="0" indent="0" algn="r">
              <a:buNone/>
            </a:pPr>
            <a:r>
              <a:rPr lang="ar-SA" dirty="0"/>
              <a:t>ضُرِبَ مَثَلٌ (حج: 73)</a:t>
            </a:r>
          </a:p>
          <a:p>
            <a:pPr marL="0" indent="0" algn="r">
              <a:buNone/>
            </a:pPr>
            <a:r>
              <a:rPr lang="ar-SA" dirty="0"/>
              <a:t>و يَضرِبُ اللهُ الامثَالَ للنَّاسِ (نور: 35)</a:t>
            </a:r>
          </a:p>
          <a:p>
            <a:pPr marL="0" indent="0">
              <a:buNone/>
            </a:pPr>
            <a:r>
              <a:rPr lang="en-US" dirty="0"/>
              <a:t>Kita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membacanya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makna</a:t>
            </a:r>
            <a:r>
              <a:rPr lang="en-US" dirty="0"/>
              <a:t> dan </a:t>
            </a:r>
            <a:r>
              <a:rPr lang="en-US" dirty="0" err="1"/>
              <a:t>maksud</a:t>
            </a:r>
            <a:r>
              <a:rPr lang="en-US" dirty="0"/>
              <a:t>.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arti dan </a:t>
            </a:r>
            <a:r>
              <a:rPr lang="en-US" dirty="0" err="1"/>
              <a:t>semuanya</a:t>
            </a:r>
            <a:r>
              <a:rPr lang="en-US" dirty="0"/>
              <a:t> </a:t>
            </a:r>
            <a:r>
              <a:rPr lang="en-US" dirty="0" err="1"/>
              <a:t>berjalan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kaedah-kaedah</a:t>
            </a:r>
            <a:r>
              <a:rPr lang="en-US" dirty="0"/>
              <a:t> yang </a:t>
            </a:r>
            <a:r>
              <a:rPr lang="en-US" dirty="0" err="1"/>
              <a:t>dipelajari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Sharaf.</a:t>
            </a:r>
            <a:endParaRPr lang="id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6FA3F1-5997-AF8A-9C78-BC594927F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9179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1457"/>
    </mc:Choice>
    <mc:Fallback xmlns="">
      <p:transition spd="slow" advTm="1011457"/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1101</TotalTime>
  <Words>287</Words>
  <Application>Microsoft Office PowerPoint</Application>
  <PresentationFormat>Widescreen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Garamond</vt:lpstr>
      <vt:lpstr>Organic</vt:lpstr>
      <vt:lpstr>Bab I: Mengenal Ilmu Sharaf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I: Mengenal Irfan Dan Tasawuf</dc:title>
  <dc:creator>user</dc:creator>
  <cp:lastModifiedBy>Annisa Eka</cp:lastModifiedBy>
  <cp:revision>24</cp:revision>
  <dcterms:created xsi:type="dcterms:W3CDTF">2024-03-22T16:06:02Z</dcterms:created>
  <dcterms:modified xsi:type="dcterms:W3CDTF">2024-11-19T07:09:17Z</dcterms:modified>
</cp:coreProperties>
</file>