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65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7" d="100"/>
          <a:sy n="77" d="100"/>
        </p:scale>
        <p:origin x="-462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2BDD652-9DE9-465A-8BDA-8E298422AA63}" type="datetimeFigureOut">
              <a:rPr lang="id-ID" smtClean="0"/>
              <a:t>30/11/2024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2779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30/11/2024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65025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30/11/2024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71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30/11/2024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3010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30/11/2024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26934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30/11/2024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9375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30/11/2024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9078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30/11/2024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3095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30/11/2024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7521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30/11/2024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01147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30/11/2024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1965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30/11/2024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1189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30/11/2024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7499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30/11/2024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7354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30/11/2024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56291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30/11/2024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887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30/11/2024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62680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2BDD652-9DE9-465A-8BDA-8E298422AA63}" type="datetimeFigureOut">
              <a:rPr lang="id-ID" smtClean="0"/>
              <a:t>30/11/2024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06043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608" y="1549107"/>
            <a:ext cx="11187953" cy="4693023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11. </a:t>
            </a:r>
            <a:r>
              <a:rPr lang="en-US" sz="1800" dirty="0" smtClean="0"/>
              <a:t>Dhamir atau Kata Ganti. Ada </a:t>
            </a:r>
            <a:r>
              <a:rPr lang="en-US" sz="1800" smtClean="0"/>
              <a:t>3 Kata </a:t>
            </a:r>
            <a:r>
              <a:rPr lang="en-US" sz="1800" dirty="0"/>
              <a:t>G</a:t>
            </a:r>
            <a:r>
              <a:rPr lang="en-US" sz="1800" smtClean="0"/>
              <a:t>anti </a:t>
            </a:r>
            <a:r>
              <a:rPr lang="en-US" sz="1800" dirty="0" smtClean="0"/>
              <a:t>(dhamir) yaitu kata ganti pertama</a:t>
            </a:r>
            <a:r>
              <a:rPr lang="en-US" sz="1800" dirty="0"/>
              <a:t> </a:t>
            </a:r>
            <a:r>
              <a:rPr lang="en-US" sz="1800" dirty="0" smtClean="0"/>
              <a:t>(Mutakallim), Kedua (Mukhatab) dan Ketiga (Ghaib). 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6B55372-2915-1B33-2C96-89C53630D6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8645" cy="1527586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123969"/>
              </p:ext>
            </p:extLst>
          </p:nvPr>
        </p:nvGraphicFramePr>
        <p:xfrm>
          <a:off x="603772" y="2266064"/>
          <a:ext cx="10925736" cy="37084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996888"/>
                <a:gridCol w="4542418"/>
                <a:gridCol w="438643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Kata Ganti Pertama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Kata Ganti Kedua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Kata Ganti Ketiga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421050"/>
              </p:ext>
            </p:extLst>
          </p:nvPr>
        </p:nvGraphicFramePr>
        <p:xfrm>
          <a:off x="2571079" y="2647957"/>
          <a:ext cx="460427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379"/>
                <a:gridCol w="767379"/>
                <a:gridCol w="767379"/>
                <a:gridCol w="767379"/>
                <a:gridCol w="767379"/>
                <a:gridCol w="767379"/>
              </a:tblGrid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انتُنَّ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انتما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انتِ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انتم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انتما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انتَ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فعلتُنَّ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فعلتما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فعلتِ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فعلتُمْ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فعلتُمَا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فعلْتَ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نصرتن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نصرتما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نصرتِ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نصرتُم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نصرتما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نصرتَ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202427"/>
              </p:ext>
            </p:extLst>
          </p:nvPr>
        </p:nvGraphicFramePr>
        <p:xfrm>
          <a:off x="7143124" y="2634590"/>
          <a:ext cx="436162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6938"/>
                <a:gridCol w="726938"/>
                <a:gridCol w="726938"/>
                <a:gridCol w="726938"/>
                <a:gridCol w="726938"/>
                <a:gridCol w="726938"/>
              </a:tblGrid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هُنَّ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هما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هي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هم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هما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هو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فعلْنَ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فعلتَا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فعلت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فعلوا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فعلا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فعل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نصرن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نصرتا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نصرت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نصروا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نصرا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نصر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078721"/>
              </p:ext>
            </p:extLst>
          </p:nvPr>
        </p:nvGraphicFramePr>
        <p:xfrm>
          <a:off x="601186" y="2656106"/>
          <a:ext cx="200216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1083"/>
                <a:gridCol w="1001083"/>
              </a:tblGrid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نحن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انا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فعلْنَا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فعلتُ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نصرنا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نصرتُ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715279"/>
              </p:ext>
            </p:extLst>
          </p:nvPr>
        </p:nvGraphicFramePr>
        <p:xfrm>
          <a:off x="484093" y="4291322"/>
          <a:ext cx="1120947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4185"/>
                <a:gridCol w="829922"/>
                <a:gridCol w="748638"/>
                <a:gridCol w="806823"/>
                <a:gridCol w="817581"/>
                <a:gridCol w="839097"/>
                <a:gridCol w="860006"/>
                <a:gridCol w="663936"/>
                <a:gridCol w="763528"/>
                <a:gridCol w="852052"/>
                <a:gridCol w="711715"/>
                <a:gridCol w="892799"/>
                <a:gridCol w="807790"/>
                <a:gridCol w="741400"/>
              </a:tblGrid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SA" b="0" dirty="0" smtClean="0">
                          <a:solidFill>
                            <a:schemeClr val="tx1"/>
                          </a:solidFill>
                        </a:rPr>
                        <a:t>نَفْعُل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b="0" dirty="0" smtClean="0">
                          <a:solidFill>
                            <a:schemeClr val="tx1"/>
                          </a:solidFill>
                        </a:rPr>
                        <a:t>أفْعُل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b="0" dirty="0" smtClean="0">
                          <a:solidFill>
                            <a:schemeClr val="tx1"/>
                          </a:solidFill>
                        </a:rPr>
                        <a:t>تَفْعُلْنَ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b="0" dirty="0" smtClean="0">
                          <a:solidFill>
                            <a:schemeClr val="tx1"/>
                          </a:solidFill>
                        </a:rPr>
                        <a:t>تفعُلاَنِ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b="0" dirty="0" smtClean="0">
                          <a:solidFill>
                            <a:schemeClr val="tx1"/>
                          </a:solidFill>
                        </a:rPr>
                        <a:t>تَفْعُليْن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b="0" dirty="0" smtClean="0">
                          <a:solidFill>
                            <a:schemeClr val="tx1"/>
                          </a:solidFill>
                        </a:rPr>
                        <a:t>تَفْعُلُون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b="0" dirty="0" smtClean="0">
                          <a:solidFill>
                            <a:schemeClr val="tx1"/>
                          </a:solidFill>
                        </a:rPr>
                        <a:t>تَفْعُلاَنِ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b="0" dirty="0" smtClean="0">
                          <a:solidFill>
                            <a:schemeClr val="tx1"/>
                          </a:solidFill>
                        </a:rPr>
                        <a:t>تَفْعُلُ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b="0" dirty="0" smtClean="0">
                          <a:solidFill>
                            <a:schemeClr val="tx1"/>
                          </a:solidFill>
                        </a:rPr>
                        <a:t>يَفْعُلْنَ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b="0" dirty="0" smtClean="0">
                          <a:solidFill>
                            <a:schemeClr val="tx1"/>
                          </a:solidFill>
                        </a:rPr>
                        <a:t>تَفْعُلاَنِ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b="0" dirty="0" smtClean="0">
                          <a:solidFill>
                            <a:schemeClr val="tx1"/>
                          </a:solidFill>
                        </a:rPr>
                        <a:t>تَفْعُل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b="0" dirty="0" smtClean="0">
                          <a:solidFill>
                            <a:schemeClr val="tx1"/>
                          </a:solidFill>
                        </a:rPr>
                        <a:t>يفعُلُوْن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b="0" dirty="0" smtClean="0">
                          <a:solidFill>
                            <a:schemeClr val="tx1"/>
                          </a:solidFill>
                        </a:rPr>
                        <a:t>يَفْعُلاَنِ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b="0" dirty="0" smtClean="0">
                          <a:solidFill>
                            <a:schemeClr val="tx1"/>
                          </a:solidFill>
                        </a:rPr>
                        <a:t>يَفْعُلُ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SA" b="0" dirty="0" smtClean="0">
                          <a:solidFill>
                            <a:schemeClr val="tx1"/>
                          </a:solidFill>
                        </a:rPr>
                        <a:t>ننصر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b="0" dirty="0" smtClean="0">
                          <a:solidFill>
                            <a:schemeClr val="tx1"/>
                          </a:solidFill>
                        </a:rPr>
                        <a:t>أنصر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b="0" dirty="0" smtClean="0">
                          <a:solidFill>
                            <a:schemeClr val="tx1"/>
                          </a:solidFill>
                        </a:rPr>
                        <a:t>تنصرن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b="0" dirty="0" smtClean="0">
                          <a:solidFill>
                            <a:schemeClr val="tx1"/>
                          </a:solidFill>
                        </a:rPr>
                        <a:t>تنصران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b="0" dirty="0" smtClean="0">
                          <a:solidFill>
                            <a:schemeClr val="tx1"/>
                          </a:solidFill>
                        </a:rPr>
                        <a:t>تنصرين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b="0" dirty="0" smtClean="0">
                          <a:solidFill>
                            <a:schemeClr val="tx1"/>
                          </a:solidFill>
                        </a:rPr>
                        <a:t>تنصرون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b="0" dirty="0" smtClean="0">
                          <a:solidFill>
                            <a:schemeClr val="tx1"/>
                          </a:solidFill>
                        </a:rPr>
                        <a:t>تنصران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b="0" dirty="0" smtClean="0">
                          <a:solidFill>
                            <a:schemeClr val="tx1"/>
                          </a:solidFill>
                        </a:rPr>
                        <a:t>تنصر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b="0" dirty="0" smtClean="0">
                          <a:solidFill>
                            <a:schemeClr val="tx1"/>
                          </a:solidFill>
                        </a:rPr>
                        <a:t>ينصرن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b="0" dirty="0" smtClean="0">
                          <a:solidFill>
                            <a:schemeClr val="tx1"/>
                          </a:solidFill>
                        </a:rPr>
                        <a:t>تنصران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b="0" dirty="0" smtClean="0">
                          <a:solidFill>
                            <a:schemeClr val="tx1"/>
                          </a:solidFill>
                        </a:rPr>
                        <a:t>تنصر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b="0" dirty="0" smtClean="0">
                          <a:solidFill>
                            <a:schemeClr val="tx1"/>
                          </a:solidFill>
                        </a:rPr>
                        <a:t>ينصرون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b="0" dirty="0" smtClean="0">
                          <a:solidFill>
                            <a:schemeClr val="tx1"/>
                          </a:solidFill>
                        </a:rPr>
                        <a:t>ينصران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b="0" dirty="0" smtClean="0">
                          <a:solidFill>
                            <a:schemeClr val="tx1"/>
                          </a:solidFill>
                        </a:rPr>
                        <a:t>ينصر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946139"/>
              </p:ext>
            </p:extLst>
          </p:nvPr>
        </p:nvGraphicFramePr>
        <p:xfrm>
          <a:off x="494853" y="3893276"/>
          <a:ext cx="1122021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0611"/>
                <a:gridCol w="849854"/>
                <a:gridCol w="731520"/>
                <a:gridCol w="796066"/>
                <a:gridCol w="806823"/>
                <a:gridCol w="860612"/>
                <a:gridCol w="860612"/>
                <a:gridCol w="666974"/>
                <a:gridCol w="731520"/>
                <a:gridCol w="871369"/>
                <a:gridCol w="699247"/>
                <a:gridCol w="903643"/>
                <a:gridCol w="796065"/>
                <a:gridCol w="785303"/>
              </a:tblGrid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نحن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انا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انتن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انتما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انت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انتم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انتما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انت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هن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هما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هي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هم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هما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هو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6565644"/>
              </p:ext>
            </p:extLst>
          </p:nvPr>
        </p:nvGraphicFramePr>
        <p:xfrm>
          <a:off x="493657" y="5142156"/>
          <a:ext cx="11189144" cy="1133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0291"/>
                <a:gridCol w="828339"/>
                <a:gridCol w="720762"/>
                <a:gridCol w="871370"/>
                <a:gridCol w="839096"/>
                <a:gridCol w="839097"/>
                <a:gridCol w="828339"/>
                <a:gridCol w="710004"/>
                <a:gridCol w="785309"/>
                <a:gridCol w="763792"/>
                <a:gridCol w="785309"/>
                <a:gridCol w="839096"/>
                <a:gridCol w="806824"/>
                <a:gridCol w="731516"/>
              </a:tblGrid>
              <a:tr h="377694"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نحن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انا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انتن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انتما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انت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انتم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انتما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انت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هن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هما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هي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هم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هما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هو</a:t>
                      </a:r>
                      <a:endParaRPr lang="en-US" dirty="0"/>
                    </a:p>
                  </a:txBody>
                  <a:tcPr/>
                </a:tc>
              </a:tr>
              <a:tr h="377694">
                <a:tc>
                  <a:txBody>
                    <a:bodyPr/>
                    <a:lstStyle/>
                    <a:p>
                      <a:pPr algn="r" rtl="1"/>
                      <a:r>
                        <a:rPr lang="ar-SA" b="0" dirty="0" smtClean="0">
                          <a:solidFill>
                            <a:schemeClr val="tx1"/>
                          </a:solidFill>
                        </a:rPr>
                        <a:t>لنَفْعُل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b="0" dirty="0" smtClean="0">
                          <a:solidFill>
                            <a:schemeClr val="tx1"/>
                          </a:solidFill>
                        </a:rPr>
                        <a:t>لأفْعُل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b="0" dirty="0" smtClean="0">
                          <a:solidFill>
                            <a:schemeClr val="tx1"/>
                          </a:solidFill>
                        </a:rPr>
                        <a:t>أُفْعُلْنَ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b="0" dirty="0" smtClean="0">
                          <a:solidFill>
                            <a:schemeClr val="tx1"/>
                          </a:solidFill>
                        </a:rPr>
                        <a:t>أُفعُلاَ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b="0" dirty="0" smtClean="0">
                          <a:solidFill>
                            <a:schemeClr val="tx1"/>
                          </a:solidFill>
                        </a:rPr>
                        <a:t>أُفْعُلِيْ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b="0" dirty="0" smtClean="0">
                          <a:solidFill>
                            <a:schemeClr val="tx1"/>
                          </a:solidFill>
                        </a:rPr>
                        <a:t>اُفْعُلُوا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b="0" dirty="0" smtClean="0">
                          <a:solidFill>
                            <a:schemeClr val="tx1"/>
                          </a:solidFill>
                        </a:rPr>
                        <a:t>أُفْعُلاَ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b="0" dirty="0" smtClean="0">
                          <a:solidFill>
                            <a:schemeClr val="tx1"/>
                          </a:solidFill>
                        </a:rPr>
                        <a:t>أُفعُل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b="0" dirty="0" smtClean="0">
                          <a:solidFill>
                            <a:schemeClr val="tx1"/>
                          </a:solidFill>
                        </a:rPr>
                        <a:t>ليفْعُلْنَ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b="0" dirty="0" smtClean="0">
                          <a:solidFill>
                            <a:schemeClr val="tx1"/>
                          </a:solidFill>
                        </a:rPr>
                        <a:t>لتَفْعُلاَ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b="0" dirty="0" smtClean="0">
                          <a:solidFill>
                            <a:schemeClr val="tx1"/>
                          </a:solidFill>
                        </a:rPr>
                        <a:t>لتَفْعُل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b="0" dirty="0" smtClean="0">
                          <a:solidFill>
                            <a:schemeClr val="tx1"/>
                          </a:solidFill>
                        </a:rPr>
                        <a:t>ليفعُلُوْا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b="0" dirty="0" smtClean="0">
                          <a:solidFill>
                            <a:schemeClr val="tx1"/>
                          </a:solidFill>
                        </a:rPr>
                        <a:t>ليَفْعُلاَ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b="0" dirty="0" smtClean="0">
                          <a:solidFill>
                            <a:schemeClr val="tx1"/>
                          </a:solidFill>
                        </a:rPr>
                        <a:t>ليَفْعُل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7694">
                <a:tc>
                  <a:txBody>
                    <a:bodyPr/>
                    <a:lstStyle/>
                    <a:p>
                      <a:pPr algn="r" rtl="1"/>
                      <a:r>
                        <a:rPr lang="ar-SA" b="0" dirty="0" smtClean="0">
                          <a:solidFill>
                            <a:schemeClr val="tx1"/>
                          </a:solidFill>
                        </a:rPr>
                        <a:t>لننصر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b="0" dirty="0" smtClean="0">
                          <a:solidFill>
                            <a:schemeClr val="tx1"/>
                          </a:solidFill>
                        </a:rPr>
                        <a:t>لأنصر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b="0" dirty="0" smtClean="0">
                          <a:solidFill>
                            <a:schemeClr val="tx1"/>
                          </a:solidFill>
                        </a:rPr>
                        <a:t>أُنصرن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b="0" dirty="0" smtClean="0">
                          <a:solidFill>
                            <a:schemeClr val="tx1"/>
                          </a:solidFill>
                        </a:rPr>
                        <a:t>أُنصرا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b="0" dirty="0" smtClean="0">
                          <a:solidFill>
                            <a:schemeClr val="tx1"/>
                          </a:solidFill>
                        </a:rPr>
                        <a:t>أنصري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b="0" dirty="0" smtClean="0">
                          <a:solidFill>
                            <a:schemeClr val="tx1"/>
                          </a:solidFill>
                        </a:rPr>
                        <a:t>أُنصروا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b="0" dirty="0" smtClean="0">
                          <a:solidFill>
                            <a:schemeClr val="tx1"/>
                          </a:solidFill>
                        </a:rPr>
                        <a:t>أنصرا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b="0" dirty="0" smtClean="0">
                          <a:solidFill>
                            <a:schemeClr val="tx1"/>
                          </a:solidFill>
                        </a:rPr>
                        <a:t>اُنْصر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b="0" dirty="0" smtClean="0">
                          <a:solidFill>
                            <a:schemeClr val="tx1"/>
                          </a:solidFill>
                        </a:rPr>
                        <a:t>لينصرن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b="0" dirty="0" smtClean="0">
                          <a:solidFill>
                            <a:schemeClr val="tx1"/>
                          </a:solidFill>
                        </a:rPr>
                        <a:t>لتنصرا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b="0" dirty="0" smtClean="0">
                          <a:solidFill>
                            <a:schemeClr val="tx1"/>
                          </a:solidFill>
                        </a:rPr>
                        <a:t>لتنصر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b="0" dirty="0" smtClean="0">
                          <a:solidFill>
                            <a:schemeClr val="tx1"/>
                          </a:solidFill>
                        </a:rPr>
                        <a:t>لينصروا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b="0" dirty="0" smtClean="0">
                          <a:solidFill>
                            <a:schemeClr val="tx1"/>
                          </a:solidFill>
                        </a:rPr>
                        <a:t>لينصرا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b="0" dirty="0" smtClean="0">
                          <a:solidFill>
                            <a:schemeClr val="tx1"/>
                          </a:solidFill>
                        </a:rPr>
                        <a:t>لينصر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10692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1860</TotalTime>
  <Words>165</Words>
  <Application>Microsoft Office PowerPoint</Application>
  <PresentationFormat>Custom</PresentationFormat>
  <Paragraphs>130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Organic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 I: Mengenal Irfan Dan Tasawuf </dc:title>
  <dc:creator>user</dc:creator>
  <cp:lastModifiedBy>RUFIQ</cp:lastModifiedBy>
  <cp:revision>56</cp:revision>
  <dcterms:created xsi:type="dcterms:W3CDTF">2024-03-22T16:06:02Z</dcterms:created>
  <dcterms:modified xsi:type="dcterms:W3CDTF">2024-11-30T15:19:22Z</dcterms:modified>
</cp:coreProperties>
</file>