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01/01/2025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59757"/>
            <a:ext cx="9601196" cy="56021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Menghubungkan </a:t>
            </a:r>
            <a:r>
              <a:rPr lang="ar-SA" dirty="0">
                <a:solidFill>
                  <a:schemeClr val="tx1"/>
                </a:solidFill>
              </a:rPr>
              <a:t>(ادغام)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Paling penting dan terkenal perubahan dalam Mudhaaf adalah Idgham. Idgham yaitu menghubungkan satu huruf ke huruf yang lain dan dua huruf tersebut dijadikan satu dengan tasydid, contoh: </a:t>
            </a:r>
            <a:r>
              <a:rPr lang="ar-SA" dirty="0">
                <a:solidFill>
                  <a:schemeClr val="tx1"/>
                </a:solidFill>
              </a:rPr>
              <a:t>مَدَدَ – مَدَّ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Ada beberapa pembagian Idgham: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Idgham Shagir dan kabir</a:t>
            </a:r>
          </a:p>
          <a:p>
            <a:pPr marL="0" indent="0">
              <a:buNone/>
            </a:pPr>
            <a:r>
              <a:rPr lang="en-US" b="1" dirty="0" smtClean="0"/>
              <a:t>Idgham Shagir:</a:t>
            </a:r>
            <a:r>
              <a:rPr lang="en-US" dirty="0" smtClean="0"/>
              <a:t> jika huruf pertama sukun dan huruf kedua berharakat.</a:t>
            </a:r>
          </a:p>
          <a:p>
            <a:pPr marL="0" indent="0" algn="r">
              <a:buNone/>
            </a:pPr>
            <a:r>
              <a:rPr lang="ar-SA" dirty="0" smtClean="0"/>
              <a:t>رَ</a:t>
            </a:r>
            <a:r>
              <a:rPr lang="ar-SA" dirty="0" smtClean="0">
                <a:solidFill>
                  <a:srgbClr val="FF0000"/>
                </a:solidFill>
              </a:rPr>
              <a:t>بْبٌ</a:t>
            </a:r>
            <a:r>
              <a:rPr lang="ar-SA" dirty="0" smtClean="0"/>
              <a:t>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بٌّ</a:t>
            </a:r>
          </a:p>
          <a:p>
            <a:pPr marL="0" indent="0">
              <a:buNone/>
            </a:pPr>
            <a:r>
              <a:rPr lang="en-US" b="1" dirty="0" smtClean="0"/>
              <a:t>Idgham Kabir:</a:t>
            </a:r>
            <a:r>
              <a:rPr lang="en-US" dirty="0" smtClean="0"/>
              <a:t> jika dua huruf dimana keduanya berharakat, maka huruf pertama disukun.</a:t>
            </a:r>
          </a:p>
          <a:p>
            <a:pPr marL="0" indent="0" algn="r">
              <a:buNone/>
            </a:pPr>
            <a:r>
              <a:rPr lang="ar-SA" dirty="0" smtClean="0"/>
              <a:t>رَ</a:t>
            </a:r>
            <a:r>
              <a:rPr lang="ar-SA" dirty="0" smtClean="0">
                <a:solidFill>
                  <a:srgbClr val="FF0000"/>
                </a:solidFill>
              </a:rPr>
              <a:t>دَدَ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دْدَ    </a:t>
            </a:r>
            <a:r>
              <a:rPr lang="ar-SA" dirty="0" smtClean="0">
                <a:solidFill>
                  <a:schemeClr val="tx1"/>
                </a:solidFill>
              </a:rPr>
              <a:t>رَ</a:t>
            </a:r>
            <a:r>
              <a:rPr lang="ar-SA" dirty="0" smtClean="0">
                <a:solidFill>
                  <a:srgbClr val="FF0000"/>
                </a:solidFill>
              </a:rPr>
              <a:t>دَّ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Idgham Mutamatsilain dan Mutaqaribain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Idgham Mutamathilain:</a:t>
            </a:r>
            <a:r>
              <a:rPr lang="en-US" dirty="0" smtClean="0">
                <a:solidFill>
                  <a:schemeClr val="tx1"/>
                </a:solidFill>
              </a:rPr>
              <a:t> Penggabungan dua huruf yang sama. Contoh: </a:t>
            </a:r>
            <a:r>
              <a:rPr lang="ar-SA" dirty="0" smtClean="0">
                <a:solidFill>
                  <a:schemeClr val="tx1"/>
                </a:solidFill>
              </a:rPr>
              <a:t>مَ</a:t>
            </a:r>
            <a:r>
              <a:rPr lang="ar-SA" dirty="0" smtClean="0">
                <a:solidFill>
                  <a:srgbClr val="FF0000"/>
                </a:solidFill>
              </a:rPr>
              <a:t>دَدَ </a:t>
            </a:r>
            <a:r>
              <a:rPr lang="ar-SA" dirty="0" smtClean="0">
                <a:solidFill>
                  <a:schemeClr val="tx1"/>
                </a:solidFill>
              </a:rPr>
              <a:t>– مَ</a:t>
            </a:r>
            <a:r>
              <a:rPr lang="ar-SA" dirty="0" smtClean="0">
                <a:solidFill>
                  <a:srgbClr val="FF0000"/>
                </a:solidFill>
              </a:rPr>
              <a:t>دَّ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Idgham Mutaqaribain:</a:t>
            </a:r>
            <a:r>
              <a:rPr lang="en-US" dirty="0" smtClean="0">
                <a:solidFill>
                  <a:schemeClr val="tx1"/>
                </a:solidFill>
              </a:rPr>
              <a:t> Jika bertemu dua huruf yang tidak sama tetapi makhrajnya berdekatan atau sebagian sifat huruf memiliki persamaan, seperti </a:t>
            </a:r>
            <a:r>
              <a:rPr lang="ar-SA" dirty="0" smtClean="0">
                <a:solidFill>
                  <a:schemeClr val="tx1"/>
                </a:solidFill>
              </a:rPr>
              <a:t>ل – ر </a:t>
            </a:r>
            <a:r>
              <a:rPr lang="en-US" dirty="0" smtClean="0">
                <a:solidFill>
                  <a:schemeClr val="tx1"/>
                </a:solidFill>
              </a:rPr>
              <a:t> dan </a:t>
            </a:r>
            <a:r>
              <a:rPr lang="ar-SA" dirty="0" smtClean="0">
                <a:solidFill>
                  <a:schemeClr val="tx1"/>
                </a:solidFill>
              </a:rPr>
              <a:t>ق – ك</a:t>
            </a:r>
            <a:r>
              <a:rPr lang="en-US" dirty="0" smtClean="0">
                <a:solidFill>
                  <a:schemeClr val="tx1"/>
                </a:solidFill>
              </a:rPr>
              <a:t> dan </a:t>
            </a:r>
            <a:r>
              <a:rPr lang="ar-SA" dirty="0" smtClean="0">
                <a:solidFill>
                  <a:schemeClr val="tx1"/>
                </a:solidFill>
              </a:rPr>
              <a:t>د – ت</a:t>
            </a:r>
            <a:r>
              <a:rPr lang="en-US" dirty="0" smtClean="0">
                <a:solidFill>
                  <a:schemeClr val="tx1"/>
                </a:solidFill>
              </a:rPr>
              <a:t> . 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chemeClr val="tx1"/>
                </a:solidFill>
              </a:rPr>
              <a:t>قُ</a:t>
            </a:r>
            <a:r>
              <a:rPr lang="ar-SA" dirty="0" smtClean="0">
                <a:solidFill>
                  <a:srgbClr val="FF0000"/>
                </a:solidFill>
              </a:rPr>
              <a:t>لْ رَّ</a:t>
            </a:r>
            <a:r>
              <a:rPr lang="ar-SA" dirty="0" smtClean="0">
                <a:solidFill>
                  <a:schemeClr val="tx1"/>
                </a:solidFill>
              </a:rPr>
              <a:t>بِّيْ – اَلَمْ نَخْلُ</a:t>
            </a:r>
            <a:r>
              <a:rPr lang="ar-SA" dirty="0" smtClean="0">
                <a:solidFill>
                  <a:srgbClr val="FF0000"/>
                </a:solidFill>
              </a:rPr>
              <a:t>قْكُ</a:t>
            </a:r>
            <a:r>
              <a:rPr lang="ar-SA" dirty="0" smtClean="0">
                <a:solidFill>
                  <a:schemeClr val="tx1"/>
                </a:solidFill>
              </a:rPr>
              <a:t>مْ - مَاعَبَ</a:t>
            </a:r>
            <a:r>
              <a:rPr lang="ar-SA" dirty="0" smtClean="0">
                <a:solidFill>
                  <a:srgbClr val="FF0000"/>
                </a:solidFill>
              </a:rPr>
              <a:t>دْتُّ</a:t>
            </a:r>
            <a:r>
              <a:rPr lang="ar-SA" dirty="0" smtClean="0">
                <a:solidFill>
                  <a:schemeClr val="tx1"/>
                </a:solidFill>
              </a:rPr>
              <a:t>مْ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205549" y="2942898"/>
            <a:ext cx="189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279127" y="3720667"/>
            <a:ext cx="2312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727313" y="3710154"/>
            <a:ext cx="2207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25033"/>
            <a:ext cx="9601196" cy="56137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Perubahan yang paling banyak dipakai dalam fiil Mudhaaf adalah Idgham. Berikut cara serta hukum Idgham dalam fiil Mudhaaf</a:t>
            </a:r>
          </a:p>
          <a:p>
            <a:pPr marL="457200" indent="-457200">
              <a:buAutoNum type="arabicPeriod"/>
            </a:pPr>
            <a:r>
              <a:rPr lang="en-US" dirty="0" smtClean="0"/>
              <a:t>Wajib Idgham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Kaedah pertama: Jika huruf pertama dari mutamathilain disukun dan huruf kedua berharakat, maka Idgham wajib. </a:t>
            </a:r>
          </a:p>
          <a:p>
            <a:pPr marL="0" indent="0" algn="r" rtl="1">
              <a:buNone/>
            </a:pPr>
            <a:r>
              <a:rPr lang="ar-SA" dirty="0" smtClean="0"/>
              <a:t>مَدْدٌ = مَدٌّ   سَكَتْتُ = سكتُّ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Kaedah kedua: jika kedua huruf yang sama</a:t>
            </a:r>
            <a:r>
              <a:rPr lang="ar-SA" dirty="0" smtClean="0"/>
              <a:t> </a:t>
            </a:r>
            <a:r>
              <a:rPr lang="en-US" dirty="0" smtClean="0"/>
              <a:t>atau mutamathil berharakat, Idgham juga wajib.</a:t>
            </a:r>
          </a:p>
          <a:p>
            <a:pPr marL="0" indent="0" algn="l">
              <a:buNone/>
            </a:pPr>
            <a:r>
              <a:rPr lang="en-US" dirty="0" smtClean="0"/>
              <a:t>a. Dalam hal ini harakat dihuruf pertama dari huruf mutamathil disukun</a:t>
            </a:r>
            <a:r>
              <a:rPr lang="ar-SA" dirty="0" smtClean="0"/>
              <a:t> </a:t>
            </a:r>
            <a:r>
              <a:rPr lang="en-US" dirty="0" smtClean="0"/>
              <a:t>kemudian di-Idgham</a:t>
            </a:r>
          </a:p>
          <a:p>
            <a:pPr marL="0" indent="0" algn="r" rtl="1">
              <a:buNone/>
            </a:pPr>
            <a:r>
              <a:rPr lang="ar-SA" dirty="0" smtClean="0"/>
              <a:t>مَسِسَ = مَسْسَ = مسَّ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b. Jika hurufnya sukun, maka di-Idgham setelah harakat huruf pertama mutamathil dipindah ke huruf sebelumnya (yang sukun)</a:t>
            </a:r>
          </a:p>
          <a:p>
            <a:pPr marL="0" indent="0" algn="r" rtl="1">
              <a:buNone/>
            </a:pPr>
            <a:r>
              <a:rPr lang="ar-SA" dirty="0" smtClean="0"/>
              <a:t>يَمْسَسُ = يَمَسْسُ = يَمَسُّ</a:t>
            </a:r>
            <a:r>
              <a:rPr lang="en-US" dirty="0" smtClean="0"/>
              <a:t>     </a:t>
            </a:r>
            <a:r>
              <a:rPr lang="ar-SA" dirty="0" smtClean="0"/>
              <a:t> يَمْدُدُ = يَمُدْدُ = يَمُدُّ</a:t>
            </a:r>
          </a:p>
          <a:p>
            <a:pPr marL="0" indent="0" algn="l">
              <a:buNone/>
            </a:pPr>
            <a:r>
              <a:rPr lang="en-US" dirty="0" smtClean="0"/>
              <a:t>Kecuali huruf sebelum huruf pertama mutamathil berupa huruf illat yang tidak bisa berharakat, maka harakat huruf pertama mutamathil dihapus</a:t>
            </a:r>
          </a:p>
          <a:p>
            <a:pPr marL="0" indent="0" algn="r" rtl="1">
              <a:buNone/>
            </a:pPr>
            <a:r>
              <a:rPr lang="ar-SA" dirty="0" smtClean="0"/>
              <a:t>مَادِدٌ = مَادْدٌ = مَادٌّ      مَاسَسَ = مَاسْسَ = مَاسَّ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25033"/>
            <a:ext cx="9601196" cy="5625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2. Boleh Idgham</a:t>
            </a:r>
          </a:p>
          <a:p>
            <a:pPr marL="0" indent="0">
              <a:buNone/>
            </a:pPr>
            <a:r>
              <a:rPr lang="en-US" dirty="0" smtClean="0"/>
              <a:t>Dalam bentuk ke 1, 4, 7, 13 dan 14 dari Mudhari Majzum dan Amr, Idgham dua huruf mutamathil boleh dilakukan. Berikut cara Idgham:</a:t>
            </a:r>
          </a:p>
          <a:p>
            <a:pPr marL="0" indent="0">
              <a:buNone/>
            </a:pPr>
            <a:r>
              <a:rPr lang="en-US" dirty="0" smtClean="0"/>
              <a:t>Pertama: Memindah harakat Ain Fiil ke huruf sebelumnya (maka akan terjadi pertemuan dua sukun)</a:t>
            </a:r>
          </a:p>
          <a:p>
            <a:pPr marL="0" indent="0" algn="r" rtl="1">
              <a:buNone/>
            </a:pPr>
            <a:r>
              <a:rPr lang="ar-SA" dirty="0" smtClean="0"/>
              <a:t>[يَمُدُّ = يَمْدُدُ] لِيَمْدُدْ = لِيَمُدْدْ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Kedua: Untuk mengatasi pertemuan dua sukun ini, Lam fiil harus diberikan harakat</a:t>
            </a:r>
          </a:p>
          <a:p>
            <a:pPr marL="0" indent="0" algn="r" rtl="1">
              <a:buNone/>
            </a:pPr>
            <a:r>
              <a:rPr lang="ar-SA" dirty="0" smtClean="0"/>
              <a:t>لِيَمُدْدْ = لِيَمُدُّ \ لِيَمُدَّ \ لِيَمُدِّ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Ketiga: Jika Ain fiilnya berharakat Dhommah, maka Lam fiil bisa berharakat dhommah, fathah dan kasrah. Jika Ain fiilnya bukan berharakat dhommah, Lam fiil hanya bisa fathah dan kasrah</a:t>
            </a:r>
          </a:p>
          <a:p>
            <a:pPr marL="0" indent="0" algn="r" rtl="1">
              <a:buNone/>
            </a:pPr>
            <a:r>
              <a:rPr lang="ar-SA" dirty="0" smtClean="0"/>
              <a:t>لِيَفْرِر = لِيَفِرْرْ = لِيَفِرَّ \ لِيَفِرِّ</a:t>
            </a:r>
          </a:p>
          <a:p>
            <a:pPr marL="0" indent="0" algn="l">
              <a:buNone/>
            </a:pPr>
            <a:r>
              <a:rPr lang="en-US" dirty="0" smtClean="0"/>
              <a:t>Untuk fiil Amr dari dua huruf mutamathil ini juga demikian</a:t>
            </a:r>
          </a:p>
          <a:p>
            <a:pPr marL="0" indent="0" algn="r" rtl="1">
              <a:buNone/>
            </a:pPr>
            <a:r>
              <a:rPr lang="ar-SA" dirty="0" smtClean="0"/>
              <a:t>اُمْدُدْ = اُمُدْدْ = مُدَّ \ مُدُّ \ مُدِّ      اِفْرِرْ = اِفِرْرْ = فِرَّ \ فِرِّ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1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3173</TotalTime>
  <Words>426</Words>
  <Application>Microsoft Office PowerPoint</Application>
  <PresentationFormat>Custom</PresentationFormat>
  <Paragraphs>33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129</cp:revision>
  <dcterms:created xsi:type="dcterms:W3CDTF">2024-03-22T16:06:02Z</dcterms:created>
  <dcterms:modified xsi:type="dcterms:W3CDTF">2025-01-01T16:52:49Z</dcterms:modified>
</cp:coreProperties>
</file>