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97" r:id="rId5"/>
    <p:sldId id="281" r:id="rId6"/>
    <p:sldId id="285" r:id="rId7"/>
    <p:sldId id="287" r:id="rId8"/>
    <p:sldId id="289" r:id="rId9"/>
    <p:sldId id="292" r:id="rId10"/>
    <p:sldId id="294" r:id="rId11"/>
    <p:sldId id="295" r:id="rId12"/>
    <p:sldId id="296" r:id="rId13"/>
    <p:sldId id="273" r:id="rId14"/>
  </p:sldIdLst>
  <p:sldSz cx="18288000" cy="10287000"/>
  <p:notesSz cx="6858000" cy="9144000"/>
  <p:embeddedFontLst>
    <p:embeddedFont>
      <p:font typeface="Questrial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Z13HAoCL1vC+ROOiaxG9G+ix+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5B5A3D6E-8B1D-5A5A-9478-B7D36116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73FB8F6F-B2B4-7C55-D3CE-F7EDEEB34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9070B35A-F144-B0DA-1139-71282FCA65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294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4E0AC6D-F000-9ECC-0464-88970DAD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A1DFBF61-EF8F-B9F9-6BEF-83949D03DE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67755B44-663A-0615-058F-7F61F6BC77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6661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B0021B06-13A7-DC48-3F18-22EC828F0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F0E9694A-BCA9-72D6-3BA2-9DDFA14A1A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0A8FA277-6037-D9B9-BAC2-8C76291343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573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7DC51C54-33C4-4354-542E-829C64C2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F35C6BC-5507-E403-74BA-5B5EB1BD0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D5A0B3C1-C18B-95CE-43B8-96ACEEFAE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93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DB462955-A8FC-012D-77A9-1386081F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93B4C7BE-8F0B-2E5D-D8B1-0AA908F63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22A9CA0F-9976-A472-28AC-E28DE14C6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868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AD8E4E70-F6CF-769B-22CF-34E6DCECC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2577D1A8-4AFA-2E27-92BA-5F6795E60F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3A1ABA76-EF19-EA8D-618C-615F31774C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221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9ECF34F-33E3-A447-92BD-2273ACA7F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D46C11C3-A3F2-87F8-7E56-D6ADAB007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FFCBF2C3-2B24-8E01-4A15-0309E0172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063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6B1AFA7B-A559-9DAE-0321-0BBF990E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6B86D8CE-435F-0F11-9310-B99B6E9D56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12512430-99F1-8160-3891-80DF92EEFC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340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9B85381-F110-7EE6-ACED-5C6ED7AA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C04E0CF0-9466-EF7B-9E99-784D2DB2A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65FC57CE-BAEB-FAC5-D4E6-AD58DD0924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300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mouindonesia.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608" r="-41298"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85" name="Google Shape;85;p1"/>
          <p:cNvSpPr/>
          <p:nvPr/>
        </p:nvSpPr>
        <p:spPr>
          <a:xfrm>
            <a:off x="10610019" y="0"/>
            <a:ext cx="8706681" cy="11512966"/>
          </a:xfrm>
          <a:custGeom>
            <a:avLst/>
            <a:gdLst/>
            <a:ahLst/>
            <a:cxnLst/>
            <a:rect l="l" t="t" r="r" b="b"/>
            <a:pathLst>
              <a:path w="8706681" h="11512966" extrusionOk="0">
                <a:moveTo>
                  <a:pt x="0" y="0"/>
                </a:moveTo>
                <a:lnTo>
                  <a:pt x="8706681" y="0"/>
                </a:lnTo>
                <a:lnTo>
                  <a:pt x="8706681" y="11512966"/>
                </a:lnTo>
                <a:lnTo>
                  <a:pt x="0" y="11512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700" y="8977615"/>
            <a:ext cx="5099376" cy="2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sng" strike="noStrike" cap="none">
                <a:solidFill>
                  <a:srgbClr val="01419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mouindonesia.id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14397072" y="643490"/>
            <a:ext cx="3324640" cy="1439278"/>
            <a:chOff x="0" y="0"/>
            <a:chExt cx="4432854" cy="1919037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919037" cy="1919037"/>
            </a:xfrm>
            <a:custGeom>
              <a:avLst/>
              <a:gdLst/>
              <a:ahLst/>
              <a:cxnLst/>
              <a:rect l="l" t="t" r="r" b="b"/>
              <a:pathLst>
                <a:path w="1919037" h="1919037" extrusionOk="0">
                  <a:moveTo>
                    <a:pt x="0" y="0"/>
                  </a:moveTo>
                  <a:lnTo>
                    <a:pt x="1919037" y="0"/>
                  </a:lnTo>
                  <a:lnTo>
                    <a:pt x="1919037" y="1919037"/>
                  </a:lnTo>
                  <a:lnTo>
                    <a:pt x="0" y="19190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1803364" y="304641"/>
              <a:ext cx="2629490" cy="136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Al Mustafa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Open 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endParaRPr/>
            </a:p>
          </p:txBody>
        </p:sp>
      </p:grp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570FDC7F-DB6E-5D5D-881B-5BE66CFF1820}"/>
              </a:ext>
            </a:extLst>
          </p:cNvPr>
          <p:cNvSpPr txBox="1"/>
          <p:nvPr/>
        </p:nvSpPr>
        <p:spPr>
          <a:xfrm>
            <a:off x="1310377" y="3928679"/>
            <a:ext cx="12044675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Perempuan </a:t>
            </a:r>
            <a:r>
              <a:rPr lang="en-US" sz="80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dalam</a:t>
            </a: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 Islam 2 </a:t>
            </a:r>
            <a:endParaRPr lang="en-US" sz="8000" dirty="0"/>
          </a:p>
        </p:txBody>
      </p:sp>
      <p:sp>
        <p:nvSpPr>
          <p:cNvPr id="15" name="Google Shape;91;p1">
            <a:extLst>
              <a:ext uri="{FF2B5EF4-FFF2-40B4-BE49-F238E27FC236}">
                <a16:creationId xmlns:a16="http://schemas.microsoft.com/office/drawing/2014/main" id="{50C693D4-1E35-F2B8-9C63-D2A694CD8A3B}"/>
              </a:ext>
            </a:extLst>
          </p:cNvPr>
          <p:cNvSpPr txBox="1"/>
          <p:nvPr/>
        </p:nvSpPr>
        <p:spPr>
          <a:xfrm>
            <a:off x="4031573" y="5756483"/>
            <a:ext cx="7381124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Siti </a:t>
            </a:r>
            <a:r>
              <a:rPr lang="en-US" sz="66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Zinatun</a:t>
            </a: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, M.A.</a:t>
            </a:r>
            <a:endParaRPr lang="en-US" sz="6600" dirty="0"/>
          </a:p>
        </p:txBody>
      </p:sp>
      <p:sp>
        <p:nvSpPr>
          <p:cNvPr id="16" name="Google Shape;91;p1">
            <a:extLst>
              <a:ext uri="{FF2B5EF4-FFF2-40B4-BE49-F238E27FC236}">
                <a16:creationId xmlns:a16="http://schemas.microsoft.com/office/drawing/2014/main" id="{C969190C-F2BA-492C-62D4-30DE66A0D3B2}"/>
              </a:ext>
            </a:extLst>
          </p:cNvPr>
          <p:cNvSpPr txBox="1"/>
          <p:nvPr/>
        </p:nvSpPr>
        <p:spPr>
          <a:xfrm>
            <a:off x="5943599" y="7111064"/>
            <a:ext cx="466641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2025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7B8FB121-BC9E-D53A-1413-230BBD04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2E22974D-6071-5389-E95B-00729D29FBAA}"/>
              </a:ext>
            </a:extLst>
          </p:cNvPr>
          <p:cNvSpPr txBox="1"/>
          <p:nvPr/>
        </p:nvSpPr>
        <p:spPr>
          <a:xfrm>
            <a:off x="2286000" y="455890"/>
            <a:ext cx="15600660" cy="9417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Macam-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- 3</a:t>
            </a:r>
            <a:endParaRPr lang="en-US" sz="4000" b="1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r>
              <a:rPr lang="nn-NO" sz="4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5. </a:t>
            </a:r>
            <a:r>
              <a:rPr lang="en-US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Pendidikan </a:t>
            </a:r>
            <a:endParaRPr lang="en-US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Wahyu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pertama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diturunkan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Nabi Muhammad SAW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perintah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membaca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ar-SA" sz="3600" dirty="0">
                <a:latin typeface="Questrial" pitchFamily="2" charset="0"/>
                <a:ea typeface="Questrial" pitchFamily="2" charset="0"/>
              </a:rPr>
              <a:t>اِقْرَأْ بِاسْمِ رَبِّكَ الَّذِيْ خَلَقَۚ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Alaq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1)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Al-Quran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mengangkat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derajat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berilmu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 </a:t>
            </a:r>
            <a:r>
              <a:rPr lang="ar-SA" sz="3600" dirty="0">
                <a:latin typeface="Questrial" pitchFamily="2" charset="0"/>
                <a:ea typeface="Questrial" pitchFamily="2" charset="0"/>
              </a:rPr>
              <a:t>يَرْفَعِ اللّٰهُ الَّذِيْنَ اٰمَنُوْا مِنْكُمْۙ وَالَّذِيْنَ اُوْتُوا الْعِلْمَ دَرَجٰتٍۗ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Mujadilah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11)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Al-Quran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mendorong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berpikir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merenungkan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ayat-ayat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Allah: </a:t>
            </a:r>
          </a:p>
          <a:p>
            <a:pPr rtl="1"/>
            <a:r>
              <a:rPr lang="ar-SA" sz="3600" dirty="0">
                <a:latin typeface="Questrial" pitchFamily="2" charset="0"/>
                <a:ea typeface="Questrial" pitchFamily="2" charset="0"/>
              </a:rPr>
              <a:t>اِنَّ فِيْ خَلْقِ السَّمٰوٰتِ وَالْاَرْضِ وَاخْتِلَافِ الَّيْلِ وَالنَّهَارِ لَاٰيٰتٍ لِّاُولِى الْاَلْبَابِۙ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    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(QS Ali Imran: 190)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Muhammad Al-Baqir dan Imam Ja'far Al-Sadiq: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Mendirikan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sekolah-sekolah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mengajarkan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berbagai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disiplin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ilmu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seperti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tafsir,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hadits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fiqih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filsafat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ilmu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alam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Ribuan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murid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belajar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termasuk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pendiri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mazhab-mazhab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fiqih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Ali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mendirikan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sekolah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Masjid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Kufah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Ajaran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Ahlul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Bayt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menekankan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pendidikan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universal: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membeda-bedakan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berdasarkan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status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Terbuka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laki-laki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Mengajarkan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ilmu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dipelajari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siapapun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tanpa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memandang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latar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belakang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4C0CBC43-A1A8-BC69-111D-095976A523A1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B26ABF5C-954F-8340-14CE-94474DAFF8FE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198D452C-388D-942D-1DDC-4FDF99980F99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F9467A1C-A256-7036-11F4-4A1B4C03509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187B4B18-6AF9-357C-5ED7-B6CA6DFF115F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283E0DFB-E5AD-B5F0-70C6-4B892C9FD1DA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72E8E12-8A1A-3348-39DB-84CBBB58A43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0726E13D-F844-4D70-2C1F-37742F12DA67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24180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367C2F9C-F522-011B-87D0-9626BEE4F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6182357E-2788-B0DC-3489-94D7B4F29E14}"/>
              </a:ext>
            </a:extLst>
          </p:cNvPr>
          <p:cNvSpPr txBox="1"/>
          <p:nvPr/>
        </p:nvSpPr>
        <p:spPr>
          <a:xfrm>
            <a:off x="2286000" y="455890"/>
            <a:ext cx="9653451" cy="92332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Macam-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- 4</a:t>
            </a:r>
          </a:p>
          <a:p>
            <a:r>
              <a:rPr lang="en-US" sz="44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6. Hak Perempuan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Kesetaraan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spiritual: </a:t>
            </a:r>
            <a:r>
              <a:rPr lang="ar-SA" sz="3600" dirty="0"/>
              <a:t>مَنْ عَمِلَ صَالِحًا مِّن ذَكَرٍ أَوْ أُنثَىٰ وَهُوَ مُؤْمِنٌ فَلَنُحْيِيَنَّهُ حَيَاةً طَيِّبَةً ۖ وَلَنَجْزِيَنَّهُمْ أَجْرَهُم بِأَحْسَنِ مَا كَانُوا يَعْمَلُونَ </a:t>
            </a:r>
            <a:r>
              <a:rPr lang="en-US" sz="3600" dirty="0"/>
              <a:t> (QS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al Nahl: 97). juga di (QS al Ahzab: 35)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Perempuan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identitas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mandiri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utuh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pelengkap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diperlakukan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berpartisipasi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kehidupan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politik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(QS al-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Taubah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71)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Kepemilikan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harta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pribadi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waris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bekerja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beraktualisasi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(QS al-Nisa: 4 dan 7)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Pendidikan (Qs al-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Alaq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1-5)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v-SE" sz="4400" b="1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96E663BF-684F-DC0C-9150-1B319F6FE0AF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485ACCA1-F30B-1C39-FED1-D9AFB94E82E8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D3B7F3BF-67D5-8EA3-3164-DEF36FF3129B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C34305D6-1C6E-53A2-372E-E884A0C6BF6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75AE83F2-A819-1BD4-C2EC-561FBDBED4AF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BD2A2579-6A37-9E06-5F06-E1BD3C3541E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5D16B852-7952-5526-1D2C-34D33EEDF8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94716EB0-03C1-5548-E55C-90C3BDAEBA23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599A1C-5813-D081-E470-5D7B3A0B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7654" y="426499"/>
            <a:ext cx="5740346" cy="96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1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47BE950B-22C5-86D1-57F0-0C726DCFC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A355D30B-D0F3-E3BA-86B7-6684F23BD260}"/>
              </a:ext>
            </a:extLst>
          </p:cNvPr>
          <p:cNvSpPr txBox="1"/>
          <p:nvPr/>
        </p:nvSpPr>
        <p:spPr>
          <a:xfrm>
            <a:off x="1801937" y="105469"/>
            <a:ext cx="16224806" cy="100950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Implementasi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pada masa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kini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Melakukan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kajian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ulang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tafsir Al-Quran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hadits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pendekatan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kontekstual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memperhatikan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kondisi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zaman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menekankan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rasionalitas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keadilan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Mengembangkan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fikih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responsif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permasalahan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kontemporer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Mengembangkan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gerakan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berfokus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pada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penegakan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keadilan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pemberantasan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kemiskinan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perlindungan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kelompok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rentan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Mengimplementasikan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sistem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menekankan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distribusi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kekayaan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adil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Mengembangkan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lembaga-lembaga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keuangan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seperti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wakaf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koperasi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syariah.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Mengangkat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kembali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teladan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Sayidah</a:t>
            </a:r>
            <a:r>
              <a:rPr lang="en-ID" sz="3600">
                <a:latin typeface="Questrial" pitchFamily="2" charset="0"/>
                <a:ea typeface="Questrial" pitchFamily="2" charset="0"/>
                <a:cs typeface="Questrial" pitchFamily="2" charset="0"/>
              </a:rPr>
              <a:t> Fatimah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az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-Zahra dan Sayyidah Zainab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role model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sv-SE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52F837E2-FC0B-42A2-1141-A14F1820D9A3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EAA5043F-6095-F799-6B64-397367AEB9DA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0CE91535-C0E6-96F8-8859-9A79E56F2B1C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C9DD488A-6F0C-2DFE-2760-2879413553C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4F80E433-2EC5-BDCD-4DBD-CD6946DFCBA1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9B06A27D-1ED5-ADE4-64BD-69D871F934FC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870A9DB1-AF91-170E-0B37-36D42E0F36F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AE29A01D-B341-F97E-DA82-C7BB325BC918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74169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7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305" name="Google Shape;305;p37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306" name="Google Shape;306;p37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307" name="Google Shape;307;p37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37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309" name="Google Shape;309;p37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310" name="Google Shape;310;p37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1" name="Google Shape;311;p37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312" name="Google Shape;312;p37"/>
          <p:cNvSpPr txBox="1"/>
          <p:nvPr/>
        </p:nvSpPr>
        <p:spPr>
          <a:xfrm>
            <a:off x="2286000" y="555171"/>
            <a:ext cx="15382754" cy="919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Sekian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dan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Terima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kasih</a:t>
            </a: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/>
        </p:nvSpPr>
        <p:spPr>
          <a:xfrm>
            <a:off x="6352674" y="599833"/>
            <a:ext cx="81092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  1. Tema </a:t>
            </a:r>
            <a:r>
              <a:rPr lang="en-US" sz="6000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Pembahasan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/>
          <p:nvPr/>
        </p:nvSpPr>
        <p:spPr>
          <a:xfrm>
            <a:off x="4259179" y="4427621"/>
            <a:ext cx="10996863" cy="3490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v"/>
            </a:pP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Memahami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konsep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hak</a:t>
            </a:r>
            <a:endParaRPr lang="en-US" sz="5400" b="1" i="0" u="none" strike="noStrike" cap="none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v"/>
            </a:pPr>
            <a:r>
              <a:rPr lang="en-US" sz="5400" b="1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Karakteristik</a:t>
            </a:r>
            <a:r>
              <a:rPr lang="en-US" sz="540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hak</a:t>
            </a:r>
            <a:endParaRPr lang="en-US" sz="5400" b="1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v"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Macam-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macam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hak</a:t>
            </a:r>
            <a:endParaRPr sz="5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22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86" name="Google Shape;86;p22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87" name="Google Shape;87;p22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88" name="Google Shape;88;p22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2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90" name="Google Shape;90;p22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91" name="Google Shape;91;p22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22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93" name="Google Shape;93;p22"/>
          <p:cNvSpPr txBox="1"/>
          <p:nvPr/>
        </p:nvSpPr>
        <p:spPr>
          <a:xfrm>
            <a:off x="3976256" y="2382982"/>
            <a:ext cx="13493598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HAK DALAM ISLAM</a:t>
            </a:r>
            <a:endParaRPr sz="44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/>
        </p:nvSpPr>
        <p:spPr>
          <a:xfrm>
            <a:off x="2011680" y="502073"/>
            <a:ext cx="8908869" cy="8802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Pengantar</a:t>
            </a:r>
            <a:endParaRPr lang="en-US" sz="6000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4400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terdiri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dua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dimensi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materi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dan spiritual.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Hak-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hanya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didasarkan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pada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sisi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material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biologis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saja</a:t>
            </a:r>
            <a:endParaRPr lang="en-ID" sz="3600" dirty="0">
              <a:effectLst/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Semua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dimensi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diakui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haknya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ditegakkan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Hak-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bersifat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menyeluruh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dapat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dipisah-pisahkan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dapat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diabaikan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oleh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siapa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pun.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idak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tindakan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melanggar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hak-hak</a:t>
            </a:r>
            <a:r>
              <a:rPr lang="en-ID" sz="3600" dirty="0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tersebut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pic>
        <p:nvPicPr>
          <p:cNvPr id="2052" name="Picture 4" descr="Story pin image">
            <a:extLst>
              <a:ext uri="{FF2B5EF4-FFF2-40B4-BE49-F238E27FC236}">
                <a16:creationId xmlns:a16="http://schemas.microsoft.com/office/drawing/2014/main" id="{A8D927A1-2AB1-1B0D-D971-0A769FF5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431" y="502073"/>
            <a:ext cx="6676517" cy="87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7768F8D-8CDB-3272-1898-337F3104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2C5B373A-9863-F488-C23B-1D1C41FFA893}"/>
              </a:ext>
            </a:extLst>
          </p:cNvPr>
          <p:cNvSpPr txBox="1"/>
          <p:nvPr/>
        </p:nvSpPr>
        <p:spPr>
          <a:xfrm>
            <a:off x="2213811" y="599833"/>
            <a:ext cx="15881684" cy="9541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Pengantar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- 2</a:t>
            </a:r>
            <a:endParaRPr lang="en-US" sz="4000" b="1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“Hak"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berasal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bahasa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Arab,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yaitu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الْحَقَّ 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berarti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kebenaran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ketetapan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dapat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dipungkiri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secara etimologi berarti kepastian, ketetapan, ketentuan </a:t>
            </a:r>
          </a:p>
          <a:p>
            <a:pPr algn="just">
              <a:lnSpc>
                <a:spcPct val="150000"/>
              </a:lnSpc>
            </a:pPr>
            <a:r>
              <a:rPr lang="sv-SE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لَقَدْ </a:t>
            </a:r>
            <a:r>
              <a:rPr lang="ar-SA" sz="4000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</a:rPr>
              <a:t>حَقَّ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الْقَوْلُ عَلٰٓى اَكْثَرِهِمْ فَهُمْ لَا يُؤْمِنُوْنَ </a:t>
            </a:r>
            <a:r>
              <a:rPr lang="en-US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sv-SE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 QS Yasin :7) : </a:t>
            </a:r>
            <a:r>
              <a:rPr lang="sv-SE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kepastian</a:t>
            </a:r>
          </a:p>
          <a:p>
            <a:pPr algn="just">
              <a:lnSpc>
                <a:spcPct val="150000"/>
              </a:lnSpc>
            </a:pPr>
            <a:r>
              <a:rPr lang="sv-SE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 لِيُحِقَّ </a:t>
            </a:r>
            <a:r>
              <a:rPr lang="ar-SA" sz="4000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</a:rPr>
              <a:t>الْحَقّ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َ وَيُبْطِلَ الْبَاطِلَ وَلَوْ كَرِهَ الْمُجْرِمُوْنَۚ</a:t>
            </a:r>
            <a:r>
              <a:rPr lang="en-US" sz="4000" dirty="0">
                <a:latin typeface="Questrial" pitchFamily="2" charset="0"/>
                <a:ea typeface="Questrial" pitchFamily="2" charset="0"/>
              </a:rPr>
              <a:t> (QS al-Anfal: 8): </a:t>
            </a:r>
            <a:r>
              <a:rPr lang="en-US" sz="3200" dirty="0" err="1">
                <a:latin typeface="Questrial" pitchFamily="2" charset="0"/>
                <a:ea typeface="Questrial" pitchFamily="2" charset="0"/>
              </a:rPr>
              <a:t>ketetapan</a:t>
            </a:r>
            <a:endParaRPr lang="sv-SE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Questrial" pitchFamily="2" charset="0"/>
                <a:ea typeface="Questrial" pitchFamily="2" charset="0"/>
              </a:rPr>
              <a:t>    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وَلِلْمُطَلَّقٰتِ مَتَاعٌ ۢ بِالْمَعْرُوْفِۗ </a:t>
            </a:r>
            <a:r>
              <a:rPr lang="ar-SA" sz="4000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</a:rPr>
              <a:t>حَقًّا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عَلَى الْمُتَّقِيْنَ </a:t>
            </a:r>
            <a:r>
              <a:rPr lang="en-US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(QS al-Baqarah: 241): </a:t>
            </a:r>
            <a:r>
              <a:rPr lang="en-US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ketentuan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arti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lebih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luas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termasuk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kepunyaan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milik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kewenangan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kekuasaan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berbuat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sesuatu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;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sekumpulan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kaidah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mengatur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hubungan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antar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berkaitan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perorangan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maupun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harta-benda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;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kewenangan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kekuasaan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sesuatu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sesuatu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wajib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bagi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seseorang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lain. 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57E81A4C-6C3D-7DCD-B24A-C634410E051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732AABE1-A4C0-24D1-2D9F-8512FE884EFD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EF6FEADB-523C-A939-8F7E-4AAD86D4E930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5ED9AEF1-64C0-0A5E-4309-5A9744B5AE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9EC3B325-8B2A-0CE7-763D-534C82C0B1A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90CC83-8527-9528-DD64-EF7BEE29140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B901D68-7C3E-5477-E565-42BF0A850BD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1994B28D-091B-3B06-6F0F-5B4D55A4962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75946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60983F40-755E-F6AD-4881-6ABD6E80E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983F54EF-9FEF-7C86-C1F7-C7B4792B218D}"/>
              </a:ext>
            </a:extLst>
          </p:cNvPr>
          <p:cNvSpPr txBox="1"/>
          <p:nvPr/>
        </p:nvSpPr>
        <p:spPr>
          <a:xfrm>
            <a:off x="1801937" y="105469"/>
            <a:ext cx="16313067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Pembagian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Hak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Menurut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Al-Qur’an</a:t>
            </a:r>
            <a:endParaRPr lang="en-US" sz="4400" b="1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E5CD0D6-A2D7-A440-A32C-C4B4B1B90A67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CF965BA6-84E8-87A1-A99A-21F4C847BAA3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7ADB0B43-6459-3A48-1BB4-18C13C34BD1C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8F9B809A-94A0-C6AB-76BD-60972031F30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63742773-F718-669F-1658-59A87139AB9A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2A95AF7C-2DB0-D9A7-5E58-40D7F06E89E6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11BEDC8-4341-E6F6-96C9-DE7FDE02EE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619DE4C2-FD76-9408-BF9B-8D8CDB8DD7FA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2E866-6DED-FE73-24F6-E718DCD6C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51599"/>
              </p:ext>
            </p:extLst>
          </p:nvPr>
        </p:nvGraphicFramePr>
        <p:xfrm>
          <a:off x="1752096" y="733768"/>
          <a:ext cx="16362909" cy="9590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580">
                  <a:extLst>
                    <a:ext uri="{9D8B030D-6E8A-4147-A177-3AD203B41FA5}">
                      <a16:colId xmlns:a16="http://schemas.microsoft.com/office/drawing/2014/main" val="1935461910"/>
                    </a:ext>
                  </a:extLst>
                </a:gridCol>
                <a:gridCol w="6697417">
                  <a:extLst>
                    <a:ext uri="{9D8B030D-6E8A-4147-A177-3AD203B41FA5}">
                      <a16:colId xmlns:a16="http://schemas.microsoft.com/office/drawing/2014/main" val="1901334722"/>
                    </a:ext>
                  </a:extLst>
                </a:gridCol>
                <a:gridCol w="6448912">
                  <a:extLst>
                    <a:ext uri="{9D8B030D-6E8A-4147-A177-3AD203B41FA5}">
                      <a16:colId xmlns:a16="http://schemas.microsoft.com/office/drawing/2014/main" val="3437353935"/>
                    </a:ext>
                  </a:extLst>
                </a:gridCol>
              </a:tblGrid>
              <a:tr h="644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Aspek</a:t>
                      </a:r>
                      <a:endParaRPr lang="en-ID" sz="2800" kern="100" dirty="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Hak Kodrati (takwini)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Hak Syariat (Tasyri’i)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392904"/>
                  </a:ext>
                </a:extLst>
              </a:tr>
              <a:tr h="871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Definisi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Hak yang melekat pada manusia karena ia adalah manusia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Hak yang diperoleh melalui ajaran agama dan pelaksanaan syariat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424949"/>
                  </a:ext>
                </a:extLst>
              </a:tr>
              <a:tr h="231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Sumber</a:t>
                      </a:r>
                      <a:endParaRPr lang="en-ID" sz="2800" kern="100" dirty="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Ditetapkan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langsung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oleh Allah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sebagai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Pencipta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dalam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struktur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keadilan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hukum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universal.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Ditetapkan oleh Allah melalui syariat-Nya. Nabi </a:t>
                      </a: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Muhammad saw </a:t>
                      </a:r>
                      <a:r>
                        <a:rPr lang="en-ID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menyampaikan, bukan menetapkan secara independen.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795056"/>
                  </a:ext>
                </a:extLst>
              </a:tr>
              <a:tr h="231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Sifat</a:t>
                      </a:r>
                      <a:endParaRPr lang="en-ID" sz="2800" kern="100" dirty="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Universal,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bergantung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pada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hukum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manusia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dan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bisa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dicabut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bahkan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oleh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pemiliknya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sendiri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Bersifat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diperoleh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(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individu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atau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kolektif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),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dapat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ditegaskan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melalui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hukum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berdasarkan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ketakwaan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amal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807932"/>
                  </a:ext>
                </a:extLst>
              </a:tr>
              <a:tr h="1421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Tujuan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Menjaga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martabat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eksistensi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manusia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secara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alami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menyeluruh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Menyempurnakan tatanan hidup manusia sesuai aturan ilahi.</a:t>
                      </a:r>
                      <a:endParaRPr lang="en-ID" sz="2800" kern="10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239097"/>
                  </a:ext>
                </a:extLst>
              </a:tr>
              <a:tr h="1870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Contoh</a:t>
                      </a:r>
                      <a:r>
                        <a:rPr lang="en-US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endParaRPr lang="en-ID" sz="2800" kern="100" dirty="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-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Martabat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alami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(QS Al-Isra: 70)</a:t>
                      </a:r>
                      <a:b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</a:b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- Kuasa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atas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800" kern="100" dirty="0" err="1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makhluk</a:t>
                      </a: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lain (QS Luqman: 20)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- Kemuliaan karena ketakwaan (QS Al-Hujurat: 13)</a:t>
                      </a:r>
                      <a:endParaRPr lang="en-ID" sz="2800" kern="100" dirty="0">
                        <a:effectLst/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89404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6EA980A-745B-B006-A390-D61CCB65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88912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539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8125FC92-9AC6-15B4-7458-42151FBF6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BD0E12B3-724B-1DC3-3859-EADD139F14E0}"/>
              </a:ext>
            </a:extLst>
          </p:cNvPr>
          <p:cNvSpPr txBox="1"/>
          <p:nvPr/>
        </p:nvSpPr>
        <p:spPr>
          <a:xfrm>
            <a:off x="1677798" y="0"/>
            <a:ext cx="16610202" cy="10279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Prinsip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dalam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Al-Qur’an – 1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1</a:t>
            </a:r>
            <a:r>
              <a:rPr lang="en-ID" sz="36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.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Persamaan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Hak: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Semua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setara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tanpa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memandang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warna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kulit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jenis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kelamin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agama.</a:t>
            </a:r>
          </a:p>
          <a:p>
            <a:pPr algn="just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يٰٓاَيُّهَا النَّاسُ اِنَّا خَلَقْنٰكُمْ مِّنْ ذَكَرٍ وَّاُنْثٰى وَجَعَلْنٰكُمْ شُعُوْبًا وَّقَبَاۤىِٕلَ لِتَعَارَفُوْا </a:t>
            </a:r>
            <a:r>
              <a:rPr lang="en-US" sz="4000" dirty="0">
                <a:latin typeface="Questrial" pitchFamily="2" charset="0"/>
                <a:ea typeface="Questrial" pitchFamily="2" charset="0"/>
              </a:rPr>
              <a:t>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Hujurat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13)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2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Penghormatan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Hak: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Setiap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wajib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menghormati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lain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dilarang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menzalimi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اِنَّمَا السَّبِيْلُ عَلَى الَّذِيْنَ يَظْلِمُوْنَ النَّاسَ وَيَبْغُوْنَ فِى الْاَرْضِ بِغَيْرِ الْحَقِّۗ اُولٰۤىِٕكَ لَهُمْ عَذَابٌ اَلِيْمٌ </a:t>
            </a:r>
            <a:endParaRPr lang="en-US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(QS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Asy-Syura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42)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3.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Sanksi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pelanggaran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Pelanggaran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lain,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termasuk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konsekuensi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dunia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akhirat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</a:t>
            </a:r>
            <a:r>
              <a:rPr lang="ar-SA" sz="4000" dirty="0">
                <a:latin typeface="Questrial" pitchFamily="2" charset="0"/>
                <a:ea typeface="Questrial" pitchFamily="2" charset="0"/>
              </a:rPr>
              <a:t>وَتَأْكُلُوْنَ التُّرَاثَ اَكْلًا لَّمًّاۙ </a:t>
            </a:r>
            <a:r>
              <a:rPr lang="en-US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Al-Fajr: 19)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4.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Perlindungan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Hak: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Semua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wajib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melindungi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membiarkan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dilanggar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dukungan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lembaga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hukum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ar-SA" sz="4000" dirty="0">
                <a:latin typeface="Questrial" pitchFamily="2" charset="0"/>
                <a:ea typeface="Questrial" pitchFamily="2" charset="0"/>
              </a:rPr>
              <a:t>وَلَا تَأْكُلُوْٓا اَمْوَالَكُمْ بَيْنَكُمْ بِالْبَاطِلِ وَتُدْلُوْا بِهَآ اِلَى الْحُكَّامِ لِتَأْكُلُوْا فَرِيْقًا مِّنْ اَمْوَالِ النَّاسِ بِالْاِثْمِ وَاَنْتُمْ تَعْلَمُوْنَ ࣖ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QS Al-Baqarah: 188</a:t>
            </a:r>
          </a:p>
          <a:p>
            <a:pPr algn="just"/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751DCE4-8071-2F07-A760-ED17ADD9AFB8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CE6680BF-7DE9-1A7E-C208-6FB2ED3EDF17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08449A11-9E41-D7BB-233A-BF13CA56BEA3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B392491B-9CC6-0CA8-97E1-241DE4B6377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B4499A08-E212-EF33-5A70-583A7331872A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D81D62FF-65BA-B7F5-84A7-ADDA523E3ED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899F4E2E-A1E0-71B1-1056-92BCF1A2B36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E629A8C5-2AFA-B4C7-0DE5-5DE0ABA53957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78006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383BC5E9-CC2D-F083-EA70-848741F0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126447D3-4628-39F9-4715-4C30207CC4DA}"/>
              </a:ext>
            </a:extLst>
          </p:cNvPr>
          <p:cNvSpPr txBox="1"/>
          <p:nvPr/>
        </p:nvSpPr>
        <p:spPr>
          <a:xfrm>
            <a:off x="1801937" y="105469"/>
            <a:ext cx="16486063" cy="9848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Prinsip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dalam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Al-Qur’an –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4000" b="1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5.	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Penentuan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batas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Allah: Batasan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ditentukan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syariat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ctr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</a:t>
            </a:r>
            <a:r>
              <a:rPr lang="en-US" sz="4000" dirty="0"/>
              <a:t> </a:t>
            </a:r>
            <a:r>
              <a:rPr lang="ar-SA" sz="4000" dirty="0"/>
              <a:t>  تِلْكَ حُدُوْدُ اللّٰهِ فَلَا تَعْتَدُوْهَا 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Al-Baqarah: 229)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6.	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Keadilan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Dalam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masalah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ekonomi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keadilan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ditegakkan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/>
            <a:r>
              <a:rPr lang="en-US" sz="4000" dirty="0"/>
              <a:t> </a:t>
            </a:r>
            <a:r>
              <a:rPr lang="ar-SA" sz="4000" dirty="0"/>
              <a:t>فَاَوْفُوا الْكَيْلَ وَالْمِيْزَانَ وَلَا تَبْخَسُوا النَّاسَ اَشْيَاۤءَهُمْ </a:t>
            </a:r>
            <a:r>
              <a:rPr lang="en-US" sz="4000" dirty="0"/>
              <a:t>  (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QS Al-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A’raf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85)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7.	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Pengampunan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diperoleh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Seseorang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melepaskan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hak-hak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diperoleh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tapi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kodrati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seperti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hidup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kebebasan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/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 rtl="1"/>
            <a:r>
              <a:rPr lang="en-US" sz="4000" dirty="0"/>
              <a:t>     </a:t>
            </a:r>
            <a:r>
              <a:rPr lang="ar-SA" sz="4000" dirty="0"/>
              <a:t>يَٰٓأَيُّهَا ٱلَّذِينَ ءَامَنُوا۟ كُتِبَ عَلَيْكُمُ ٱلْقِصَاصُ فِى ٱلْقَتْلَى ۖ ٱلْحُرُّ بِٱلْحُرِّ وَٱلْعَبْدُ بِٱلْعَبْدِ وَٱلْأُنثَىٰ بِٱلْأُنثَىٰ </a:t>
            </a:r>
            <a:endParaRPr lang="en-US" sz="4000" dirty="0"/>
          </a:p>
          <a:p>
            <a:pPr algn="just" rtl="1"/>
            <a:r>
              <a:rPr lang="en-US" sz="4000" dirty="0"/>
              <a:t>     </a:t>
            </a:r>
            <a:r>
              <a:rPr lang="ar-SA" sz="4000" dirty="0"/>
              <a:t>فَمَنْ عُفِىَ لَهُۥ مِنْ أَخِيهِ شَىْءٌ فَٱتِّبَاعٌۢ بِٱلْمَعْرُوفِ وَأَدَآءٌ إِلَيْهِ بِإِحْسَٰنٍ ۗ ذَٰلِكَ تَخْفِيفٌ مِّن رَّبِّكُمْ وَرَحْمَةٌ ۗ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		(QS Al-Baqarah: 178</a:t>
            </a:r>
          </a:p>
          <a:p>
            <a:pPr algn="just"/>
            <a:endParaRPr lang="en-ID" sz="4000" b="1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E921775-0641-3219-0C96-9A9F3974027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4EC6C17E-B4C8-4B09-54BA-70891679E444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2147F6F7-2D01-2D79-B796-06BA8AF1DC6C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D1A38BA3-8A49-310C-887C-AB185946030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AE3BA0A9-18B9-8734-B4B4-FA440C76CC55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D0AC6164-0FCC-A5E3-DBD9-50E609E2FA6F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56CA442-E110-D0A0-53C1-34AC57F282F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5181DD41-E682-6385-A9A7-37B6BCD87C26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9611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44A1B1F9-19D5-56E1-5DB7-D4430358A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40AD3F26-817E-B67B-74B4-79F80AC72D60}"/>
              </a:ext>
            </a:extLst>
          </p:cNvPr>
          <p:cNvSpPr txBox="1"/>
          <p:nvPr/>
        </p:nvSpPr>
        <p:spPr>
          <a:xfrm>
            <a:off x="1801937" y="599833"/>
            <a:ext cx="16012533" cy="9541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Macam-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– 1</a:t>
            </a:r>
            <a:endParaRPr lang="en-US" sz="3200" i="0" u="none" strike="noStrike" cap="none" dirty="0">
              <a:solidFill>
                <a:schemeClr val="dk1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  <a:p>
            <a:pPr marL="742950" indent="-742950">
              <a:buAutoNum type="arabicPeriod"/>
            </a:pPr>
            <a:r>
              <a:rPr lang="nn-NO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Diri Sendiri: Menjaga Tubuh, Akal, dan Jiwa</a:t>
            </a:r>
          </a:p>
          <a:p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وَلَا تُلْقُوْا بِاَيْدِيْكُمْ اِلَى التَّهْلُكَةِ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Al-Baqarah: 195)</a:t>
            </a:r>
            <a:endParaRPr lang="ar-SA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اِنَّ شَرَّ الدَّوَاۤبِّ عِنْدَ اللّٰهِ الصُّمُّ الْبُكْمُ الَّذِيْنَ لَا يَعْقِلُوْنَ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Al-Anfal: 22)</a:t>
            </a:r>
          </a:p>
          <a:p>
            <a:r>
              <a:rPr lang="ar-SA" sz="3200" dirty="0">
                <a:latin typeface="Questrial" pitchFamily="2" charset="0"/>
                <a:ea typeface="Questrial" pitchFamily="2" charset="0"/>
              </a:rPr>
              <a:t>كَذَّبَتْ ثَمُودُ بِطَغْوَاهَا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وَقَدْ خَابَ مَنْ دَسّٰىهَا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Syams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10 dan 11)</a:t>
            </a:r>
          </a:p>
          <a:p>
            <a:pPr algn="r" rtl="1"/>
            <a:endParaRPr lang="en-ID" sz="3200" b="1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r>
              <a:rPr lang="nn-NO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2. Hak Sesama: Tetangga, Teman, Keluarga, dan Masyarakat  </a:t>
            </a:r>
          </a:p>
          <a:p>
            <a:pPr algn="r" rtl="1"/>
            <a:r>
              <a:rPr lang="en-US" sz="3200" dirty="0">
                <a:latin typeface="Questrial" pitchFamily="2" charset="0"/>
                <a:ea typeface="Questrial" pitchFamily="2" charset="0"/>
              </a:rPr>
              <a:t>      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وَالْجَارِ ذِى الْقُرْبٰى وَالْجَارِ الْجُنُبِ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(QS An-Nisa: 36) </a:t>
            </a:r>
          </a:p>
          <a:p>
            <a:pPr algn="r" rtl="1"/>
            <a:r>
              <a:rPr lang="en-US" sz="3200" dirty="0">
                <a:latin typeface="Questrial" pitchFamily="2" charset="0"/>
                <a:ea typeface="Questrial" pitchFamily="2" charset="0"/>
              </a:rPr>
              <a:t>     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وَقَضٰى رَبُّكَ اَلَّا تَعْبُدُوْٓا اِلَّآ اِيَّاهُ وَبِالْوَالِدَيْنِ اِحْسٰنًاۗ 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Al-Isra: 23)</a:t>
            </a:r>
          </a:p>
          <a:p>
            <a:pPr algn="r" rtl="1"/>
            <a:r>
              <a:rPr lang="en-US" sz="3200" dirty="0">
                <a:latin typeface="Questrial" pitchFamily="2" charset="0"/>
                <a:ea typeface="Questrial" pitchFamily="2" charset="0"/>
              </a:rPr>
              <a:t>      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اِنَّمَا الْمُؤْمِنُوْنَ اِخْوَةٌ فَاَصْلِحُوْا بَيْنَ اَخَوَيْكُمْ  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 Al-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Hujurat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10)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Sajad as: 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tetanggamu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menjaganya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memuliakannya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hadir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menolongnya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tertimpa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musibah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...“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Sahabat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/Teman: "Hak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sahabatmu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memaafkan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kesalahannya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menyayanginya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keadaan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kesusahan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maupun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senang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meninggalkannya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ujian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.“</a:t>
            </a:r>
            <a:endParaRPr lang="sv-SE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v-SE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anak "Didiklah anakmu sesuai dengan zamannya, karena mereka hidup di zaman yang berbeda dari zamanmu." 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66A609A4-CC41-215A-EFC5-02C4956EEC14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FDA85CF1-4C15-4413-20B9-74B04F5793D4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116372D7-3CFD-B0C0-EB68-BD5D6BF20C42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A53B9034-288E-653D-3094-6E0ADF3D975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CA7A63EF-03FF-F48F-1173-6EC83A271F80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63D0D640-CF02-007B-4FE6-5EA81C7594C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08481E4E-3685-5F4F-55D6-8AAD1AEDC5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96C9D2C0-6354-9590-EC09-F11A4AD8A675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5545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E9A8E5F2-96F5-D84C-F418-2FD04813F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85BAD2C5-5AD9-46F1-B5B6-0AF228A9C8CB}"/>
              </a:ext>
            </a:extLst>
          </p:cNvPr>
          <p:cNvSpPr txBox="1"/>
          <p:nvPr/>
        </p:nvSpPr>
        <p:spPr>
          <a:xfrm>
            <a:off x="1801937" y="105469"/>
            <a:ext cx="16012534" cy="95410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Macam-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macam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Questrial" pitchFamily="2" charset="0"/>
                <a:ea typeface="Questrial" pitchFamily="2" charset="0"/>
                <a:cs typeface="Questrial" pitchFamily="2" charset="0"/>
                <a:sym typeface="Questrial"/>
              </a:rPr>
              <a:t> Hak - 2</a:t>
            </a:r>
          </a:p>
          <a:p>
            <a:r>
              <a:rPr lang="nn-NO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3. 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US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US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suami</a:t>
            </a:r>
            <a:endParaRPr lang="nn-NO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ar-SA" sz="3600" dirty="0">
                <a:latin typeface="Questrial" pitchFamily="2" charset="0"/>
                <a:ea typeface="Questrial" pitchFamily="2" charset="0"/>
              </a:rPr>
              <a:t>وَعَاشِرُوْهُنَّ بِالْمَعْرُوْفِ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(QS al-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Nisa: 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v-SE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"Wanita adalah amanah Allah di tangan kalian. Jangan kalian sakiti mereka dan jangan perlakukan mereka dengan kasar.” (Nahjul Balaghah)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v-SE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suami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600" dirty="0">
                <a:latin typeface="Questrial" pitchFamily="2" charset="0"/>
                <a:ea typeface="Questrial" pitchFamily="2" charset="0"/>
              </a:rPr>
              <a:t>اَلرِّجَالُ قَوَّامُوْنَ عَلَى النِّسَاۤءِ بِمَا فَضَّلَ اللّٰهُ بَعْضَهُمْ عَلٰى بَعْضٍ وَّبِمَآ اَنْفَقُوْا مِنْ اَمْوَالِهِمْ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(QS </a:t>
            </a:r>
            <a:r>
              <a:rPr lang="sv-SE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al-Nisa 34)</a:t>
            </a:r>
          </a:p>
          <a:p>
            <a:endParaRPr lang="sv-SE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r>
              <a:rPr lang="nn-NO" sz="36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4. 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Hak </a:t>
            </a:r>
            <a:r>
              <a:rPr lang="en-US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Keadilan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endParaRPr lang="en-US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600" dirty="0">
                <a:latin typeface="Questrial" pitchFamily="2" charset="0"/>
                <a:ea typeface="Questrial" pitchFamily="2" charset="0"/>
              </a:rPr>
              <a:t>اِنَّ اللّٰهَ يَأْمُرُ بِالْعَدْلِ وَالْاِحْسَانِ وَاِيْتَاۤئِ ذِى الْقُرْبٰى وَيَنْهٰى عَنِ الْفَحْشَاۤءِ وَالْمُنْكَرِ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An-Nahl: 90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Perlindungan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kelompok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lemah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Anak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yatim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fakir miskin: </a:t>
            </a:r>
            <a:r>
              <a:rPr lang="ar-SA" sz="3600" dirty="0">
                <a:latin typeface="Questrial" pitchFamily="2" charset="0"/>
                <a:ea typeface="Questrial" pitchFamily="2" charset="0"/>
              </a:rPr>
              <a:t> وَيَسْـَٔلُوْنَكَ عَنِ الْيَتٰمٰىۗ قُلْ اِصْلَاحٌ لَّهُمْ خَيْرٌ ۗ وَاِنْ تُخَالِطُوْهُمْ فَاِخْوَانُكُمْ ۗ</a:t>
            </a:r>
            <a:r>
              <a:rPr lang="en-US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Al-Baqarah 220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Ja'far al-Sadiq  as: "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Barangsiapa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memenuhi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kebutuhan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saudaranya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Muslim, Allah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memenuhi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kebutuhannya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.“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v-SE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Ali dikenal membagikan seluruh harta baitul mal secara adil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v-SE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Fatimah Az-Zahra memberikan makanannya kepada orang miskin meskipun beliau sendiri lapar (Qs al-Insan: 8-9)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C5E1ED7B-D1D5-5FB0-220A-911C96CE54D3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E0F072B2-4B00-B21E-25FB-076DEB996DB8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14EE0E5C-4EA9-ADD0-12E2-6BFB74A7785F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E07D7A68-9D51-C89E-130A-A5C9C9B6743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E0ADD3BF-7716-6138-87A5-C8E92489014C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2F8D97A4-DE38-8666-B6DF-8AACEAB511D2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CB4680DA-CBA2-6D55-F0B5-29D9C5968AF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8F7545BD-AB8C-B5E4-82A8-82208E7A8CA1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03765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1381</Words>
  <Application>Microsoft Office PowerPoint</Application>
  <PresentationFormat>Custom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Wingdings</vt:lpstr>
      <vt:lpstr>Arial</vt:lpstr>
      <vt:lpstr>Questrial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Siti Zinatun</dc:creator>
  <cp:lastModifiedBy>Akmal Kamil</cp:lastModifiedBy>
  <cp:revision>25</cp:revision>
  <dcterms:created xsi:type="dcterms:W3CDTF">2006-08-16T00:00:00Z</dcterms:created>
  <dcterms:modified xsi:type="dcterms:W3CDTF">2025-05-24T08:00:17Z</dcterms:modified>
</cp:coreProperties>
</file>