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97" r:id="rId4"/>
    <p:sldId id="335" r:id="rId5"/>
    <p:sldId id="338" r:id="rId6"/>
    <p:sldId id="313" r:id="rId7"/>
    <p:sldId id="331" r:id="rId8"/>
    <p:sldId id="318" r:id="rId9"/>
    <p:sldId id="332" r:id="rId10"/>
    <p:sldId id="333" r:id="rId11"/>
    <p:sldId id="334" r:id="rId12"/>
    <p:sldId id="273" r:id="rId13"/>
  </p:sldIdLst>
  <p:sldSz cx="18288000" cy="10287000"/>
  <p:notesSz cx="6858000" cy="9144000"/>
  <p:embeddedFontLst>
    <p:embeddedFont>
      <p:font typeface="Lora" pitchFamily="2" charset="0"/>
      <p:regular r:id="rId15"/>
      <p:bold r:id="rId16"/>
      <p:italic r:id="rId17"/>
      <p:boldItalic r:id="rId18"/>
    </p:embeddedFont>
    <p:embeddedFont>
      <p:font typeface="Questrial" pitchFamily="2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jZ13HAoCL1vC+ROOiaxG9G+ix+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504A"/>
    <a:srgbClr val="FDF8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3" autoAdjust="0"/>
    <p:restoredTop sz="94104" autoAdjust="0"/>
  </p:normalViewPr>
  <p:slideViewPr>
    <p:cSldViewPr snapToGrid="0">
      <p:cViewPr varScale="1">
        <p:scale>
          <a:sx n="54" d="100"/>
          <a:sy n="54" d="100"/>
        </p:scale>
        <p:origin x="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CE1A1665-5D91-3F95-944E-FCFB895FF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:notes">
            <a:extLst>
              <a:ext uri="{FF2B5EF4-FFF2-40B4-BE49-F238E27FC236}">
                <a16:creationId xmlns:a16="http://schemas.microsoft.com/office/drawing/2014/main" id="{3A7CB29A-EE58-1F14-172E-C8013B9AA6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3:notes">
            <a:extLst>
              <a:ext uri="{FF2B5EF4-FFF2-40B4-BE49-F238E27FC236}">
                <a16:creationId xmlns:a16="http://schemas.microsoft.com/office/drawing/2014/main" id="{67750C6D-5B84-1DDC-0B94-AC8BE59F8F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6253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FC3706F3-A80F-8CE7-B1CF-9865C3AE8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:notes">
            <a:extLst>
              <a:ext uri="{FF2B5EF4-FFF2-40B4-BE49-F238E27FC236}">
                <a16:creationId xmlns:a16="http://schemas.microsoft.com/office/drawing/2014/main" id="{53BCE306-B2FC-F0A9-ACF2-A7E05F8D2E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3:notes">
            <a:extLst>
              <a:ext uri="{FF2B5EF4-FFF2-40B4-BE49-F238E27FC236}">
                <a16:creationId xmlns:a16="http://schemas.microsoft.com/office/drawing/2014/main" id="{D2AA6F8A-A6CC-2E76-5878-4F479237F4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96682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2" name="Google Shape;30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7" name="Google Shape;7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7DC51C54-33C4-4354-542E-829C64C2F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:notes">
            <a:extLst>
              <a:ext uri="{FF2B5EF4-FFF2-40B4-BE49-F238E27FC236}">
                <a16:creationId xmlns:a16="http://schemas.microsoft.com/office/drawing/2014/main" id="{5F35C6BC-5507-E403-74BA-5B5EB1BD0D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3:notes">
            <a:extLst>
              <a:ext uri="{FF2B5EF4-FFF2-40B4-BE49-F238E27FC236}">
                <a16:creationId xmlns:a16="http://schemas.microsoft.com/office/drawing/2014/main" id="{D5A0B3C1-C18B-95CE-43B8-96ACEEFAE3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2933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1F51DDBE-C7AD-F0C2-BA3D-5E6304DBF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:notes">
            <a:extLst>
              <a:ext uri="{FF2B5EF4-FFF2-40B4-BE49-F238E27FC236}">
                <a16:creationId xmlns:a16="http://schemas.microsoft.com/office/drawing/2014/main" id="{03B92D42-1F3C-3D5C-95A4-405D696947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3:notes">
            <a:extLst>
              <a:ext uri="{FF2B5EF4-FFF2-40B4-BE49-F238E27FC236}">
                <a16:creationId xmlns:a16="http://schemas.microsoft.com/office/drawing/2014/main" id="{7A87A4B3-770B-3D99-8B27-DE3B3D57F4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93859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6A87167E-BE8F-DB78-0610-5C6E6A5ED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:notes">
            <a:extLst>
              <a:ext uri="{FF2B5EF4-FFF2-40B4-BE49-F238E27FC236}">
                <a16:creationId xmlns:a16="http://schemas.microsoft.com/office/drawing/2014/main" id="{6B0CF718-DF7A-1FBF-0F65-E5DAC4981B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3:notes">
            <a:extLst>
              <a:ext uri="{FF2B5EF4-FFF2-40B4-BE49-F238E27FC236}">
                <a16:creationId xmlns:a16="http://schemas.microsoft.com/office/drawing/2014/main" id="{B7792868-E9A3-C70A-8382-0F66CE267F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66316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BE93CA18-3189-1433-AD1B-D538432CD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:notes">
            <a:extLst>
              <a:ext uri="{FF2B5EF4-FFF2-40B4-BE49-F238E27FC236}">
                <a16:creationId xmlns:a16="http://schemas.microsoft.com/office/drawing/2014/main" id="{51D16E0C-AD57-3934-4C49-4C911FC559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3:notes">
            <a:extLst>
              <a:ext uri="{FF2B5EF4-FFF2-40B4-BE49-F238E27FC236}">
                <a16:creationId xmlns:a16="http://schemas.microsoft.com/office/drawing/2014/main" id="{31CC4266-EE62-356C-702E-A49A465CA9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55505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DA15E94D-1A45-93B2-D015-FB4AEC64A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:notes">
            <a:extLst>
              <a:ext uri="{FF2B5EF4-FFF2-40B4-BE49-F238E27FC236}">
                <a16:creationId xmlns:a16="http://schemas.microsoft.com/office/drawing/2014/main" id="{FCE4862B-8FA4-BF3A-1CFB-E4DF050E84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3:notes">
            <a:extLst>
              <a:ext uri="{FF2B5EF4-FFF2-40B4-BE49-F238E27FC236}">
                <a16:creationId xmlns:a16="http://schemas.microsoft.com/office/drawing/2014/main" id="{52CA295B-52FC-B096-2D0D-BB200876CE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64755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02BD1D1A-9F9B-D4B3-D206-C3284E6F8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:notes">
            <a:extLst>
              <a:ext uri="{FF2B5EF4-FFF2-40B4-BE49-F238E27FC236}">
                <a16:creationId xmlns:a16="http://schemas.microsoft.com/office/drawing/2014/main" id="{3FEBC848-E2E9-7B17-F5EC-2F7E5A442B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3:notes">
            <a:extLst>
              <a:ext uri="{FF2B5EF4-FFF2-40B4-BE49-F238E27FC236}">
                <a16:creationId xmlns:a16="http://schemas.microsoft.com/office/drawing/2014/main" id="{A06863A8-E6C2-8BAE-D959-C93B1ADF73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4882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1A6FF94B-0936-4085-1482-D6568C43C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:notes">
            <a:extLst>
              <a:ext uri="{FF2B5EF4-FFF2-40B4-BE49-F238E27FC236}">
                <a16:creationId xmlns:a16="http://schemas.microsoft.com/office/drawing/2014/main" id="{06294D1D-03EA-507E-6AA0-92F6B6AE2A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7" name="Google Shape;97;p23:notes">
            <a:extLst>
              <a:ext uri="{FF2B5EF4-FFF2-40B4-BE49-F238E27FC236}">
                <a16:creationId xmlns:a16="http://schemas.microsoft.com/office/drawing/2014/main" id="{26DE712F-668E-7B26-4630-FAFD794518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12599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mouindonesia.id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6608" r="-41298"/>
            </a:stretch>
          </a:blipFill>
          <a:ln>
            <a:noFill/>
          </a:ln>
        </p:spPr>
        <p:txBody>
          <a:bodyPr/>
          <a:lstStyle/>
          <a:p>
            <a:endParaRPr lang="en-ID"/>
          </a:p>
        </p:txBody>
      </p:sp>
      <p:sp>
        <p:nvSpPr>
          <p:cNvPr id="85" name="Google Shape;85;p1"/>
          <p:cNvSpPr/>
          <p:nvPr/>
        </p:nvSpPr>
        <p:spPr>
          <a:xfrm>
            <a:off x="10610019" y="0"/>
            <a:ext cx="8706681" cy="11512966"/>
          </a:xfrm>
          <a:custGeom>
            <a:avLst/>
            <a:gdLst/>
            <a:ahLst/>
            <a:cxnLst/>
            <a:rect l="l" t="t" r="r" b="b"/>
            <a:pathLst>
              <a:path w="8706681" h="11512966" extrusionOk="0">
                <a:moveTo>
                  <a:pt x="0" y="0"/>
                </a:moveTo>
                <a:lnTo>
                  <a:pt x="8706681" y="0"/>
                </a:lnTo>
                <a:lnTo>
                  <a:pt x="8706681" y="11512966"/>
                </a:lnTo>
                <a:lnTo>
                  <a:pt x="0" y="11512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3" name="Google Shape;93;p1"/>
          <p:cNvSpPr txBox="1"/>
          <p:nvPr/>
        </p:nvSpPr>
        <p:spPr>
          <a:xfrm>
            <a:off x="1028700" y="8977615"/>
            <a:ext cx="5099376" cy="28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50" b="0" i="0" u="sng" strike="noStrike" cap="none">
                <a:solidFill>
                  <a:srgbClr val="014196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mouindonesia.id</a:t>
            </a:r>
            <a:endParaRPr/>
          </a:p>
        </p:txBody>
      </p:sp>
      <p:grpSp>
        <p:nvGrpSpPr>
          <p:cNvPr id="94" name="Google Shape;94;p1"/>
          <p:cNvGrpSpPr/>
          <p:nvPr/>
        </p:nvGrpSpPr>
        <p:grpSpPr>
          <a:xfrm>
            <a:off x="14397072" y="643490"/>
            <a:ext cx="3324640" cy="1439278"/>
            <a:chOff x="0" y="0"/>
            <a:chExt cx="4432854" cy="1919037"/>
          </a:xfrm>
        </p:grpSpPr>
        <p:sp>
          <p:nvSpPr>
            <p:cNvPr id="95" name="Google Shape;95;p1"/>
            <p:cNvSpPr/>
            <p:nvPr/>
          </p:nvSpPr>
          <p:spPr>
            <a:xfrm>
              <a:off x="0" y="0"/>
              <a:ext cx="1919037" cy="1919037"/>
            </a:xfrm>
            <a:custGeom>
              <a:avLst/>
              <a:gdLst/>
              <a:ahLst/>
              <a:cxnLst/>
              <a:rect l="l" t="t" r="r" b="b"/>
              <a:pathLst>
                <a:path w="1919037" h="1919037" extrusionOk="0">
                  <a:moveTo>
                    <a:pt x="0" y="0"/>
                  </a:moveTo>
                  <a:lnTo>
                    <a:pt x="1919037" y="0"/>
                  </a:lnTo>
                  <a:lnTo>
                    <a:pt x="1919037" y="1919037"/>
                  </a:lnTo>
                  <a:lnTo>
                    <a:pt x="0" y="19190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6" name="Google Shape;96;p1"/>
            <p:cNvSpPr txBox="1"/>
            <p:nvPr/>
          </p:nvSpPr>
          <p:spPr>
            <a:xfrm>
              <a:off x="1803364" y="304641"/>
              <a:ext cx="2629490" cy="1366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73" b="0" i="0" u="none" strike="noStrike" cap="none">
                  <a:solidFill>
                    <a:srgbClr val="C4AD72"/>
                  </a:solidFill>
                  <a:latin typeface="Arial"/>
                  <a:ea typeface="Arial"/>
                  <a:cs typeface="Arial"/>
                  <a:sym typeface="Arial"/>
                </a:rPr>
                <a:t>Al Mustafa</a:t>
              </a:r>
              <a:endParaRPr/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73" b="0" i="0" u="none" strike="noStrike" cap="none">
                  <a:solidFill>
                    <a:srgbClr val="C4AD72"/>
                  </a:solidFill>
                  <a:latin typeface="Arial"/>
                  <a:ea typeface="Arial"/>
                  <a:cs typeface="Arial"/>
                  <a:sym typeface="Arial"/>
                </a:rPr>
                <a:t>Open </a:t>
              </a:r>
              <a:endParaRPr/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73" b="0" i="0" u="none" strike="noStrike" cap="none">
                  <a:solidFill>
                    <a:srgbClr val="C4AD72"/>
                  </a:solidFill>
                  <a:latin typeface="Arial"/>
                  <a:ea typeface="Arial"/>
                  <a:cs typeface="Arial"/>
                  <a:sym typeface="Arial"/>
                </a:rPr>
                <a:t>University</a:t>
              </a:r>
              <a:endParaRPr/>
            </a:p>
          </p:txBody>
        </p:sp>
      </p:grpSp>
      <p:sp>
        <p:nvSpPr>
          <p:cNvPr id="4" name="Google Shape;91;p1">
            <a:extLst>
              <a:ext uri="{FF2B5EF4-FFF2-40B4-BE49-F238E27FC236}">
                <a16:creationId xmlns:a16="http://schemas.microsoft.com/office/drawing/2014/main" id="{570FDC7F-DB6E-5D5D-881B-5BE66CFF1820}"/>
              </a:ext>
            </a:extLst>
          </p:cNvPr>
          <p:cNvSpPr txBox="1"/>
          <p:nvPr/>
        </p:nvSpPr>
        <p:spPr>
          <a:xfrm>
            <a:off x="1310377" y="3928679"/>
            <a:ext cx="12044675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 dirty="0">
                <a:solidFill>
                  <a:srgbClr val="122D6D"/>
                </a:solidFill>
                <a:latin typeface="Questrial"/>
                <a:ea typeface="Questrial"/>
                <a:cs typeface="Questrial"/>
                <a:sym typeface="Questrial"/>
              </a:rPr>
              <a:t>Perempuan </a:t>
            </a:r>
            <a:r>
              <a:rPr lang="en-US" sz="8000" b="1" i="0" u="none" strike="noStrike" cap="none" dirty="0" err="1">
                <a:solidFill>
                  <a:srgbClr val="122D6D"/>
                </a:solidFill>
                <a:latin typeface="Questrial"/>
                <a:ea typeface="Questrial"/>
                <a:cs typeface="Questrial"/>
                <a:sym typeface="Questrial"/>
              </a:rPr>
              <a:t>dalam</a:t>
            </a:r>
            <a:r>
              <a:rPr lang="en-US" sz="8000" b="1" i="0" u="none" strike="noStrike" cap="none" dirty="0">
                <a:solidFill>
                  <a:srgbClr val="122D6D"/>
                </a:solidFill>
                <a:latin typeface="Questrial"/>
                <a:ea typeface="Questrial"/>
                <a:cs typeface="Questrial"/>
                <a:sym typeface="Questrial"/>
              </a:rPr>
              <a:t> Islam 2 </a:t>
            </a:r>
            <a:endParaRPr lang="en-US" sz="8000" dirty="0"/>
          </a:p>
        </p:txBody>
      </p:sp>
      <p:sp>
        <p:nvSpPr>
          <p:cNvPr id="15" name="Google Shape;91;p1">
            <a:extLst>
              <a:ext uri="{FF2B5EF4-FFF2-40B4-BE49-F238E27FC236}">
                <a16:creationId xmlns:a16="http://schemas.microsoft.com/office/drawing/2014/main" id="{50C693D4-1E35-F2B8-9C63-D2A694CD8A3B}"/>
              </a:ext>
            </a:extLst>
          </p:cNvPr>
          <p:cNvSpPr txBox="1"/>
          <p:nvPr/>
        </p:nvSpPr>
        <p:spPr>
          <a:xfrm>
            <a:off x="4031573" y="5756483"/>
            <a:ext cx="7381124" cy="14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>
                <a:solidFill>
                  <a:srgbClr val="122D6D"/>
                </a:solidFill>
                <a:latin typeface="Questrial"/>
                <a:ea typeface="Questrial"/>
                <a:cs typeface="Questrial"/>
                <a:sym typeface="Questrial"/>
              </a:rPr>
              <a:t>Siti </a:t>
            </a:r>
            <a:r>
              <a:rPr lang="en-US" sz="6600" b="1" i="0" u="none" strike="noStrike" cap="none" dirty="0" err="1">
                <a:solidFill>
                  <a:srgbClr val="122D6D"/>
                </a:solidFill>
                <a:latin typeface="Questrial"/>
                <a:ea typeface="Questrial"/>
                <a:cs typeface="Questrial"/>
                <a:sym typeface="Questrial"/>
              </a:rPr>
              <a:t>Zinatun</a:t>
            </a:r>
            <a:r>
              <a:rPr lang="en-US" sz="6600" b="1" i="0" u="none" strike="noStrike" cap="none" dirty="0">
                <a:solidFill>
                  <a:srgbClr val="122D6D"/>
                </a:solidFill>
                <a:latin typeface="Questrial"/>
                <a:ea typeface="Questrial"/>
                <a:cs typeface="Questrial"/>
                <a:sym typeface="Questrial"/>
              </a:rPr>
              <a:t>, M.A.</a:t>
            </a:r>
            <a:endParaRPr lang="en-US" sz="6600" dirty="0"/>
          </a:p>
        </p:txBody>
      </p:sp>
      <p:sp>
        <p:nvSpPr>
          <p:cNvPr id="16" name="Google Shape;91;p1">
            <a:extLst>
              <a:ext uri="{FF2B5EF4-FFF2-40B4-BE49-F238E27FC236}">
                <a16:creationId xmlns:a16="http://schemas.microsoft.com/office/drawing/2014/main" id="{C969190C-F2BA-492C-62D4-30DE66A0D3B2}"/>
              </a:ext>
            </a:extLst>
          </p:cNvPr>
          <p:cNvSpPr txBox="1"/>
          <p:nvPr/>
        </p:nvSpPr>
        <p:spPr>
          <a:xfrm>
            <a:off x="5943599" y="7111064"/>
            <a:ext cx="4666419" cy="14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>
                <a:solidFill>
                  <a:srgbClr val="122D6D"/>
                </a:solidFill>
                <a:latin typeface="Questrial"/>
                <a:ea typeface="Questrial"/>
                <a:cs typeface="Questrial"/>
                <a:sym typeface="Questrial"/>
              </a:rPr>
              <a:t>2025</a:t>
            </a:r>
            <a:endParaRPr lang="en-US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566CCBB9-9FDC-578E-8C09-3D95ACB6F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>
            <a:extLst>
              <a:ext uri="{FF2B5EF4-FFF2-40B4-BE49-F238E27FC236}">
                <a16:creationId xmlns:a16="http://schemas.microsoft.com/office/drawing/2014/main" id="{FB15AFDA-A924-94F2-2B63-38955BD9A4C0}"/>
              </a:ext>
            </a:extLst>
          </p:cNvPr>
          <p:cNvSpPr txBox="1"/>
          <p:nvPr/>
        </p:nvSpPr>
        <p:spPr>
          <a:xfrm>
            <a:off x="2141621" y="2165684"/>
            <a:ext cx="9911834" cy="80021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Keyakinan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terhadap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kehalalan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nikah mut’ah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tidak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otomatis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membenarkan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semua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praktiknya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sehingga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harus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tetap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memperhatikan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asas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kemaslahatan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kepatutan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etika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dan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konteks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waktu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serta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tempat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Nikah mut’ah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memang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mubah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menurut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fikih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Ahlulbait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tapi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ada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syarat-syarat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harus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dipenuhi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sehingga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jika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syarat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tidak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terpenuhi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maka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bisa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jadi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tidak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mubah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atau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bahkan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dianggap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zina,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dimana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hal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ini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juga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berlaku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nikah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daim</a:t>
            </a:r>
            <a:r>
              <a:rPr lang="id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</a:t>
            </a:r>
            <a:endParaRPr lang="en-ID" sz="4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</p:txBody>
      </p:sp>
      <p:grpSp>
        <p:nvGrpSpPr>
          <p:cNvPr id="100" name="Google Shape;100;p23">
            <a:extLst>
              <a:ext uri="{FF2B5EF4-FFF2-40B4-BE49-F238E27FC236}">
                <a16:creationId xmlns:a16="http://schemas.microsoft.com/office/drawing/2014/main" id="{9DAC2134-BEDB-040F-DA23-EF6141FFCABB}"/>
              </a:ext>
            </a:extLst>
          </p:cNvPr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101" name="Google Shape;101;p23">
              <a:extLst>
                <a:ext uri="{FF2B5EF4-FFF2-40B4-BE49-F238E27FC236}">
                  <a16:creationId xmlns:a16="http://schemas.microsoft.com/office/drawing/2014/main" id="{7F3BD5C4-7FE2-ED29-313C-89D1AE01EE16}"/>
                </a:ext>
              </a:extLst>
            </p:cNvPr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102" name="Google Shape;102;p23">
                <a:extLst>
                  <a:ext uri="{FF2B5EF4-FFF2-40B4-BE49-F238E27FC236}">
                    <a16:creationId xmlns:a16="http://schemas.microsoft.com/office/drawing/2014/main" id="{5E9680A6-1E4C-7B99-6827-7C300C3E2C65}"/>
                  </a:ext>
                </a:extLst>
              </p:cNvPr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103" name="Google Shape;103;p23">
                <a:extLst>
                  <a:ext uri="{FF2B5EF4-FFF2-40B4-BE49-F238E27FC236}">
                    <a16:creationId xmlns:a16="http://schemas.microsoft.com/office/drawing/2014/main" id="{83502F2A-E0DC-6B6C-9226-1AC8CD4DF7D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3">
              <a:extLst>
                <a:ext uri="{FF2B5EF4-FFF2-40B4-BE49-F238E27FC236}">
                  <a16:creationId xmlns:a16="http://schemas.microsoft.com/office/drawing/2014/main" id="{A4135021-1773-86C8-7B67-A275F6406FCC}"/>
                </a:ext>
              </a:extLst>
            </p:cNvPr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105" name="Google Shape;105;p23">
                <a:extLst>
                  <a:ext uri="{FF2B5EF4-FFF2-40B4-BE49-F238E27FC236}">
                    <a16:creationId xmlns:a16="http://schemas.microsoft.com/office/drawing/2014/main" id="{08F841B3-639E-8269-54BD-7C85DDE1CDC1}"/>
                  </a:ext>
                </a:extLst>
              </p:cNvPr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106" name="Google Shape;106;p23">
                <a:extLst>
                  <a:ext uri="{FF2B5EF4-FFF2-40B4-BE49-F238E27FC236}">
                    <a16:creationId xmlns:a16="http://schemas.microsoft.com/office/drawing/2014/main" id="{AB39359A-4E97-5DF0-FE09-220C3CC578E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Google Shape;107;p23">
              <a:extLst>
                <a:ext uri="{FF2B5EF4-FFF2-40B4-BE49-F238E27FC236}">
                  <a16:creationId xmlns:a16="http://schemas.microsoft.com/office/drawing/2014/main" id="{848E1E92-702F-6E95-B61D-6B567E8F041C}"/>
                </a:ext>
              </a:extLst>
            </p:cNvPr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  <p:sp>
        <p:nvSpPr>
          <p:cNvPr id="2" name="Google Shape;93;p22">
            <a:extLst>
              <a:ext uri="{FF2B5EF4-FFF2-40B4-BE49-F238E27FC236}">
                <a16:creationId xmlns:a16="http://schemas.microsoft.com/office/drawing/2014/main" id="{D5D4B978-8164-7866-8B72-571831712E95}"/>
              </a:ext>
            </a:extLst>
          </p:cNvPr>
          <p:cNvSpPr txBox="1"/>
          <p:nvPr/>
        </p:nvSpPr>
        <p:spPr>
          <a:xfrm>
            <a:off x="2516695" y="805834"/>
            <a:ext cx="15193790" cy="677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Beberapa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hal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tentang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Nikah Mut’ah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E97499-F30E-52F0-9C0B-5484F4120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3185" y="2165684"/>
            <a:ext cx="5687724" cy="800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37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E600D136-512D-CA87-848A-9E7D2EB97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>
            <a:extLst>
              <a:ext uri="{FF2B5EF4-FFF2-40B4-BE49-F238E27FC236}">
                <a16:creationId xmlns:a16="http://schemas.microsoft.com/office/drawing/2014/main" id="{D00A4A5D-026E-CDA8-8FFB-5FD49B6ACAFC}"/>
              </a:ext>
            </a:extLst>
          </p:cNvPr>
          <p:cNvSpPr txBox="1"/>
          <p:nvPr/>
        </p:nvSpPr>
        <p:spPr>
          <a:xfrm>
            <a:off x="1952368" y="3262184"/>
            <a:ext cx="15758117" cy="56015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Perkawinan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mut’ah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sering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disalahpahami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baik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oleh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mereka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menerimanya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maupun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mereka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menolaknya</a:t>
            </a:r>
            <a:r>
              <a:rPr lang="id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</a:t>
            </a:r>
            <a:endParaRPr lang="en-ID" sz="4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Bagi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kalangan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menerima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pun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ada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penyelewengan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praktek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tidak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dibenarkan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namun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adanya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penyelewengan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ini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bukan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alasan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untuk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menolak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keabsahan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hukum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kebolehan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mut’ah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itu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sendiri</a:t>
            </a:r>
            <a:r>
              <a:rPr lang="id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</a:t>
            </a:r>
            <a:endParaRPr lang="en-ID" sz="4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Penyimpangan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pun juga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terjadi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pada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aturan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syariat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lain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misalnya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konteks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ini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adalah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pernikahan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daim</a:t>
            </a:r>
            <a:r>
              <a:rPr lang="id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</a:t>
            </a:r>
            <a:endParaRPr lang="en-ID" sz="4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ID" sz="44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</p:txBody>
      </p:sp>
      <p:grpSp>
        <p:nvGrpSpPr>
          <p:cNvPr id="100" name="Google Shape;100;p23">
            <a:extLst>
              <a:ext uri="{FF2B5EF4-FFF2-40B4-BE49-F238E27FC236}">
                <a16:creationId xmlns:a16="http://schemas.microsoft.com/office/drawing/2014/main" id="{F1F87D88-C430-7BFD-74A5-385BB21C6A57}"/>
              </a:ext>
            </a:extLst>
          </p:cNvPr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101" name="Google Shape;101;p23">
              <a:extLst>
                <a:ext uri="{FF2B5EF4-FFF2-40B4-BE49-F238E27FC236}">
                  <a16:creationId xmlns:a16="http://schemas.microsoft.com/office/drawing/2014/main" id="{A73827BB-EA93-E1A1-270D-7D2609D0D4D9}"/>
                </a:ext>
              </a:extLst>
            </p:cNvPr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102" name="Google Shape;102;p23">
                <a:extLst>
                  <a:ext uri="{FF2B5EF4-FFF2-40B4-BE49-F238E27FC236}">
                    <a16:creationId xmlns:a16="http://schemas.microsoft.com/office/drawing/2014/main" id="{7846F8CD-6F52-D17C-7ABC-BD6C4BD8AB72}"/>
                  </a:ext>
                </a:extLst>
              </p:cNvPr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103" name="Google Shape;103;p23">
                <a:extLst>
                  <a:ext uri="{FF2B5EF4-FFF2-40B4-BE49-F238E27FC236}">
                    <a16:creationId xmlns:a16="http://schemas.microsoft.com/office/drawing/2014/main" id="{AEF04A8A-7F9B-FC02-0B2F-985B9F4FF95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3">
              <a:extLst>
                <a:ext uri="{FF2B5EF4-FFF2-40B4-BE49-F238E27FC236}">
                  <a16:creationId xmlns:a16="http://schemas.microsoft.com/office/drawing/2014/main" id="{81BD584D-BB31-AAE4-B5AB-228D193C549E}"/>
                </a:ext>
              </a:extLst>
            </p:cNvPr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105" name="Google Shape;105;p23">
                <a:extLst>
                  <a:ext uri="{FF2B5EF4-FFF2-40B4-BE49-F238E27FC236}">
                    <a16:creationId xmlns:a16="http://schemas.microsoft.com/office/drawing/2014/main" id="{5CBBBF75-A188-2503-2DD4-D52C4BBEFCE9}"/>
                  </a:ext>
                </a:extLst>
              </p:cNvPr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106" name="Google Shape;106;p23">
                <a:extLst>
                  <a:ext uri="{FF2B5EF4-FFF2-40B4-BE49-F238E27FC236}">
                    <a16:creationId xmlns:a16="http://schemas.microsoft.com/office/drawing/2014/main" id="{8AF35869-686A-7BE6-98B3-964E45EDC77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Google Shape;107;p23">
              <a:extLst>
                <a:ext uri="{FF2B5EF4-FFF2-40B4-BE49-F238E27FC236}">
                  <a16:creationId xmlns:a16="http://schemas.microsoft.com/office/drawing/2014/main" id="{C2C49283-E1D7-E90F-AC32-ABA72C66D095}"/>
                </a:ext>
              </a:extLst>
            </p:cNvPr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  <p:sp>
        <p:nvSpPr>
          <p:cNvPr id="2" name="Google Shape;93;p22">
            <a:extLst>
              <a:ext uri="{FF2B5EF4-FFF2-40B4-BE49-F238E27FC236}">
                <a16:creationId xmlns:a16="http://schemas.microsoft.com/office/drawing/2014/main" id="{8487DD77-6DF4-CABD-398C-9D12479E8602}"/>
              </a:ext>
            </a:extLst>
          </p:cNvPr>
          <p:cNvSpPr txBox="1"/>
          <p:nvPr/>
        </p:nvSpPr>
        <p:spPr>
          <a:xfrm>
            <a:off x="1952368" y="805834"/>
            <a:ext cx="15758117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endParaRPr lang="en-ID" sz="44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Beberapa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hal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tentang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Nikah Mut’ah</a:t>
            </a:r>
          </a:p>
          <a:p>
            <a:endParaRPr lang="en-ID" sz="44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914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37"/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305" name="Google Shape;305;p37"/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306" name="Google Shape;306;p37"/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307" name="Google Shape;307;p37"/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8" name="Google Shape;308;p37"/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309" name="Google Shape;309;p37"/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310" name="Google Shape;310;p37"/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1" name="Google Shape;311;p37"/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  <p:sp>
        <p:nvSpPr>
          <p:cNvPr id="312" name="Google Shape;312;p37"/>
          <p:cNvSpPr txBox="1"/>
          <p:nvPr/>
        </p:nvSpPr>
        <p:spPr>
          <a:xfrm>
            <a:off x="2286000" y="555171"/>
            <a:ext cx="15382754" cy="9197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8"/>
              <a:buFont typeface="Arial"/>
              <a:buNone/>
            </a:pPr>
            <a:endParaRPr lang="en-US" sz="8358" b="1" dirty="0">
              <a:solidFill>
                <a:srgbClr val="01419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8"/>
              <a:buFont typeface="Arial"/>
              <a:buNone/>
            </a:pPr>
            <a:endParaRPr lang="en-US" sz="8358" b="1" dirty="0">
              <a:solidFill>
                <a:srgbClr val="01419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8"/>
              <a:buFont typeface="Arial"/>
              <a:buNone/>
            </a:pPr>
            <a:endParaRPr lang="en-US" sz="8358" b="1" dirty="0">
              <a:solidFill>
                <a:srgbClr val="01419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8"/>
              <a:buFont typeface="Arial"/>
              <a:buNone/>
            </a:pPr>
            <a:r>
              <a:rPr lang="en-US" sz="8358" b="1" i="0" u="none" strike="noStrike" cap="none" dirty="0" err="1">
                <a:solidFill>
                  <a:srgbClr val="014196"/>
                </a:solidFill>
                <a:latin typeface="Questrial"/>
                <a:ea typeface="Questrial"/>
                <a:cs typeface="Questrial"/>
                <a:sym typeface="Questrial"/>
              </a:rPr>
              <a:t>Sekian</a:t>
            </a:r>
            <a:r>
              <a:rPr lang="en-US" sz="8358" b="1" i="0" u="none" strike="noStrike" cap="none" dirty="0">
                <a:solidFill>
                  <a:srgbClr val="014196"/>
                </a:solidFill>
                <a:latin typeface="Questrial"/>
                <a:ea typeface="Questrial"/>
                <a:cs typeface="Questrial"/>
                <a:sym typeface="Questrial"/>
              </a:rPr>
              <a:t> dan </a:t>
            </a:r>
            <a:r>
              <a:rPr lang="en-US" sz="8358" b="1" i="0" u="none" strike="noStrike" cap="none" dirty="0" err="1">
                <a:solidFill>
                  <a:srgbClr val="014196"/>
                </a:solidFill>
                <a:latin typeface="Questrial"/>
                <a:ea typeface="Questrial"/>
                <a:cs typeface="Questrial"/>
                <a:sym typeface="Questrial"/>
              </a:rPr>
              <a:t>Terima</a:t>
            </a:r>
            <a:r>
              <a:rPr lang="en-US" sz="8358" b="1" i="0" u="none" strike="noStrike" cap="none" dirty="0">
                <a:solidFill>
                  <a:srgbClr val="014196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8358" b="1" i="0" u="none" strike="noStrike" cap="none" dirty="0" err="1">
                <a:solidFill>
                  <a:srgbClr val="014196"/>
                </a:solidFill>
                <a:latin typeface="Questrial"/>
                <a:ea typeface="Questrial"/>
                <a:cs typeface="Questrial"/>
                <a:sym typeface="Questrial"/>
              </a:rPr>
              <a:t>kasih</a:t>
            </a:r>
            <a:endParaRPr lang="en-US" sz="8358" b="1" i="0" u="none" strike="noStrike" cap="none" dirty="0">
              <a:solidFill>
                <a:srgbClr val="01419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8"/>
              <a:buFont typeface="Arial"/>
              <a:buNone/>
            </a:pPr>
            <a:endParaRPr lang="en-US" sz="8358" b="1" dirty="0">
              <a:solidFill>
                <a:srgbClr val="01419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8"/>
              <a:buFont typeface="Arial"/>
              <a:buNone/>
            </a:pPr>
            <a:endParaRPr lang="en-US" sz="8358" b="1" dirty="0">
              <a:solidFill>
                <a:srgbClr val="01419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8"/>
              <a:buFont typeface="Arial"/>
              <a:buNone/>
            </a:pPr>
            <a:endParaRPr lang="en-US" sz="8358" b="1" i="0" u="none" strike="noStrike" cap="none" dirty="0">
              <a:solidFill>
                <a:srgbClr val="01419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8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/>
        </p:nvSpPr>
        <p:spPr>
          <a:xfrm>
            <a:off x="6352674" y="599833"/>
            <a:ext cx="810928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014196"/>
                </a:solidFill>
                <a:latin typeface="Questrial"/>
                <a:ea typeface="Questrial"/>
                <a:cs typeface="Questrial"/>
                <a:sym typeface="Questrial"/>
              </a:rPr>
              <a:t>   5. </a:t>
            </a:r>
            <a:r>
              <a:rPr lang="en-US" sz="6000" b="1" i="0" u="none" strike="noStrike" cap="none" dirty="0">
                <a:solidFill>
                  <a:srgbClr val="014196"/>
                </a:solidFill>
                <a:latin typeface="Questrial"/>
                <a:ea typeface="Questrial"/>
                <a:cs typeface="Questrial"/>
                <a:sym typeface="Questrial"/>
              </a:rPr>
              <a:t>Tema </a:t>
            </a:r>
            <a:r>
              <a:rPr lang="en-US" sz="6000" b="1" i="0" u="none" strike="noStrike" cap="none" dirty="0" err="1">
                <a:solidFill>
                  <a:srgbClr val="014196"/>
                </a:solidFill>
                <a:latin typeface="Questrial"/>
                <a:ea typeface="Questrial"/>
                <a:cs typeface="Questrial"/>
                <a:sym typeface="Questrial"/>
              </a:rPr>
              <a:t>Pembahasan</a:t>
            </a:r>
            <a:r>
              <a:rPr lang="en-US" sz="6000" b="1" i="0" u="none" strike="noStrike" cap="none" dirty="0">
                <a:solidFill>
                  <a:srgbClr val="014196"/>
                </a:solidFill>
                <a:latin typeface="Questrial"/>
                <a:ea typeface="Questrial"/>
                <a:cs typeface="Questrial"/>
                <a:sym typeface="Questrial"/>
              </a:rPr>
              <a:t>:  </a:t>
            </a:r>
            <a:endParaRPr sz="6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2"/>
          <p:cNvSpPr txBox="1"/>
          <p:nvPr/>
        </p:nvSpPr>
        <p:spPr>
          <a:xfrm>
            <a:off x="4259180" y="4427621"/>
            <a:ext cx="12927752" cy="46535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indent="-571500" algn="just">
              <a:lnSpc>
                <a:spcPct val="140000"/>
              </a:lnSpc>
              <a:buSzPts val="3600"/>
              <a:buFont typeface="Wingdings" panose="05000000000000000000" pitchFamily="2" charset="2"/>
              <a:buChar char="v"/>
            </a:pPr>
            <a:r>
              <a:rPr lang="en-US" sz="5400" b="1" i="0" u="none" strike="noStrike" cap="none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Nikah </a:t>
            </a:r>
            <a:r>
              <a:rPr lang="en-US" sz="5400" b="1" dirty="0">
                <a:latin typeface="Questrial"/>
                <a:ea typeface="Questrial"/>
                <a:cs typeface="Questrial"/>
                <a:sym typeface="Questrial"/>
              </a:rPr>
              <a:t>Daim dan mut’ah</a:t>
            </a:r>
          </a:p>
          <a:p>
            <a:pPr marL="571500" indent="-571500" algn="just">
              <a:lnSpc>
                <a:spcPct val="140000"/>
              </a:lnSpc>
              <a:buSzPts val="3600"/>
              <a:buFont typeface="Wingdings" panose="05000000000000000000" pitchFamily="2" charset="2"/>
              <a:buChar char="v"/>
            </a:pPr>
            <a:r>
              <a:rPr lang="en-US" sz="5400" b="1" dirty="0">
                <a:latin typeface="Questrial"/>
                <a:ea typeface="Questrial"/>
                <a:cs typeface="Questrial"/>
                <a:sym typeface="Questrial"/>
              </a:rPr>
              <a:t>Dasar </a:t>
            </a:r>
            <a:r>
              <a:rPr lang="en-US" sz="5400" b="1" dirty="0" err="1">
                <a:latin typeface="Questrial"/>
                <a:ea typeface="Questrial"/>
                <a:cs typeface="Questrial"/>
                <a:sym typeface="Questrial"/>
              </a:rPr>
              <a:t>hukum</a:t>
            </a:r>
            <a:endParaRPr lang="en-US" sz="5400" b="1" dirty="0">
              <a:latin typeface="Questrial"/>
              <a:ea typeface="Questrial"/>
              <a:cs typeface="Questrial"/>
              <a:sym typeface="Questrial"/>
            </a:endParaRPr>
          </a:p>
          <a:p>
            <a:pPr marL="571500" indent="-571500" algn="just">
              <a:lnSpc>
                <a:spcPct val="140000"/>
              </a:lnSpc>
              <a:buSzPts val="3600"/>
              <a:buFont typeface="Wingdings" panose="05000000000000000000" pitchFamily="2" charset="2"/>
              <a:buChar char="v"/>
            </a:pPr>
            <a:r>
              <a:rPr lang="en-US" sz="5400" b="1" dirty="0" err="1">
                <a:latin typeface="Questrial"/>
                <a:ea typeface="Questrial"/>
                <a:cs typeface="Questrial"/>
                <a:sym typeface="Questrial"/>
              </a:rPr>
              <a:t>Syarat-syarat</a:t>
            </a:r>
            <a:endParaRPr lang="en-US" sz="5400" b="1" dirty="0">
              <a:latin typeface="Questrial"/>
              <a:ea typeface="Questrial"/>
              <a:cs typeface="Questrial"/>
              <a:sym typeface="Questrial"/>
            </a:endParaRPr>
          </a:p>
          <a:p>
            <a:pPr marL="571500" marR="0" lvl="0" indent="-5715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pitchFamily="2" charset="2"/>
              <a:buChar char="v"/>
            </a:pPr>
            <a:endParaRPr lang="en-US" sz="5400" b="1" dirty="0">
              <a:solidFill>
                <a:schemeClr val="tx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85" name="Google Shape;85;p22"/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86" name="Google Shape;86;p22"/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87" name="Google Shape;87;p22"/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88" name="Google Shape;88;p22"/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" name="Google Shape;89;p22"/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90" name="Google Shape;90;p22"/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91" name="Google Shape;91;p22"/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2" name="Google Shape;92;p22"/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  <p:sp>
        <p:nvSpPr>
          <p:cNvPr id="93" name="Google Shape;93;p22"/>
          <p:cNvSpPr txBox="1"/>
          <p:nvPr/>
        </p:nvSpPr>
        <p:spPr>
          <a:xfrm>
            <a:off x="3976256" y="2382982"/>
            <a:ext cx="13210675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Pernikahan</a:t>
            </a:r>
            <a:endParaRPr sz="6000" b="1" i="0" u="none" strike="noStrike" cap="none" dirty="0">
              <a:solidFill>
                <a:schemeClr val="bg2"/>
              </a:solidFill>
              <a:latin typeface="Questrial" pitchFamily="2" charset="0"/>
              <a:ea typeface="Questrial" pitchFamily="2" charset="0"/>
              <a:cs typeface="Questrial" pitchFamily="2" charset="0"/>
              <a:sym typeface="Quest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F7768F8D-8CDB-3272-1898-337F31045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>
            <a:extLst>
              <a:ext uri="{FF2B5EF4-FFF2-40B4-BE49-F238E27FC236}">
                <a16:creationId xmlns:a16="http://schemas.microsoft.com/office/drawing/2014/main" id="{2C5B373A-9863-F488-C23B-1D1C41FFA893}"/>
              </a:ext>
            </a:extLst>
          </p:cNvPr>
          <p:cNvSpPr txBox="1"/>
          <p:nvPr/>
        </p:nvSpPr>
        <p:spPr>
          <a:xfrm>
            <a:off x="1801938" y="1284732"/>
            <a:ext cx="16115360" cy="73250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Pernikahan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bukan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hanya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ikatan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sosial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atau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hukum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tetapi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juga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perjalanan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spiritual dan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filosofis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mendalam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yang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mencakup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pemahaman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diri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sendiri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pasangan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kesabaran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dan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pengendalian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ego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msing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-masing, dan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tujuan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hidup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bersama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Pernikahan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adalah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salah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satu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sunnah Rasulullah yang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membawa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keberkahan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 Dalam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hadits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disebutkan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fa-IR" sz="4400" b="0" i="0" dirty="0">
                <a:effectLst/>
                <a:latin typeface="Lora" panose="020F0502020204030204" pitchFamily="2" charset="0"/>
              </a:rPr>
              <a:t> لَا صَرُورَةَ فِي الْإِسْلَامِ</a:t>
            </a:r>
            <a:r>
              <a:rPr lang="en-US" sz="4400" b="0" i="0" dirty="0">
                <a:effectLst/>
                <a:latin typeface="Lora" panose="020F0502020204030204" pitchFamily="2" charset="0"/>
              </a:rPr>
              <a:t> 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“Tidak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ada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kerahiban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Islam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Nilai-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nilai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etika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Islami,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seperti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kasih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sayang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keadilan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saling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hormat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harus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menjadi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pilar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keluarga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Karena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pernikahan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merupakan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perjalanan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bersama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menuju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Tuhan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maka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tentu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ada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kesulitan-kesulitan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dihadapi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situasi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ini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diperlukan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dengan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pendekatan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komunikasi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terbuka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introspeksi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dan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memahami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masing-masing.</a:t>
            </a:r>
          </a:p>
        </p:txBody>
      </p:sp>
      <p:grpSp>
        <p:nvGrpSpPr>
          <p:cNvPr id="100" name="Google Shape;100;p23">
            <a:extLst>
              <a:ext uri="{FF2B5EF4-FFF2-40B4-BE49-F238E27FC236}">
                <a16:creationId xmlns:a16="http://schemas.microsoft.com/office/drawing/2014/main" id="{57E81A4C-6C3D-7DCD-B24A-C634410E051D}"/>
              </a:ext>
            </a:extLst>
          </p:cNvPr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101" name="Google Shape;101;p23">
              <a:extLst>
                <a:ext uri="{FF2B5EF4-FFF2-40B4-BE49-F238E27FC236}">
                  <a16:creationId xmlns:a16="http://schemas.microsoft.com/office/drawing/2014/main" id="{732AABE1-A4C0-24D1-2D9F-8512FE884EFD}"/>
                </a:ext>
              </a:extLst>
            </p:cNvPr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102" name="Google Shape;102;p23">
                <a:extLst>
                  <a:ext uri="{FF2B5EF4-FFF2-40B4-BE49-F238E27FC236}">
                    <a16:creationId xmlns:a16="http://schemas.microsoft.com/office/drawing/2014/main" id="{EF6FEADB-523C-A939-8F7E-4AAD86D4E930}"/>
                  </a:ext>
                </a:extLst>
              </p:cNvPr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103" name="Google Shape;103;p23">
                <a:extLst>
                  <a:ext uri="{FF2B5EF4-FFF2-40B4-BE49-F238E27FC236}">
                    <a16:creationId xmlns:a16="http://schemas.microsoft.com/office/drawing/2014/main" id="{5ED9AEF1-64C0-0A5E-4309-5A9744B5AEA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3">
              <a:extLst>
                <a:ext uri="{FF2B5EF4-FFF2-40B4-BE49-F238E27FC236}">
                  <a16:creationId xmlns:a16="http://schemas.microsoft.com/office/drawing/2014/main" id="{9EC3B325-8B2A-0CE7-763D-534C82C0B1A9}"/>
                </a:ext>
              </a:extLst>
            </p:cNvPr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105" name="Google Shape;105;p23">
                <a:extLst>
                  <a:ext uri="{FF2B5EF4-FFF2-40B4-BE49-F238E27FC236}">
                    <a16:creationId xmlns:a16="http://schemas.microsoft.com/office/drawing/2014/main" id="{EE90CC83-8527-9528-DD64-EF7BEE291409}"/>
                  </a:ext>
                </a:extLst>
              </p:cNvPr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106" name="Google Shape;106;p23">
                <a:extLst>
                  <a:ext uri="{FF2B5EF4-FFF2-40B4-BE49-F238E27FC236}">
                    <a16:creationId xmlns:a16="http://schemas.microsoft.com/office/drawing/2014/main" id="{DB901D68-7C3E-5477-E565-42BF0A850BD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Google Shape;107;p23">
              <a:extLst>
                <a:ext uri="{FF2B5EF4-FFF2-40B4-BE49-F238E27FC236}">
                  <a16:creationId xmlns:a16="http://schemas.microsoft.com/office/drawing/2014/main" id="{1994B28D-091B-3B06-6F0F-5B4D55A4962C}"/>
                </a:ext>
              </a:extLst>
            </p:cNvPr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  <p:sp>
        <p:nvSpPr>
          <p:cNvPr id="5" name="Google Shape;93;p22">
            <a:extLst>
              <a:ext uri="{FF2B5EF4-FFF2-40B4-BE49-F238E27FC236}">
                <a16:creationId xmlns:a16="http://schemas.microsoft.com/office/drawing/2014/main" id="{7109EABA-533D-57BD-1993-BAB68D6C2BA3}"/>
              </a:ext>
            </a:extLst>
          </p:cNvPr>
          <p:cNvSpPr txBox="1"/>
          <p:nvPr/>
        </p:nvSpPr>
        <p:spPr>
          <a:xfrm>
            <a:off x="2887579" y="385011"/>
            <a:ext cx="5101390" cy="677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4000" b="1" i="0" u="none" strike="noStrike" cap="none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Pengantar</a:t>
            </a:r>
            <a:endParaRPr sz="4000" b="1" i="0" u="none" strike="noStrike" cap="none" dirty="0">
              <a:solidFill>
                <a:schemeClr val="bg2"/>
              </a:solidFill>
              <a:latin typeface="Questrial" pitchFamily="2" charset="0"/>
              <a:ea typeface="Questrial" pitchFamily="2" charset="0"/>
              <a:cs typeface="Questrial" pitchFamily="2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759465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EBCAEF89-EC86-08EB-B5C1-10B8910FE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>
            <a:extLst>
              <a:ext uri="{FF2B5EF4-FFF2-40B4-BE49-F238E27FC236}">
                <a16:creationId xmlns:a16="http://schemas.microsoft.com/office/drawing/2014/main" id="{A333292E-843B-8DA2-5ACC-B590D1D6E36B}"/>
              </a:ext>
            </a:extLst>
          </p:cNvPr>
          <p:cNvSpPr txBox="1"/>
          <p:nvPr/>
        </p:nvSpPr>
        <p:spPr>
          <a:xfrm>
            <a:off x="1801938" y="1284732"/>
            <a:ext cx="11249044" cy="8556188"/>
          </a:xfrm>
          <a:prstGeom prst="rect">
            <a:avLst/>
          </a:prstGeom>
          <a:solidFill>
            <a:srgbClr val="FDF8D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endParaRPr lang="fa-IR" sz="36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just"/>
            <a:endParaRPr lang="en-US" sz="36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r"/>
            <a:r>
              <a:rPr lang="fa-IR" sz="4400" b="0" i="0" dirty="0">
                <a:solidFill>
                  <a:srgbClr val="111827"/>
                </a:solidFill>
                <a:effectLst/>
                <a:latin typeface="__omar_6952f9"/>
              </a:rPr>
              <a:t>وَمِنْ اٰيٰتِهٖٓ اَنْ خَلَقَ لَكُمْ مِّنْ اَنْفُسِكُمْ اَزْوَاجًا لِّتَسْكُنُوْٓا اِلَيْهَا وَجَعَلَ بَيْنَكُمْ مَّوَدَّةً وَّرَحْمَةًۗ اِنَّ فِيْ ذٰلِكَ لَاٰيٰتٍ لِّقَوْمٍ يَّتَفَكَّرُوْنَ</a:t>
            </a:r>
            <a:endParaRPr lang="en-US" sz="36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fa-IR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“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Dan di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antara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tanda-tanda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kekuasaan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-Nya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ialah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Dia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menciptakan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untukmu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istri-istri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dari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jenismu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sendiri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supaya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kamu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cenderung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merasa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tenteram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kepadanya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, dan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dijadikan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-Nya di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antaramu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rasa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kasih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sayang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.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Sesungguhnya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pada yang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demikian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itu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benar-benar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terdapat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tanda-tanda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bagi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kaum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berpikir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.” 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(Qs. Rum [30]:</a:t>
            </a:r>
            <a:r>
              <a:rPr lang="id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21)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Rasulullah Saw, “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Tiada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fondasi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dibangun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Islam yang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lebih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dicintai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oleh Allah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Swt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melebihi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pernikahan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</a:t>
            </a:r>
          </a:p>
        </p:txBody>
      </p:sp>
      <p:grpSp>
        <p:nvGrpSpPr>
          <p:cNvPr id="100" name="Google Shape;100;p23">
            <a:extLst>
              <a:ext uri="{FF2B5EF4-FFF2-40B4-BE49-F238E27FC236}">
                <a16:creationId xmlns:a16="http://schemas.microsoft.com/office/drawing/2014/main" id="{AC01E541-4760-2E45-5542-6EB80646A785}"/>
              </a:ext>
            </a:extLst>
          </p:cNvPr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101" name="Google Shape;101;p23">
              <a:extLst>
                <a:ext uri="{FF2B5EF4-FFF2-40B4-BE49-F238E27FC236}">
                  <a16:creationId xmlns:a16="http://schemas.microsoft.com/office/drawing/2014/main" id="{5D3877FE-DF3E-148D-7DED-4D9BE5D84A40}"/>
                </a:ext>
              </a:extLst>
            </p:cNvPr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102" name="Google Shape;102;p23">
                <a:extLst>
                  <a:ext uri="{FF2B5EF4-FFF2-40B4-BE49-F238E27FC236}">
                    <a16:creationId xmlns:a16="http://schemas.microsoft.com/office/drawing/2014/main" id="{DAD121CE-06B8-035B-612C-C2B280709727}"/>
                  </a:ext>
                </a:extLst>
              </p:cNvPr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103" name="Google Shape;103;p23">
                <a:extLst>
                  <a:ext uri="{FF2B5EF4-FFF2-40B4-BE49-F238E27FC236}">
                    <a16:creationId xmlns:a16="http://schemas.microsoft.com/office/drawing/2014/main" id="{53B6821E-924F-6CA6-991B-32AE1D2226E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3">
              <a:extLst>
                <a:ext uri="{FF2B5EF4-FFF2-40B4-BE49-F238E27FC236}">
                  <a16:creationId xmlns:a16="http://schemas.microsoft.com/office/drawing/2014/main" id="{7B3FDC95-B6E8-A732-316A-5F5D90D1354E}"/>
                </a:ext>
              </a:extLst>
            </p:cNvPr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105" name="Google Shape;105;p23">
                <a:extLst>
                  <a:ext uri="{FF2B5EF4-FFF2-40B4-BE49-F238E27FC236}">
                    <a16:creationId xmlns:a16="http://schemas.microsoft.com/office/drawing/2014/main" id="{9E8EFE2E-901D-FAFC-2990-87019DC1D810}"/>
                  </a:ext>
                </a:extLst>
              </p:cNvPr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106" name="Google Shape;106;p23">
                <a:extLst>
                  <a:ext uri="{FF2B5EF4-FFF2-40B4-BE49-F238E27FC236}">
                    <a16:creationId xmlns:a16="http://schemas.microsoft.com/office/drawing/2014/main" id="{691D73F0-CE18-EE65-245A-B36EC6A425E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Google Shape;107;p23">
              <a:extLst>
                <a:ext uri="{FF2B5EF4-FFF2-40B4-BE49-F238E27FC236}">
                  <a16:creationId xmlns:a16="http://schemas.microsoft.com/office/drawing/2014/main" id="{C4FA696E-2E03-A3B1-D828-CD68FF9BEB99}"/>
                </a:ext>
              </a:extLst>
            </p:cNvPr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  <p:sp>
        <p:nvSpPr>
          <p:cNvPr id="5" name="Google Shape;93;p22">
            <a:extLst>
              <a:ext uri="{FF2B5EF4-FFF2-40B4-BE49-F238E27FC236}">
                <a16:creationId xmlns:a16="http://schemas.microsoft.com/office/drawing/2014/main" id="{E6BEA755-528C-AD5B-F866-D5114D900808}"/>
              </a:ext>
            </a:extLst>
          </p:cNvPr>
          <p:cNvSpPr txBox="1"/>
          <p:nvPr/>
        </p:nvSpPr>
        <p:spPr>
          <a:xfrm>
            <a:off x="2887579" y="385011"/>
            <a:ext cx="14036842" cy="677108"/>
          </a:xfrm>
          <a:prstGeom prst="rect">
            <a:avLst/>
          </a:prstGeom>
          <a:solidFill>
            <a:srgbClr val="FDF8D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4000" b="1" i="0" u="none" strike="noStrike" cap="none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Pernikahan</a:t>
            </a:r>
            <a:r>
              <a:rPr lang="en-US" sz="4000" b="1" i="0" u="none" strike="noStrike" cap="none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4000" b="1" i="0" u="none" strike="noStrike" cap="none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dalam</a:t>
            </a:r>
            <a:r>
              <a:rPr lang="en-US" sz="4000" b="1" i="0" u="none" strike="noStrike" cap="none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Al-Quran dan </a:t>
            </a:r>
            <a:r>
              <a:rPr lang="en-US" sz="4000" b="1" i="0" u="none" strike="noStrike" cap="none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hadis</a:t>
            </a:r>
            <a:r>
              <a:rPr lang="en-US" sz="4000" b="1" i="0" u="none" strike="noStrike" cap="none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sz="4000" b="1" i="0" u="none" strike="noStrike" cap="none" dirty="0">
              <a:solidFill>
                <a:schemeClr val="bg2"/>
              </a:solidFill>
              <a:latin typeface="Questrial" pitchFamily="2" charset="0"/>
              <a:ea typeface="Questrial" pitchFamily="2" charset="0"/>
              <a:cs typeface="Questrial" pitchFamily="2" charset="0"/>
              <a:sym typeface="Quest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07C07B-6470-FC82-E3C1-E91F7D694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5124" y="1496291"/>
            <a:ext cx="5112876" cy="834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15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4AF0C67B-F568-4E4A-10B6-2E6FDBF2C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>
            <a:extLst>
              <a:ext uri="{FF2B5EF4-FFF2-40B4-BE49-F238E27FC236}">
                <a16:creationId xmlns:a16="http://schemas.microsoft.com/office/drawing/2014/main" id="{A6B2A0CA-3831-1C1B-2F3C-F8647B69FA8F}"/>
              </a:ext>
            </a:extLst>
          </p:cNvPr>
          <p:cNvSpPr txBox="1"/>
          <p:nvPr/>
        </p:nvSpPr>
        <p:spPr>
          <a:xfrm>
            <a:off x="2050473" y="2078183"/>
            <a:ext cx="8395854" cy="77559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endParaRPr lang="en-ID" sz="36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Sarana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untuk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menumbuhkan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keakraban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kasih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say</a:t>
            </a:r>
            <a:r>
              <a:rPr lang="id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ng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Sarana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menjaga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kesucian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menghindarkan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diri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dari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perbuatan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maksiat</a:t>
            </a:r>
            <a:endParaRPr lang="en-ID" sz="36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Sarana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menjaga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kesehatan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fisik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mental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Berperan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menjaga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keamanan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stabilitas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lingkungan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sosial</a:t>
            </a:r>
            <a:endParaRPr lang="en-ID" sz="36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Upaya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untuk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memperbanyak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keturunan</a:t>
            </a:r>
            <a:endParaRPr lang="en-ID" sz="36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Sumber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kenikmatan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halal dan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penuh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berkah</a:t>
            </a:r>
            <a:endParaRPr lang="en-ID" sz="36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</p:txBody>
      </p:sp>
      <p:grpSp>
        <p:nvGrpSpPr>
          <p:cNvPr id="100" name="Google Shape;100;p23">
            <a:extLst>
              <a:ext uri="{FF2B5EF4-FFF2-40B4-BE49-F238E27FC236}">
                <a16:creationId xmlns:a16="http://schemas.microsoft.com/office/drawing/2014/main" id="{D328DDD2-21D4-2AA1-1F9A-ECCE620F7F6C}"/>
              </a:ext>
            </a:extLst>
          </p:cNvPr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101" name="Google Shape;101;p23">
              <a:extLst>
                <a:ext uri="{FF2B5EF4-FFF2-40B4-BE49-F238E27FC236}">
                  <a16:creationId xmlns:a16="http://schemas.microsoft.com/office/drawing/2014/main" id="{340159AB-20B1-D3C3-0616-63C8CEC6A896}"/>
                </a:ext>
              </a:extLst>
            </p:cNvPr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102" name="Google Shape;102;p23">
                <a:extLst>
                  <a:ext uri="{FF2B5EF4-FFF2-40B4-BE49-F238E27FC236}">
                    <a16:creationId xmlns:a16="http://schemas.microsoft.com/office/drawing/2014/main" id="{88F876D3-273C-0A8A-69A0-912DB57415CB}"/>
                  </a:ext>
                </a:extLst>
              </p:cNvPr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103" name="Google Shape;103;p23">
                <a:extLst>
                  <a:ext uri="{FF2B5EF4-FFF2-40B4-BE49-F238E27FC236}">
                    <a16:creationId xmlns:a16="http://schemas.microsoft.com/office/drawing/2014/main" id="{20ED6402-9DD2-CB3B-700A-2E70D629DFD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3">
              <a:extLst>
                <a:ext uri="{FF2B5EF4-FFF2-40B4-BE49-F238E27FC236}">
                  <a16:creationId xmlns:a16="http://schemas.microsoft.com/office/drawing/2014/main" id="{2B78669C-5AB3-7E62-8A50-63505F34E3F8}"/>
                </a:ext>
              </a:extLst>
            </p:cNvPr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105" name="Google Shape;105;p23">
                <a:extLst>
                  <a:ext uri="{FF2B5EF4-FFF2-40B4-BE49-F238E27FC236}">
                    <a16:creationId xmlns:a16="http://schemas.microsoft.com/office/drawing/2014/main" id="{A28EBCB0-73C6-1FE8-BB94-9A45069E8E18}"/>
                  </a:ext>
                </a:extLst>
              </p:cNvPr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106" name="Google Shape;106;p23">
                <a:extLst>
                  <a:ext uri="{FF2B5EF4-FFF2-40B4-BE49-F238E27FC236}">
                    <a16:creationId xmlns:a16="http://schemas.microsoft.com/office/drawing/2014/main" id="{B50199AC-E607-4BE2-B98B-85FE7D981BF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Google Shape;107;p23">
              <a:extLst>
                <a:ext uri="{FF2B5EF4-FFF2-40B4-BE49-F238E27FC236}">
                  <a16:creationId xmlns:a16="http://schemas.microsoft.com/office/drawing/2014/main" id="{3B0C5EC9-07D3-6CAC-3026-FD4A075515C6}"/>
                </a:ext>
              </a:extLst>
            </p:cNvPr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  <p:sp>
        <p:nvSpPr>
          <p:cNvPr id="5" name="Google Shape;93;p22">
            <a:extLst>
              <a:ext uri="{FF2B5EF4-FFF2-40B4-BE49-F238E27FC236}">
                <a16:creationId xmlns:a16="http://schemas.microsoft.com/office/drawing/2014/main" id="{092983ED-185B-2247-9F76-D1498D740CB7}"/>
              </a:ext>
            </a:extLst>
          </p:cNvPr>
          <p:cNvSpPr txBox="1"/>
          <p:nvPr/>
        </p:nvSpPr>
        <p:spPr>
          <a:xfrm>
            <a:off x="2887579" y="385011"/>
            <a:ext cx="14036842" cy="12926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4400" b="1" i="0" u="none" strike="noStrike" cap="none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Pernikahan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manfaat-manfaatnya</a:t>
            </a:r>
            <a:endParaRPr lang="en-ID" sz="4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ctr"/>
            <a:endParaRPr sz="4000" b="1" i="0" u="none" strike="noStrike" cap="none" dirty="0">
              <a:solidFill>
                <a:schemeClr val="bg2"/>
              </a:solidFill>
              <a:latin typeface="Questrial" pitchFamily="2" charset="0"/>
              <a:ea typeface="Questrial" pitchFamily="2" charset="0"/>
              <a:cs typeface="Questrial" pitchFamily="2" charset="0"/>
              <a:sym typeface="Quest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E91138-D894-7F64-4A74-7B685A27B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3584" y="2078183"/>
            <a:ext cx="7081071" cy="782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72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2DCCE346-9E83-A7B1-E237-0F1887715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>
            <a:extLst>
              <a:ext uri="{FF2B5EF4-FFF2-40B4-BE49-F238E27FC236}">
                <a16:creationId xmlns:a16="http://schemas.microsoft.com/office/drawing/2014/main" id="{CFB21D51-B02C-1F03-DB8E-2DD15263CA86}"/>
              </a:ext>
            </a:extLst>
          </p:cNvPr>
          <p:cNvSpPr txBox="1"/>
          <p:nvPr/>
        </p:nvSpPr>
        <p:spPr>
          <a:xfrm>
            <a:off x="1997241" y="1028700"/>
            <a:ext cx="15713243" cy="85561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42950" indent="-742950" algn="just">
              <a:buAutoNum type="arabicPeriod"/>
            </a:pP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Ayat al-Quran</a:t>
            </a:r>
          </a:p>
          <a:p>
            <a:pPr algn="just"/>
            <a:endParaRPr lang="en-ID" sz="32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ctr" rtl="1"/>
            <a:r>
              <a:rPr lang="ar-SA" sz="4400" b="0" i="0" dirty="0">
                <a:solidFill>
                  <a:srgbClr val="333333"/>
                </a:solidFill>
                <a:effectLst/>
                <a:latin typeface="Questrial" pitchFamily="2" charset="0"/>
                <a:ea typeface="Questrial" pitchFamily="2" charset="0"/>
              </a:rPr>
              <a:t>فَمَا </a:t>
            </a:r>
            <a:r>
              <a:rPr lang="ar-SA" sz="44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Questrial" pitchFamily="2" charset="0"/>
                <a:ea typeface="Questrial" pitchFamily="2" charset="0"/>
              </a:rPr>
              <a:t>اسْتَمْتَعْتُ</a:t>
            </a:r>
            <a:r>
              <a:rPr lang="ar-SA" sz="4400" dirty="0">
                <a:highlight>
                  <a:srgbClr val="FFFF00"/>
                </a:highlight>
                <a:latin typeface="Questrial" pitchFamily="2" charset="0"/>
                <a:ea typeface="Questrial" pitchFamily="2" charset="0"/>
              </a:rPr>
              <a:t>مْ</a:t>
            </a:r>
            <a:r>
              <a:rPr lang="ar-SA" sz="4400" dirty="0">
                <a:latin typeface="Questrial" pitchFamily="2" charset="0"/>
                <a:ea typeface="Questrial" pitchFamily="2" charset="0"/>
              </a:rPr>
              <a:t> ب</a:t>
            </a:r>
            <a:r>
              <a:rPr lang="ar-SA" sz="4400" b="0" i="0" dirty="0">
                <a:solidFill>
                  <a:srgbClr val="333333"/>
                </a:solidFill>
                <a:effectLst/>
                <a:latin typeface="Questrial" pitchFamily="2" charset="0"/>
                <a:ea typeface="Questrial" pitchFamily="2" charset="0"/>
              </a:rPr>
              <a:t>ِهٖ مِنْهُ</a:t>
            </a:r>
            <a:r>
              <a:rPr lang="ar-SA" sz="4400" dirty="0">
                <a:latin typeface="Questrial" pitchFamily="2" charset="0"/>
                <a:ea typeface="Questrial" pitchFamily="2" charset="0"/>
              </a:rPr>
              <a:t>نّ</a:t>
            </a:r>
            <a:r>
              <a:rPr lang="ar-SA" sz="4400" b="0" i="0" dirty="0">
                <a:solidFill>
                  <a:srgbClr val="333333"/>
                </a:solidFill>
                <a:effectLst/>
                <a:latin typeface="Questrial" pitchFamily="2" charset="0"/>
                <a:ea typeface="Questrial" pitchFamily="2" charset="0"/>
              </a:rPr>
              <a:t>َ فَاٰتُوْهُ</a:t>
            </a:r>
            <a:r>
              <a:rPr lang="ar-SA" sz="4400" dirty="0">
                <a:latin typeface="Questrial" pitchFamily="2" charset="0"/>
                <a:ea typeface="Questrial" pitchFamily="2" charset="0"/>
              </a:rPr>
              <a:t>نّ</a:t>
            </a:r>
            <a:r>
              <a:rPr lang="ar-SA" sz="4400" b="0" i="0" dirty="0">
                <a:solidFill>
                  <a:srgbClr val="333333"/>
                </a:solidFill>
                <a:effectLst/>
                <a:latin typeface="Questrial" pitchFamily="2" charset="0"/>
                <a:ea typeface="Questrial" pitchFamily="2" charset="0"/>
              </a:rPr>
              <a:t>َ اُجُوْرَهُ</a:t>
            </a:r>
            <a:r>
              <a:rPr lang="ar-SA" sz="4400" dirty="0">
                <a:latin typeface="Questrial" pitchFamily="2" charset="0"/>
                <a:ea typeface="Questrial" pitchFamily="2" charset="0"/>
              </a:rPr>
              <a:t>نّ</a:t>
            </a:r>
            <a:r>
              <a:rPr lang="ar-SA" sz="4400" b="0" i="0" dirty="0">
                <a:solidFill>
                  <a:srgbClr val="333333"/>
                </a:solidFill>
                <a:effectLst/>
                <a:latin typeface="Questrial" pitchFamily="2" charset="0"/>
                <a:ea typeface="Questrial" pitchFamily="2" charset="0"/>
              </a:rPr>
              <a:t>َ فَرِيْضَةً ۗ</a:t>
            </a:r>
            <a:endParaRPr lang="en-US" sz="4400" b="0" i="0" dirty="0">
              <a:solidFill>
                <a:srgbClr val="333333"/>
              </a:solidFill>
              <a:effectLst/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ctr" rtl="1"/>
            <a:r>
              <a:rPr lang="en-ID" sz="32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Dan orang-orang yang </a:t>
            </a:r>
            <a:r>
              <a:rPr lang="en-ID" sz="32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mencari</a:t>
            </a:r>
            <a:r>
              <a:rPr lang="en-ID" sz="32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kenikmatan</a:t>
            </a:r>
            <a:r>
              <a:rPr lang="en-ID" sz="32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dengan</a:t>
            </a:r>
            <a:r>
              <a:rPr lang="en-ID" sz="32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menikahi</a:t>
            </a:r>
            <a:r>
              <a:rPr lang="en-ID" sz="32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mereka</a:t>
            </a:r>
            <a:r>
              <a:rPr lang="en-ID" sz="32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(</a:t>
            </a:r>
            <a:r>
              <a:rPr lang="en-ID" sz="32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perempuan-perempuan</a:t>
            </a:r>
            <a:r>
              <a:rPr lang="en-ID" sz="32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), </a:t>
            </a:r>
            <a:r>
              <a:rPr lang="en-ID" sz="32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maka</a:t>
            </a:r>
            <a:r>
              <a:rPr lang="en-ID" sz="32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berikanlah</a:t>
            </a:r>
            <a:r>
              <a:rPr lang="en-ID" sz="32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mahar</a:t>
            </a:r>
            <a:r>
              <a:rPr lang="en-ID" sz="32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mereka</a:t>
            </a:r>
            <a:r>
              <a:rPr lang="en-ID" sz="32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sebagai</a:t>
            </a:r>
            <a:r>
              <a:rPr lang="en-ID" sz="32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suatu</a:t>
            </a:r>
            <a:r>
              <a:rPr lang="en-ID" sz="32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kewajiban</a:t>
            </a:r>
            <a:r>
              <a:rPr lang="en-ID" sz="32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. </a:t>
            </a:r>
            <a:endParaRPr lang="id-ID" sz="3200" i="1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ctr" rtl="1"/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(QS. Al-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Nisâ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’ [4]: 24)</a:t>
            </a:r>
          </a:p>
          <a:p>
            <a:pPr algn="just"/>
            <a:endParaRPr lang="en-ID" sz="32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just"/>
            <a:r>
              <a:rPr lang="ar-SA" sz="3200" dirty="0">
                <a:solidFill>
                  <a:srgbClr val="333333"/>
                </a:solidFill>
                <a:latin typeface="Questrial" pitchFamily="2" charset="0"/>
                <a:ea typeface="Questrial" pitchFamily="2" charset="0"/>
              </a:rPr>
              <a:t>اسْتَمْتَعْتُ</a:t>
            </a:r>
            <a:r>
              <a:rPr lang="ar-SA" sz="3200" dirty="0">
                <a:latin typeface="Questrial" pitchFamily="2" charset="0"/>
                <a:ea typeface="Questrial" pitchFamily="2" charset="0"/>
              </a:rPr>
              <a:t>م</a:t>
            </a:r>
            <a:r>
              <a:rPr lang="en-US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istamta’tum</a:t>
            </a:r>
            <a:r>
              <a:rPr lang="en-ID" sz="32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dari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akar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kata yang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sama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id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dengan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mut’ah</a:t>
            </a:r>
          </a:p>
          <a:p>
            <a:pPr algn="just"/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Ibnu Katsir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meyakini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bahwa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ayat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ini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adalah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dalil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diperbolehkan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nikah mut’ah, yang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telah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ditetapkan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syariah pada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awal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Islam, dan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kemudian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di Mansukh.</a:t>
            </a:r>
          </a:p>
          <a:p>
            <a:pPr algn="just"/>
            <a:endParaRPr lang="en-ID" sz="32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just"/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2. Hadis Nabi Muhammad saw </a:t>
            </a:r>
          </a:p>
          <a:p>
            <a:pPr algn="just"/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Imam Bukhari dan Muslim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meriwayatkan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dari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Hasan bin Muhammad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dari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Jabir bin Abdillah dan Salamah bin Al-Akwa’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kedua-nya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berkata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“Kami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bergabung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sebuah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pasukan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lalu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datanglah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(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utusan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) Rasulullah Saw,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ia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berkata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‘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Sesungguhnya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Rasulullah Saw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telah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mengizinkan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kalian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untuk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menikah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mut’ah,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maka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bermut’ahlah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kalian.</a:t>
            </a:r>
          </a:p>
        </p:txBody>
      </p:sp>
      <p:grpSp>
        <p:nvGrpSpPr>
          <p:cNvPr id="100" name="Google Shape;100;p23">
            <a:extLst>
              <a:ext uri="{FF2B5EF4-FFF2-40B4-BE49-F238E27FC236}">
                <a16:creationId xmlns:a16="http://schemas.microsoft.com/office/drawing/2014/main" id="{FC73D5CE-5F03-D764-F6F3-93493AC6B58D}"/>
              </a:ext>
            </a:extLst>
          </p:cNvPr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101" name="Google Shape;101;p23">
              <a:extLst>
                <a:ext uri="{FF2B5EF4-FFF2-40B4-BE49-F238E27FC236}">
                  <a16:creationId xmlns:a16="http://schemas.microsoft.com/office/drawing/2014/main" id="{A358B2A2-69ED-17C4-378A-9EB99A55F47C}"/>
                </a:ext>
              </a:extLst>
            </p:cNvPr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102" name="Google Shape;102;p23">
                <a:extLst>
                  <a:ext uri="{FF2B5EF4-FFF2-40B4-BE49-F238E27FC236}">
                    <a16:creationId xmlns:a16="http://schemas.microsoft.com/office/drawing/2014/main" id="{21CD526E-1FA8-48A4-DC79-4C608C7EB5E1}"/>
                  </a:ext>
                </a:extLst>
              </p:cNvPr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103" name="Google Shape;103;p23">
                <a:extLst>
                  <a:ext uri="{FF2B5EF4-FFF2-40B4-BE49-F238E27FC236}">
                    <a16:creationId xmlns:a16="http://schemas.microsoft.com/office/drawing/2014/main" id="{0A63C1CB-0E85-A6B0-1D00-D22B5315468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3">
              <a:extLst>
                <a:ext uri="{FF2B5EF4-FFF2-40B4-BE49-F238E27FC236}">
                  <a16:creationId xmlns:a16="http://schemas.microsoft.com/office/drawing/2014/main" id="{DFF4B107-E405-29F4-5DA4-15AFC88939B4}"/>
                </a:ext>
              </a:extLst>
            </p:cNvPr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105" name="Google Shape;105;p23">
                <a:extLst>
                  <a:ext uri="{FF2B5EF4-FFF2-40B4-BE49-F238E27FC236}">
                    <a16:creationId xmlns:a16="http://schemas.microsoft.com/office/drawing/2014/main" id="{0FED5DCD-5DE6-3386-323C-1A3E9E857C07}"/>
                  </a:ext>
                </a:extLst>
              </p:cNvPr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106" name="Google Shape;106;p23">
                <a:extLst>
                  <a:ext uri="{FF2B5EF4-FFF2-40B4-BE49-F238E27FC236}">
                    <a16:creationId xmlns:a16="http://schemas.microsoft.com/office/drawing/2014/main" id="{FB098EC8-563F-8CA7-C1AE-83B3470C39F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Google Shape;107;p23">
              <a:extLst>
                <a:ext uri="{FF2B5EF4-FFF2-40B4-BE49-F238E27FC236}">
                  <a16:creationId xmlns:a16="http://schemas.microsoft.com/office/drawing/2014/main" id="{395E67DF-5B5B-D1D2-EDCC-56DFDBA3496E}"/>
                </a:ext>
              </a:extLst>
            </p:cNvPr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  <p:sp>
        <p:nvSpPr>
          <p:cNvPr id="2" name="Google Shape;93;p22">
            <a:extLst>
              <a:ext uri="{FF2B5EF4-FFF2-40B4-BE49-F238E27FC236}">
                <a16:creationId xmlns:a16="http://schemas.microsoft.com/office/drawing/2014/main" id="{2D4DAF90-F203-208F-2AF7-6C1C457B745F}"/>
              </a:ext>
            </a:extLst>
          </p:cNvPr>
          <p:cNvSpPr txBox="1"/>
          <p:nvPr/>
        </p:nvSpPr>
        <p:spPr>
          <a:xfrm>
            <a:off x="4235116" y="105469"/>
            <a:ext cx="11392812" cy="677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Dasar Nikah Mut’ah </a:t>
            </a:r>
          </a:p>
        </p:txBody>
      </p:sp>
    </p:spTree>
    <p:extLst>
      <p:ext uri="{BB962C8B-B14F-4D97-AF65-F5344CB8AC3E}">
        <p14:creationId xmlns:p14="http://schemas.microsoft.com/office/powerpoint/2010/main" val="3799128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F1E22861-D343-11E0-1AE9-F38D43EF3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>
            <a:extLst>
              <a:ext uri="{FF2B5EF4-FFF2-40B4-BE49-F238E27FC236}">
                <a16:creationId xmlns:a16="http://schemas.microsoft.com/office/drawing/2014/main" id="{5D6F077E-F6F2-F5FB-66AD-D17A593AFD37}"/>
              </a:ext>
            </a:extLst>
          </p:cNvPr>
          <p:cNvSpPr txBox="1"/>
          <p:nvPr/>
        </p:nvSpPr>
        <p:spPr>
          <a:xfrm>
            <a:off x="1801937" y="1284731"/>
            <a:ext cx="16293558" cy="88947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Pada masa Rasul,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terdapat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dua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jenis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mut’ah: Nikah mut’ah dan haji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tamattu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Dimana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keduanya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dibenarkan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pada masa Rasul,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namun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dilarang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pada masa khalifah Umar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Khalifah Umar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melarang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memberlakukan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sanksi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atas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pelakunya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(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termasuk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ancaman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pelemparan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batu). 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Larangan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tersebut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merupakan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hasil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ijtihad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beliau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menjadi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awal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pelarangan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nikah mut’ah.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Imam Ali bin Abi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Thalib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sebagaimana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diungkapkan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oleh Al-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Thabari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kitab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tafsirnya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demikian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juga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disebutkan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Al-Razi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dari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Al-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Thabari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bahwasanya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Ali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berkata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“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Andai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bukan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karena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Umar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melarang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manusia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melakukan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nikah mut’ah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pastilah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tidak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akan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berzina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kecuali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orang yang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celaka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.”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Riwayat Abdullah bin Mas’ud (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Shahih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Bukhari)</a:t>
            </a:r>
          </a:p>
          <a:p>
            <a:pPr algn="just"/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	Para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sahabat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tidak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membawa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istri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saat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perang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ingin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melakukan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	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pengebirian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</a:t>
            </a:r>
          </a:p>
          <a:p>
            <a:pPr algn="just"/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	Rasulullah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melarang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pengebirian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mengizinkan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nikah mut’ah (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dengan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	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mahar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berupa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pakaian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).</a:t>
            </a:r>
          </a:p>
          <a:p>
            <a:pPr algn="just"/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	Rasulullah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membacakan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QS. Al-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Ma’idah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[5]:87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sebagai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penguat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kehalalan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hal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- 	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hal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baik</a:t>
            </a:r>
            <a:r>
              <a:rPr lang="en-ID" sz="3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</a:t>
            </a:r>
          </a:p>
        </p:txBody>
      </p:sp>
      <p:grpSp>
        <p:nvGrpSpPr>
          <p:cNvPr id="100" name="Google Shape;100;p23">
            <a:extLst>
              <a:ext uri="{FF2B5EF4-FFF2-40B4-BE49-F238E27FC236}">
                <a16:creationId xmlns:a16="http://schemas.microsoft.com/office/drawing/2014/main" id="{71BAB784-8328-CF4A-A083-1F297D6108A2}"/>
              </a:ext>
            </a:extLst>
          </p:cNvPr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101" name="Google Shape;101;p23">
              <a:extLst>
                <a:ext uri="{FF2B5EF4-FFF2-40B4-BE49-F238E27FC236}">
                  <a16:creationId xmlns:a16="http://schemas.microsoft.com/office/drawing/2014/main" id="{CEE97C2F-08B5-2ABC-132C-F216614F7B1C}"/>
                </a:ext>
              </a:extLst>
            </p:cNvPr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102" name="Google Shape;102;p23">
                <a:extLst>
                  <a:ext uri="{FF2B5EF4-FFF2-40B4-BE49-F238E27FC236}">
                    <a16:creationId xmlns:a16="http://schemas.microsoft.com/office/drawing/2014/main" id="{A494F149-70F8-B2A8-C372-FC7476E6E6AE}"/>
                  </a:ext>
                </a:extLst>
              </p:cNvPr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103" name="Google Shape;103;p23">
                <a:extLst>
                  <a:ext uri="{FF2B5EF4-FFF2-40B4-BE49-F238E27FC236}">
                    <a16:creationId xmlns:a16="http://schemas.microsoft.com/office/drawing/2014/main" id="{7058837D-0459-A46E-7141-CC5892544A8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3">
              <a:extLst>
                <a:ext uri="{FF2B5EF4-FFF2-40B4-BE49-F238E27FC236}">
                  <a16:creationId xmlns:a16="http://schemas.microsoft.com/office/drawing/2014/main" id="{A9B2B886-EE62-F74B-C3A2-E83A233AA074}"/>
                </a:ext>
              </a:extLst>
            </p:cNvPr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105" name="Google Shape;105;p23">
                <a:extLst>
                  <a:ext uri="{FF2B5EF4-FFF2-40B4-BE49-F238E27FC236}">
                    <a16:creationId xmlns:a16="http://schemas.microsoft.com/office/drawing/2014/main" id="{BC1AEA36-9A92-449D-69AD-05F629F7C3C9}"/>
                  </a:ext>
                </a:extLst>
              </p:cNvPr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106" name="Google Shape;106;p23">
                <a:extLst>
                  <a:ext uri="{FF2B5EF4-FFF2-40B4-BE49-F238E27FC236}">
                    <a16:creationId xmlns:a16="http://schemas.microsoft.com/office/drawing/2014/main" id="{62E54E4B-A5C1-E3CF-6C62-C2265236CE5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Google Shape;107;p23">
              <a:extLst>
                <a:ext uri="{FF2B5EF4-FFF2-40B4-BE49-F238E27FC236}">
                  <a16:creationId xmlns:a16="http://schemas.microsoft.com/office/drawing/2014/main" id="{938ED12E-51B6-5957-D683-E778797CBC9E}"/>
                </a:ext>
              </a:extLst>
            </p:cNvPr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  <p:sp>
        <p:nvSpPr>
          <p:cNvPr id="2" name="Google Shape;93;p22">
            <a:extLst>
              <a:ext uri="{FF2B5EF4-FFF2-40B4-BE49-F238E27FC236}">
                <a16:creationId xmlns:a16="http://schemas.microsoft.com/office/drawing/2014/main" id="{6148CB69-F762-A6DA-3C9B-36945B7BCC5F}"/>
              </a:ext>
            </a:extLst>
          </p:cNvPr>
          <p:cNvSpPr txBox="1"/>
          <p:nvPr/>
        </p:nvSpPr>
        <p:spPr>
          <a:xfrm>
            <a:off x="2466854" y="360947"/>
            <a:ext cx="15051125" cy="6155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Pelarangan</a:t>
            </a:r>
            <a:r>
              <a:rPr lang="en-US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Nikah Mut’ah</a:t>
            </a:r>
            <a:endParaRPr lang="en-ID" sz="4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69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5953F389-3B24-667F-F5C0-BFDF9373D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>
            <a:extLst>
              <a:ext uri="{FF2B5EF4-FFF2-40B4-BE49-F238E27FC236}">
                <a16:creationId xmlns:a16="http://schemas.microsoft.com/office/drawing/2014/main" id="{C70E7C34-D007-35B8-6B90-581E118946EA}"/>
              </a:ext>
            </a:extLst>
          </p:cNvPr>
          <p:cNvSpPr txBox="1"/>
          <p:nvPr/>
        </p:nvSpPr>
        <p:spPr>
          <a:xfrm>
            <a:off x="2189018" y="1028700"/>
            <a:ext cx="15521467" cy="75713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indent="-571500">
              <a:buFontTx/>
              <a:buChar char="-"/>
            </a:pP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Harus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ada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akad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(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ijab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qabul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)</a:t>
            </a:r>
          </a:p>
          <a:p>
            <a:pPr marL="571500" indent="-571500">
              <a:buFontTx/>
              <a:buChar char="-"/>
            </a:pP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Calon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suami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calon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istri</a:t>
            </a:r>
            <a:endParaRPr lang="en-ID" sz="32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>
              <a:buFontTx/>
              <a:buChar char="-"/>
            </a:pP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Tidak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ada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penghalang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pernikahan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antara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keduanya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: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saudara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orang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tua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anak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cucu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menantu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mertua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ipar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keponakan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paman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bibi</a:t>
            </a:r>
            <a:endParaRPr lang="en-ID" sz="32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>
              <a:buFontTx/>
              <a:buChar char="-"/>
            </a:pP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Harus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ada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izin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dari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wali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(ayah)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jika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perempuan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masih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gadis</a:t>
            </a:r>
          </a:p>
          <a:p>
            <a:pPr marL="571500" indent="-571500">
              <a:buFontTx/>
              <a:buChar char="-"/>
            </a:pP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Harus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ada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mahar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sudah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ditentukan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dibayarkan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waktu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(masa) yang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jelas</a:t>
            </a:r>
            <a:endParaRPr lang="en-ID" sz="32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>
              <a:buFontTx/>
              <a:buChar char="-"/>
            </a:pP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Calon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suami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harus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muslim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calon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istri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Muslimah/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ahlul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kitab</a:t>
            </a:r>
          </a:p>
          <a:p>
            <a:pPr marL="571500" indent="-571500">
              <a:buFontTx/>
              <a:buChar char="-"/>
            </a:pP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Keduanya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atau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salah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satunya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tidak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sedang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berihram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atau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ibadah haji</a:t>
            </a:r>
          </a:p>
          <a:p>
            <a:pPr marL="571500" indent="-571500">
              <a:buFontTx/>
              <a:buChar char="-"/>
            </a:pP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Jika masa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habis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maka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secara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otomatis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hubungan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antara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keduanya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selesai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Jika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terjadi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terjadi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hubungan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badan,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ada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masa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iddahnya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yaitu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selama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2 kali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siklus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haid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(45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hari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)</a:t>
            </a:r>
          </a:p>
          <a:p>
            <a:pPr marL="571500" indent="-571500">
              <a:buFontTx/>
              <a:buChar char="-"/>
            </a:pP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Jika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telah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habis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masa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pernikahan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ingin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melanjutkan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nikah mut’ah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atau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nikah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daim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maka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harus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ada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akad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nikah dan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mahar</a:t>
            </a:r>
            <a:r>
              <a:rPr lang="en-ID" sz="32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2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baru</a:t>
            </a:r>
            <a:endParaRPr lang="en-ID" sz="32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 algn="ctr">
              <a:buFontTx/>
              <a:buChar char="-"/>
            </a:pPr>
            <a:endParaRPr lang="en-ID" sz="44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</p:txBody>
      </p:sp>
      <p:grpSp>
        <p:nvGrpSpPr>
          <p:cNvPr id="100" name="Google Shape;100;p23">
            <a:extLst>
              <a:ext uri="{FF2B5EF4-FFF2-40B4-BE49-F238E27FC236}">
                <a16:creationId xmlns:a16="http://schemas.microsoft.com/office/drawing/2014/main" id="{645A48EC-6C1D-3E8E-BBAF-F9B953626421}"/>
              </a:ext>
            </a:extLst>
          </p:cNvPr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101" name="Google Shape;101;p23">
              <a:extLst>
                <a:ext uri="{FF2B5EF4-FFF2-40B4-BE49-F238E27FC236}">
                  <a16:creationId xmlns:a16="http://schemas.microsoft.com/office/drawing/2014/main" id="{235F9DC4-66D3-B6F0-2CC0-4623CA42D7DE}"/>
                </a:ext>
              </a:extLst>
            </p:cNvPr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102" name="Google Shape;102;p23">
                <a:extLst>
                  <a:ext uri="{FF2B5EF4-FFF2-40B4-BE49-F238E27FC236}">
                    <a16:creationId xmlns:a16="http://schemas.microsoft.com/office/drawing/2014/main" id="{C0797633-B41F-20E4-2C8D-00455189D6B5}"/>
                  </a:ext>
                </a:extLst>
              </p:cNvPr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103" name="Google Shape;103;p23">
                <a:extLst>
                  <a:ext uri="{FF2B5EF4-FFF2-40B4-BE49-F238E27FC236}">
                    <a16:creationId xmlns:a16="http://schemas.microsoft.com/office/drawing/2014/main" id="{A7C7F802-A1AB-310A-C9ED-4A8B8B19CA3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3">
              <a:extLst>
                <a:ext uri="{FF2B5EF4-FFF2-40B4-BE49-F238E27FC236}">
                  <a16:creationId xmlns:a16="http://schemas.microsoft.com/office/drawing/2014/main" id="{3DA77643-BB14-5387-179E-35F3DC56C349}"/>
                </a:ext>
              </a:extLst>
            </p:cNvPr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105" name="Google Shape;105;p23">
                <a:extLst>
                  <a:ext uri="{FF2B5EF4-FFF2-40B4-BE49-F238E27FC236}">
                    <a16:creationId xmlns:a16="http://schemas.microsoft.com/office/drawing/2014/main" id="{0FB59C57-9143-7327-37E7-A7E8BFDC14F5}"/>
                  </a:ext>
                </a:extLst>
              </p:cNvPr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106" name="Google Shape;106;p23">
                <a:extLst>
                  <a:ext uri="{FF2B5EF4-FFF2-40B4-BE49-F238E27FC236}">
                    <a16:creationId xmlns:a16="http://schemas.microsoft.com/office/drawing/2014/main" id="{F9F5FE29-BF12-D397-0B59-190176BAB68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Google Shape;107;p23">
              <a:extLst>
                <a:ext uri="{FF2B5EF4-FFF2-40B4-BE49-F238E27FC236}">
                  <a16:creationId xmlns:a16="http://schemas.microsoft.com/office/drawing/2014/main" id="{6749FA9E-1071-7C6D-8128-B6656FBDAC5C}"/>
                </a:ext>
              </a:extLst>
            </p:cNvPr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  <p:sp>
        <p:nvSpPr>
          <p:cNvPr id="2" name="Google Shape;93;p22">
            <a:extLst>
              <a:ext uri="{FF2B5EF4-FFF2-40B4-BE49-F238E27FC236}">
                <a16:creationId xmlns:a16="http://schemas.microsoft.com/office/drawing/2014/main" id="{06012121-88E9-F71C-9831-D3496F99181C}"/>
              </a:ext>
            </a:extLst>
          </p:cNvPr>
          <p:cNvSpPr txBox="1"/>
          <p:nvPr/>
        </p:nvSpPr>
        <p:spPr>
          <a:xfrm>
            <a:off x="2189018" y="145723"/>
            <a:ext cx="15521467" cy="6771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Ketentuan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Nikah Mut’ah</a:t>
            </a:r>
          </a:p>
        </p:txBody>
      </p:sp>
    </p:spTree>
    <p:extLst>
      <p:ext uri="{BB962C8B-B14F-4D97-AF65-F5344CB8AC3E}">
        <p14:creationId xmlns:p14="http://schemas.microsoft.com/office/powerpoint/2010/main" val="2747136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0EC4783E-F6EC-422C-A175-EAD1B5AEB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23">
            <a:extLst>
              <a:ext uri="{FF2B5EF4-FFF2-40B4-BE49-F238E27FC236}">
                <a16:creationId xmlns:a16="http://schemas.microsoft.com/office/drawing/2014/main" id="{EC8310A2-20B7-2CDC-A80C-D48A74498934}"/>
              </a:ext>
            </a:extLst>
          </p:cNvPr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101" name="Google Shape;101;p23">
              <a:extLst>
                <a:ext uri="{FF2B5EF4-FFF2-40B4-BE49-F238E27FC236}">
                  <a16:creationId xmlns:a16="http://schemas.microsoft.com/office/drawing/2014/main" id="{64C9BE43-A4BA-F99D-0749-5412252541B9}"/>
                </a:ext>
              </a:extLst>
            </p:cNvPr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102" name="Google Shape;102;p23">
                <a:extLst>
                  <a:ext uri="{FF2B5EF4-FFF2-40B4-BE49-F238E27FC236}">
                    <a16:creationId xmlns:a16="http://schemas.microsoft.com/office/drawing/2014/main" id="{CFC0FA0D-76C6-B6BB-B83C-BBD25CBC2A61}"/>
                  </a:ext>
                </a:extLst>
              </p:cNvPr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103" name="Google Shape;103;p23">
                <a:extLst>
                  <a:ext uri="{FF2B5EF4-FFF2-40B4-BE49-F238E27FC236}">
                    <a16:creationId xmlns:a16="http://schemas.microsoft.com/office/drawing/2014/main" id="{792E1C09-EC8C-A1E0-3FE0-FD411DF99AC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3">
              <a:extLst>
                <a:ext uri="{FF2B5EF4-FFF2-40B4-BE49-F238E27FC236}">
                  <a16:creationId xmlns:a16="http://schemas.microsoft.com/office/drawing/2014/main" id="{1C1055A5-3F11-0AE2-6D05-22A79BB908A0}"/>
                </a:ext>
              </a:extLst>
            </p:cNvPr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105" name="Google Shape;105;p23">
                <a:extLst>
                  <a:ext uri="{FF2B5EF4-FFF2-40B4-BE49-F238E27FC236}">
                    <a16:creationId xmlns:a16="http://schemas.microsoft.com/office/drawing/2014/main" id="{EE684358-E74F-A19F-FE35-515CCB94130B}"/>
                  </a:ext>
                </a:extLst>
              </p:cNvPr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106" name="Google Shape;106;p23">
                <a:extLst>
                  <a:ext uri="{FF2B5EF4-FFF2-40B4-BE49-F238E27FC236}">
                    <a16:creationId xmlns:a16="http://schemas.microsoft.com/office/drawing/2014/main" id="{4847F4DC-FC8B-FEB6-7CED-BB7C63D4CE2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Google Shape;107;p23">
              <a:extLst>
                <a:ext uri="{FF2B5EF4-FFF2-40B4-BE49-F238E27FC236}">
                  <a16:creationId xmlns:a16="http://schemas.microsoft.com/office/drawing/2014/main" id="{81CE08C1-1C04-FACF-3881-CC5E006775E4}"/>
                </a:ext>
              </a:extLst>
            </p:cNvPr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  <p:sp>
        <p:nvSpPr>
          <p:cNvPr id="2" name="Google Shape;93;p22">
            <a:extLst>
              <a:ext uri="{FF2B5EF4-FFF2-40B4-BE49-F238E27FC236}">
                <a16:creationId xmlns:a16="http://schemas.microsoft.com/office/drawing/2014/main" id="{5AD23205-57C1-AEAB-85A5-DD20927FF055}"/>
              </a:ext>
            </a:extLst>
          </p:cNvPr>
          <p:cNvSpPr txBox="1"/>
          <p:nvPr/>
        </p:nvSpPr>
        <p:spPr>
          <a:xfrm>
            <a:off x="2093495" y="288758"/>
            <a:ext cx="15881685" cy="61555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Tabel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Perbandingan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Nikah Daim dan Mut’ah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A35E47D-E3C2-BFC5-AC49-293E2190AC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053563"/>
              </p:ext>
            </p:extLst>
          </p:nvPr>
        </p:nvGraphicFramePr>
        <p:xfrm>
          <a:off x="2093495" y="1284732"/>
          <a:ext cx="15881685" cy="8884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5479">
                  <a:extLst>
                    <a:ext uri="{9D8B030D-6E8A-4147-A177-3AD203B41FA5}">
                      <a16:colId xmlns:a16="http://schemas.microsoft.com/office/drawing/2014/main" val="82628900"/>
                    </a:ext>
                  </a:extLst>
                </a:gridCol>
                <a:gridCol w="4207190">
                  <a:extLst>
                    <a:ext uri="{9D8B030D-6E8A-4147-A177-3AD203B41FA5}">
                      <a16:colId xmlns:a16="http://schemas.microsoft.com/office/drawing/2014/main" val="3700159639"/>
                    </a:ext>
                  </a:extLst>
                </a:gridCol>
                <a:gridCol w="8469016">
                  <a:extLst>
                    <a:ext uri="{9D8B030D-6E8A-4147-A177-3AD203B41FA5}">
                      <a16:colId xmlns:a16="http://schemas.microsoft.com/office/drawing/2014/main" val="3950320079"/>
                    </a:ext>
                  </a:extLst>
                </a:gridCol>
              </a:tblGrid>
              <a:tr h="645281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Aspek</a:t>
                      </a:r>
                      <a:endParaRPr lang="en-ID" sz="3200" dirty="0"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Persamaan</a:t>
                      </a:r>
                      <a:endParaRPr lang="en-ID" sz="3200" dirty="0"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Perbedaan</a:t>
                      </a:r>
                      <a:endParaRPr lang="en-ID" sz="3200" dirty="0"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019957"/>
                  </a:ext>
                </a:extLst>
              </a:tr>
              <a:tr h="645281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Status </a:t>
                      </a:r>
                      <a:r>
                        <a:rPr lang="en-US" sz="32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anak</a:t>
                      </a:r>
                      <a:endParaRPr lang="en-ID" sz="3200" dirty="0"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sama</a:t>
                      </a:r>
                      <a:endParaRPr lang="en-ID" sz="3200" dirty="0"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sama</a:t>
                      </a:r>
                      <a:endParaRPr lang="en-ID" sz="3200" dirty="0"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166323"/>
                  </a:ext>
                </a:extLst>
              </a:tr>
              <a:tr h="170708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Mahar</a:t>
                      </a:r>
                      <a:endParaRPr lang="en-ID" sz="2800" dirty="0"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Syarat</a:t>
                      </a:r>
                      <a:r>
                        <a:rPr lang="en-US" sz="28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sz="28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dalam</a:t>
                      </a:r>
                      <a:r>
                        <a:rPr lang="en-US" sz="28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sz="28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kedua</a:t>
                      </a:r>
                      <a:r>
                        <a:rPr lang="en-US" sz="28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sz="28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jenis</a:t>
                      </a:r>
                      <a:r>
                        <a:rPr lang="en-US" sz="28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sz="28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pernikahan</a:t>
                      </a:r>
                      <a:r>
                        <a:rPr lang="en-US" sz="28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sz="28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ini</a:t>
                      </a:r>
                      <a:r>
                        <a:rPr lang="en-US" sz="28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endParaRPr lang="en-ID" sz="2800" dirty="0"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Dalam nikah mut’ah, </a:t>
                      </a:r>
                      <a:r>
                        <a:rPr lang="en-ID" sz="24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mahar</a:t>
                      </a:r>
                      <a:r>
                        <a:rPr lang="en-ID" sz="24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4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harus</a:t>
                      </a:r>
                      <a:r>
                        <a:rPr lang="en-ID" sz="24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4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disebutkan</a:t>
                      </a:r>
                      <a:r>
                        <a:rPr lang="en-ID" sz="24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4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saat</a:t>
                      </a:r>
                      <a:r>
                        <a:rPr lang="en-ID" sz="24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4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akad</a:t>
                      </a:r>
                      <a:r>
                        <a:rPr lang="en-ID" sz="24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, </a:t>
                      </a:r>
                      <a:r>
                        <a:rPr lang="en-ID" sz="24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jika</a:t>
                      </a:r>
                      <a:r>
                        <a:rPr lang="en-ID" sz="24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4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tidak</a:t>
                      </a:r>
                      <a:r>
                        <a:rPr lang="en-ID" sz="24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, </a:t>
                      </a:r>
                      <a:r>
                        <a:rPr lang="en-ID" sz="24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maka</a:t>
                      </a:r>
                      <a:r>
                        <a:rPr lang="en-ID" sz="24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4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akad</a:t>
                      </a:r>
                      <a:r>
                        <a:rPr lang="en-ID" sz="24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4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tidak</a:t>
                      </a:r>
                      <a:r>
                        <a:rPr lang="en-ID" sz="24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4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sah</a:t>
                      </a:r>
                      <a:r>
                        <a:rPr lang="en-ID" sz="24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.</a:t>
                      </a:r>
                    </a:p>
                    <a:p>
                      <a:r>
                        <a:rPr lang="en-ID" sz="24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Dalam nikah </a:t>
                      </a:r>
                      <a:r>
                        <a:rPr lang="en-ID" sz="24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permanen</a:t>
                      </a:r>
                      <a:r>
                        <a:rPr lang="en-ID" sz="24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, </a:t>
                      </a:r>
                      <a:r>
                        <a:rPr lang="en-ID" sz="24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mahar</a:t>
                      </a:r>
                      <a:r>
                        <a:rPr lang="en-ID" sz="24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4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boleh</a:t>
                      </a:r>
                      <a:r>
                        <a:rPr lang="en-ID" sz="24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4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belum</a:t>
                      </a:r>
                      <a:r>
                        <a:rPr lang="en-ID" sz="24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4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disebutkan</a:t>
                      </a:r>
                      <a:r>
                        <a:rPr lang="en-ID" sz="24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4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saat</a:t>
                      </a:r>
                      <a:r>
                        <a:rPr lang="en-ID" sz="24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4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akad</a:t>
                      </a:r>
                      <a:r>
                        <a:rPr lang="en-ID" sz="24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, </a:t>
                      </a:r>
                      <a:r>
                        <a:rPr lang="en-ID" sz="2400" dirty="0" err="1"/>
                        <a:t>tapi</a:t>
                      </a:r>
                      <a:r>
                        <a:rPr lang="en-ID" sz="2400" dirty="0"/>
                        <a:t> </a:t>
                      </a:r>
                      <a:r>
                        <a:rPr lang="en-ID" sz="2400" dirty="0" err="1"/>
                        <a:t>tetap</a:t>
                      </a:r>
                      <a:r>
                        <a:rPr lang="en-ID" sz="2400" dirty="0"/>
                        <a:t> </a:t>
                      </a:r>
                      <a:r>
                        <a:rPr lang="en-ID" sz="2400" dirty="0" err="1"/>
                        <a:t>ada</a:t>
                      </a:r>
                      <a:r>
                        <a:rPr lang="en-ID" sz="2400" dirty="0"/>
                        <a:t> </a:t>
                      </a:r>
                      <a:r>
                        <a:rPr lang="en-ID" sz="2400" dirty="0" err="1"/>
                        <a:t>kewajiban</a:t>
                      </a:r>
                      <a:r>
                        <a:rPr lang="en-ID" sz="2400" dirty="0"/>
                        <a:t> </a:t>
                      </a:r>
                      <a:r>
                        <a:rPr lang="en-ID" sz="2400" dirty="0" err="1"/>
                        <a:t>membayar</a:t>
                      </a:r>
                      <a:r>
                        <a:rPr lang="en-ID" sz="24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990588"/>
                  </a:ext>
                </a:extLst>
              </a:tr>
              <a:tr h="543572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Mahram </a:t>
                      </a:r>
                      <a:endParaRPr lang="en-ID" sz="2800" dirty="0"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Sama</a:t>
                      </a:r>
                      <a:endParaRPr lang="en-ID" sz="2800" dirty="0"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sama</a:t>
                      </a:r>
                      <a:endParaRPr lang="en-ID" sz="2800" dirty="0"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070451"/>
                  </a:ext>
                </a:extLst>
              </a:tr>
              <a:tr h="1536285"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Iddah </a:t>
                      </a:r>
                      <a:endParaRPr lang="en-ID" sz="2600" dirty="0"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26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Sama-</a:t>
                      </a:r>
                      <a:r>
                        <a:rPr lang="en-ID" sz="26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sama</a:t>
                      </a:r>
                      <a:r>
                        <a:rPr lang="en-ID" sz="26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6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ada</a:t>
                      </a:r>
                      <a:r>
                        <a:rPr lang="en-ID" sz="26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masa ‘iddah </a:t>
                      </a:r>
                      <a:r>
                        <a:rPr lang="en-ID" sz="26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bagi</a:t>
                      </a:r>
                      <a:r>
                        <a:rPr lang="en-ID" sz="26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6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perempuan</a:t>
                      </a:r>
                      <a:r>
                        <a:rPr lang="en-ID" sz="26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6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setelah</a:t>
                      </a:r>
                      <a:r>
                        <a:rPr lang="en-ID" sz="26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6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berpisah</a:t>
                      </a:r>
                      <a:r>
                        <a:rPr lang="en-ID" sz="26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26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Mut’ah: 2 </a:t>
                      </a:r>
                      <a:r>
                        <a:rPr lang="en-ID" sz="26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haid</a:t>
                      </a:r>
                      <a:r>
                        <a:rPr lang="en-ID" sz="26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6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atau</a:t>
                      </a:r>
                      <a:r>
                        <a:rPr lang="en-ID" sz="26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45 </a:t>
                      </a:r>
                      <a:r>
                        <a:rPr lang="en-ID" sz="26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hari</a:t>
                      </a:r>
                      <a:r>
                        <a:rPr lang="en-ID" sz="26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. </a:t>
                      </a:r>
                      <a:r>
                        <a:rPr lang="en-ID" sz="26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Permanen</a:t>
                      </a:r>
                      <a:r>
                        <a:rPr lang="en-ID" sz="26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: 3 </a:t>
                      </a:r>
                      <a:r>
                        <a:rPr lang="en-ID" sz="26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haid</a:t>
                      </a:r>
                      <a:r>
                        <a:rPr lang="en-ID" sz="26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. ‘Iddah </a:t>
                      </a:r>
                      <a:r>
                        <a:rPr lang="en-ID" sz="26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permanen</a:t>
                      </a:r>
                      <a:r>
                        <a:rPr lang="en-ID" sz="26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juga punya </a:t>
                      </a:r>
                      <a:r>
                        <a:rPr lang="en-ID" sz="26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fungsi</a:t>
                      </a:r>
                      <a:r>
                        <a:rPr lang="en-ID" sz="26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6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psikologis</a:t>
                      </a:r>
                      <a:r>
                        <a:rPr lang="en-ID" sz="26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dan </a:t>
                      </a:r>
                      <a:r>
                        <a:rPr lang="en-ID" sz="26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sosial</a:t>
                      </a:r>
                      <a:r>
                        <a:rPr lang="en-ID" sz="26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yang </a:t>
                      </a:r>
                      <a:r>
                        <a:rPr lang="en-ID" sz="26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lebih</a:t>
                      </a:r>
                      <a:r>
                        <a:rPr lang="en-ID" sz="26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6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kompleks</a:t>
                      </a:r>
                      <a:r>
                        <a:rPr lang="en-ID" sz="26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749452"/>
                  </a:ext>
                </a:extLst>
              </a:tr>
              <a:tr h="1169411">
                <a:tc>
                  <a:txBody>
                    <a:bodyPr/>
                    <a:lstStyle/>
                    <a:p>
                      <a:r>
                        <a:rPr lang="en-ID" sz="26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Jangka</a:t>
                      </a:r>
                      <a:r>
                        <a:rPr lang="en-ID" sz="26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Waktu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Tidak </a:t>
                      </a:r>
                      <a:r>
                        <a:rPr lang="en-US" sz="26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ada</a:t>
                      </a:r>
                      <a:r>
                        <a:rPr lang="en-US" sz="26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endParaRPr lang="en-ID" sz="2600" dirty="0"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6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Mut’ah: ada batas waktu yang disepakati. Permanen: tanpa batas waktu.</a:t>
                      </a:r>
                      <a:endParaRPr lang="en-ID" sz="2600" dirty="0"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470621"/>
                  </a:ext>
                </a:extLst>
              </a:tr>
              <a:tr h="1288373"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Hak dan </a:t>
                      </a:r>
                      <a:r>
                        <a:rPr lang="en-US" sz="26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Kewajiban</a:t>
                      </a:r>
                      <a:endParaRPr lang="en-ID" sz="2600" dirty="0"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-</a:t>
                      </a:r>
                      <a:endParaRPr lang="en-ID" sz="2600" dirty="0"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26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Mut’ah: </a:t>
                      </a:r>
                      <a:r>
                        <a:rPr lang="en-ID" sz="26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syarat</a:t>
                      </a:r>
                      <a:r>
                        <a:rPr lang="en-ID" sz="26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dan </a:t>
                      </a:r>
                      <a:r>
                        <a:rPr lang="en-ID" sz="26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tanggung</a:t>
                      </a:r>
                      <a:r>
                        <a:rPr lang="en-ID" sz="26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6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jawab</a:t>
                      </a:r>
                      <a:r>
                        <a:rPr lang="en-ID" sz="26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6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bisa</a:t>
                      </a:r>
                      <a:r>
                        <a:rPr lang="en-ID" sz="26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6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disesuaikan</a:t>
                      </a:r>
                      <a:r>
                        <a:rPr lang="en-ID" sz="26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6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bebas</a:t>
                      </a:r>
                      <a:r>
                        <a:rPr lang="id-ID" sz="26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/sesuai kesepakatan antara keduanya.</a:t>
                      </a:r>
                      <a:r>
                        <a:rPr lang="en-ID" sz="26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6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Permanen</a:t>
                      </a:r>
                      <a:r>
                        <a:rPr lang="en-ID" sz="26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: </a:t>
                      </a:r>
                      <a:r>
                        <a:rPr lang="en-ID" sz="26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suami</a:t>
                      </a:r>
                      <a:r>
                        <a:rPr lang="en-ID" sz="26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6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wajib</a:t>
                      </a:r>
                      <a:r>
                        <a:rPr lang="en-ID" sz="26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6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menanggung</a:t>
                      </a:r>
                      <a:r>
                        <a:rPr lang="en-ID" sz="26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6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nafkah</a:t>
                      </a:r>
                      <a:r>
                        <a:rPr lang="en-ID" sz="26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dan </a:t>
                      </a:r>
                      <a:r>
                        <a:rPr lang="en-ID" sz="26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istri</a:t>
                      </a:r>
                      <a:r>
                        <a:rPr lang="en-ID" sz="26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6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wajib</a:t>
                      </a:r>
                      <a:r>
                        <a:rPr lang="en-ID" sz="26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6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taat</a:t>
                      </a:r>
                      <a:r>
                        <a:rPr lang="en-ID" sz="26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656008"/>
                  </a:ext>
                </a:extLst>
              </a:tr>
              <a:tr h="961293">
                <a:tc>
                  <a:txBody>
                    <a:bodyPr/>
                    <a:lstStyle/>
                    <a:p>
                      <a:r>
                        <a:rPr lang="en-ID" sz="24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Pewarisan</a:t>
                      </a:r>
                      <a:endParaRPr lang="en-ID" sz="2400" dirty="0"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-</a:t>
                      </a:r>
                      <a:endParaRPr lang="en-ID" sz="2400" dirty="0"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24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Mut’ah: </a:t>
                      </a:r>
                      <a:r>
                        <a:rPr lang="en-ID" sz="24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tidak</a:t>
                      </a:r>
                      <a:r>
                        <a:rPr lang="en-ID" sz="24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4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saling</a:t>
                      </a:r>
                      <a:r>
                        <a:rPr lang="en-ID" sz="24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4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mewarisi</a:t>
                      </a:r>
                      <a:r>
                        <a:rPr lang="en-ID" sz="24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. </a:t>
                      </a:r>
                      <a:r>
                        <a:rPr lang="en-ID" sz="24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Permanen</a:t>
                      </a:r>
                      <a:r>
                        <a:rPr lang="en-ID" sz="24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: </a:t>
                      </a:r>
                      <a:r>
                        <a:rPr lang="en-ID" sz="24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suami-istri</a:t>
                      </a:r>
                      <a:r>
                        <a:rPr lang="en-ID" sz="24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4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saling</a:t>
                      </a:r>
                      <a:r>
                        <a:rPr lang="en-ID" sz="24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ID" sz="2400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mewarisi</a:t>
                      </a:r>
                      <a:r>
                        <a:rPr lang="en-ID" sz="240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907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156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7515</TotalTime>
  <Words>1025</Words>
  <Application>Microsoft Office PowerPoint</Application>
  <PresentationFormat>Custom</PresentationFormat>
  <Paragraphs>102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Questrial</vt:lpstr>
      <vt:lpstr>__omar_6952f9</vt:lpstr>
      <vt:lpstr>Wingdings</vt:lpstr>
      <vt:lpstr>Lora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Siti Zinatun</dc:creator>
  <cp:lastModifiedBy>Akmal Kamil</cp:lastModifiedBy>
  <cp:revision>57</cp:revision>
  <dcterms:created xsi:type="dcterms:W3CDTF">2006-08-16T00:00:00Z</dcterms:created>
  <dcterms:modified xsi:type="dcterms:W3CDTF">2025-06-21T03:31:11Z</dcterms:modified>
</cp:coreProperties>
</file>