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97" r:id="rId4"/>
    <p:sldId id="344" r:id="rId5"/>
    <p:sldId id="313" r:id="rId6"/>
    <p:sldId id="340" r:id="rId7"/>
    <p:sldId id="341" r:id="rId8"/>
    <p:sldId id="331" r:id="rId9"/>
    <p:sldId id="318" r:id="rId10"/>
    <p:sldId id="355" r:id="rId11"/>
    <p:sldId id="357" r:id="rId12"/>
    <p:sldId id="351" r:id="rId13"/>
    <p:sldId id="352" r:id="rId14"/>
    <p:sldId id="350" r:id="rId15"/>
    <p:sldId id="354" r:id="rId16"/>
    <p:sldId id="339" r:id="rId17"/>
    <p:sldId id="353" r:id="rId18"/>
    <p:sldId id="356" r:id="rId19"/>
    <p:sldId id="273" r:id="rId20"/>
  </p:sldIdLst>
  <p:sldSz cx="18288000" cy="10287000"/>
  <p:notesSz cx="6858000" cy="9144000"/>
  <p:embeddedFontLst>
    <p:embeddedFont>
      <p:font typeface="Questrial" pitchFamily="2" charset="0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2880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3" autoAdjust="0"/>
    <p:restoredTop sz="94660"/>
  </p:normalViewPr>
  <p:slideViewPr>
    <p:cSldViewPr snapToGrid="0" showGuides="1">
      <p:cViewPr varScale="1">
        <p:scale>
          <a:sx n="26" d="100"/>
          <a:sy n="26" d="100"/>
        </p:scale>
        <p:origin x="64" y="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4031837E-907F-7772-A853-FD291EAAD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82169544-5A2F-C9AE-0323-F69F3B329E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FAED9EA3-A395-9C0D-F87B-D02CD734DA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00543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4DDFCBF4-1C2E-44D4-7844-75957DBCD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25692D70-F72F-798C-35C3-F65389134C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8CFA8D18-BAA7-2A95-506A-07A94B0DBE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078247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48B6BA24-E786-700B-F719-6050F5344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44EFDA05-87F6-182A-8DE7-3D4778AB49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8F66AC96-379F-308D-0375-E8E0D9C811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719166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8B4CC37D-F77C-1976-57E2-C17B245DA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EF8B9C4B-EA3B-475E-A17C-B0E07F408C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64EE4DAE-3F23-78E2-C1F6-728A62C1F4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71552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E1969096-11FD-3084-831A-233A16124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C37E89DD-0F3E-64B7-3D37-01D5506E85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986C4B0F-AFFA-C4AE-0366-7A71B5C66E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813187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23C00139-BD6C-5FA5-DCB1-8EF91E178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C3CB0368-D866-9A85-3D15-62476A1E94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29BF91C2-9C35-1EE1-51D2-FB6FE92313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31631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798059B9-9AE7-3816-0472-2029C698C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2F2BBAE2-A890-54EF-9B42-BC1F31AF72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3B1AEE9E-21ED-3C29-26CD-8772B502A3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348581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2" name="Google Shape;302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77" name="Google Shape;7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mouindonesia.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/>
            <a:stretch>
              <a:fillRect l="-26608" r="-41298"/>
            </a:stretch>
          </a:blipFill>
          <a:ln>
            <a:noFill/>
          </a:ln>
        </p:spPr>
        <p:txBody>
          <a:bodyPr/>
          <a:lstStyle/>
          <a:p>
            <a:endParaRPr lang="en-ID"/>
          </a:p>
        </p:txBody>
      </p:sp>
      <p:sp>
        <p:nvSpPr>
          <p:cNvPr id="85" name="Google Shape;85;p1"/>
          <p:cNvSpPr/>
          <p:nvPr/>
        </p:nvSpPr>
        <p:spPr>
          <a:xfrm>
            <a:off x="10610019" y="0"/>
            <a:ext cx="8706681" cy="11512966"/>
          </a:xfrm>
          <a:custGeom>
            <a:avLst/>
            <a:gdLst/>
            <a:ahLst/>
            <a:cxnLst/>
            <a:rect l="l" t="t" r="r" b="b"/>
            <a:pathLst>
              <a:path w="8706681" h="11512966" extrusionOk="0">
                <a:moveTo>
                  <a:pt x="0" y="0"/>
                </a:moveTo>
                <a:lnTo>
                  <a:pt x="8706681" y="0"/>
                </a:lnTo>
                <a:lnTo>
                  <a:pt x="8706681" y="11512966"/>
                </a:lnTo>
                <a:lnTo>
                  <a:pt x="0" y="115129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93" name="Google Shape;93;p1"/>
          <p:cNvSpPr txBox="1"/>
          <p:nvPr/>
        </p:nvSpPr>
        <p:spPr>
          <a:xfrm>
            <a:off x="1028700" y="8977615"/>
            <a:ext cx="5099376" cy="280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50" b="0" i="0" u="sng" strike="noStrike" cap="none">
                <a:solidFill>
                  <a:srgbClr val="01419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  <a:hlinkClick r:id="rId5"/>
              </a:rPr>
              <a:t>mouindonesia.id</a:t>
            </a:r>
          </a:p>
        </p:txBody>
      </p:sp>
      <p:grpSp>
        <p:nvGrpSpPr>
          <p:cNvPr id="94" name="Google Shape;94;p1"/>
          <p:cNvGrpSpPr/>
          <p:nvPr/>
        </p:nvGrpSpPr>
        <p:grpSpPr>
          <a:xfrm>
            <a:off x="14397072" y="643490"/>
            <a:ext cx="3324640" cy="1439278"/>
            <a:chOff x="0" y="0"/>
            <a:chExt cx="4432854" cy="1919037"/>
          </a:xfrm>
        </p:grpSpPr>
        <p:sp>
          <p:nvSpPr>
            <p:cNvPr id="95" name="Google Shape;95;p1"/>
            <p:cNvSpPr/>
            <p:nvPr/>
          </p:nvSpPr>
          <p:spPr>
            <a:xfrm>
              <a:off x="0" y="0"/>
              <a:ext cx="1919037" cy="1919037"/>
            </a:xfrm>
            <a:custGeom>
              <a:avLst/>
              <a:gdLst/>
              <a:ahLst/>
              <a:cxnLst/>
              <a:rect l="l" t="t" r="r" b="b"/>
              <a:pathLst>
                <a:path w="1919037" h="1919037" extrusionOk="0">
                  <a:moveTo>
                    <a:pt x="0" y="0"/>
                  </a:moveTo>
                  <a:lnTo>
                    <a:pt x="1919037" y="0"/>
                  </a:lnTo>
                  <a:lnTo>
                    <a:pt x="1919037" y="1919037"/>
                  </a:lnTo>
                  <a:lnTo>
                    <a:pt x="0" y="191903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/>
              <a:stretch>
                <a:fillRect/>
              </a:stretch>
            </a:blipFill>
            <a:ln>
              <a:noFill/>
            </a:ln>
          </p:spPr>
        </p:sp>
        <p:sp>
          <p:nvSpPr>
            <p:cNvPr id="96" name="Google Shape;96;p1"/>
            <p:cNvSpPr txBox="1"/>
            <p:nvPr/>
          </p:nvSpPr>
          <p:spPr>
            <a:xfrm>
              <a:off x="1803364" y="304641"/>
              <a:ext cx="2629490" cy="13669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5" b="0" i="0" u="none" strike="noStrike" cap="none">
                  <a:solidFill>
                    <a:srgbClr val="C4AD7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Al Mustafa</a:t>
              </a: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5" b="0" i="0" u="none" strike="noStrike" cap="none">
                  <a:solidFill>
                    <a:srgbClr val="C4AD7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Open </a:t>
              </a: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5" b="0" i="0" u="none" strike="noStrike" cap="none">
                  <a:solidFill>
                    <a:srgbClr val="C4AD7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University</a:t>
              </a:r>
            </a:p>
          </p:txBody>
        </p:sp>
      </p:grpSp>
      <p:sp>
        <p:nvSpPr>
          <p:cNvPr id="4" name="Google Shape;91;p1"/>
          <p:cNvSpPr txBox="1"/>
          <p:nvPr/>
        </p:nvSpPr>
        <p:spPr>
          <a:xfrm>
            <a:off x="1310377" y="3928679"/>
            <a:ext cx="12044675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Perempuan </a:t>
            </a:r>
            <a:r>
              <a:rPr lang="en-US" sz="8000" b="1" i="0" u="none" strike="noStrike" cap="none" dirty="0" err="1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dalam</a:t>
            </a:r>
            <a:r>
              <a:rPr lang="en-US" sz="80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 Islam 2 </a:t>
            </a:r>
            <a:endParaRPr lang="en-US" sz="8000" dirty="0"/>
          </a:p>
        </p:txBody>
      </p:sp>
      <p:sp>
        <p:nvSpPr>
          <p:cNvPr id="15" name="Google Shape;91;p1"/>
          <p:cNvSpPr txBox="1"/>
          <p:nvPr/>
        </p:nvSpPr>
        <p:spPr>
          <a:xfrm>
            <a:off x="4031573" y="5756483"/>
            <a:ext cx="7381124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Siti </a:t>
            </a:r>
            <a:r>
              <a:rPr lang="en-US" sz="6600" b="1" i="0" u="none" strike="noStrike" cap="none" dirty="0" err="1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Zinatun</a:t>
            </a: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, M.A.</a:t>
            </a:r>
            <a:endParaRPr lang="en-US" sz="6600" dirty="0"/>
          </a:p>
        </p:txBody>
      </p:sp>
      <p:sp>
        <p:nvSpPr>
          <p:cNvPr id="16" name="Google Shape;91;p1"/>
          <p:cNvSpPr txBox="1"/>
          <p:nvPr/>
        </p:nvSpPr>
        <p:spPr>
          <a:xfrm>
            <a:off x="5943599" y="7111064"/>
            <a:ext cx="4666419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2025</a:t>
            </a:r>
            <a:endParaRPr lang="en-US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13DE0A5B-1FA8-585F-B11C-695BBEBE4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F71C8806-42F8-5D20-0E75-898ABFDAE540}"/>
              </a:ext>
            </a:extLst>
          </p:cNvPr>
          <p:cNvSpPr txBox="1"/>
          <p:nvPr/>
        </p:nvSpPr>
        <p:spPr>
          <a:xfrm>
            <a:off x="1866989" y="1879723"/>
            <a:ext cx="15665117" cy="73866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Tidak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tamkin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yaitu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memenuhi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kebutuhan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seksual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syar‘i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Menunjukkan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ketidaksenangan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bersikap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masam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perubahan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sikap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menjawab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kasar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padahal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sebelumnya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lembut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menunjukkan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sikap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marah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padahal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sebelumnya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Tidak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menjaga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kebersihan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penampilan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hingga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sampai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tingkat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sejalan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kenikmatan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seksual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tanpa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izin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sepengetahuan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just"/>
            <a:b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b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A9826187-5EF7-305A-C5AA-9D0E2F55A35C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5AD5F408-A65E-E0F7-FCE6-B6F370595B17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CA8C6B20-F9FE-A21B-C877-12937C649EB5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E7103F54-DD75-F250-C0DB-8DD2CA2C6DE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751EE168-D80B-E07D-9D3A-65A95A03759D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A100E579-2971-6307-85BB-B2128F582C10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F5E03BDF-980E-B470-1449-A64B3B3E72B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15136218-3D20-10B9-E177-269B41318D73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3D80AF84-A585-A380-7B80-58055B6ABF76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it-IT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Tanda-Tanda Nusyuz Istri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358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0E88E27E-B543-C6F4-91E9-F7D910513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8EA90A5E-D371-E9E2-3BF4-F62613EC3624}"/>
              </a:ext>
            </a:extLst>
          </p:cNvPr>
          <p:cNvSpPr txBox="1"/>
          <p:nvPr/>
        </p:nvSpPr>
        <p:spPr>
          <a:xfrm>
            <a:off x="1952368" y="3262184"/>
            <a:ext cx="15758117" cy="49244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Penolakan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pekerjaan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memasak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menjahit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membersihkan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termasuk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dilakukan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oleh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Tidak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termasuk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tanpa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izin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tujuan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menuntut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pengetahuan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dasar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tentang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akidah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berobat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memungkinkan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menghindari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bahaya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jiwa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kehormatan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  <a:endParaRPr lang="en-US" altLang="en-US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60ACCE2D-A32B-D523-69C3-F3160A77778A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B42A2759-F0E1-57E2-9923-F84DC21D9779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76587A50-BCAC-0B5E-D632-C6816CE4FF31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31E9CCB3-6CE9-D83E-91C5-5808AE8FB6E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8135F83C-E4F7-39AF-A01F-68FF73EB63C3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A241BA68-F742-123C-A6FC-8C83897CA832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10B2DF04-37EC-DCCD-B53E-5DE6C9546DA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F89C872D-3991-6398-DB3B-A39E7375E886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B0877E46-9DE4-D7F0-6F11-A68F625FA5AC}"/>
              </a:ext>
            </a:extLst>
          </p:cNvPr>
          <p:cNvSpPr txBox="1"/>
          <p:nvPr/>
        </p:nvSpPr>
        <p:spPr>
          <a:xfrm>
            <a:off x="1952368" y="805834"/>
            <a:ext cx="15758117" cy="13542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Beberapa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lain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terkait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647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4C0C0D71-6001-4E6F-03A1-29DE2F2A7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0E1EA093-2042-1FAF-8333-5BBFACBC8463}"/>
              </a:ext>
            </a:extLst>
          </p:cNvPr>
          <p:cNvSpPr txBox="1"/>
          <p:nvPr/>
        </p:nvSpPr>
        <p:spPr>
          <a:xfrm>
            <a:off x="2045368" y="1900989"/>
            <a:ext cx="15665117" cy="60324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b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r>
              <a:rPr lang="fa-IR" sz="3600" dirty="0">
                <a:latin typeface="Questrial" pitchFamily="2" charset="0"/>
                <a:ea typeface="Questrial" pitchFamily="2" charset="0"/>
              </a:rPr>
              <a:t> </a:t>
            </a:r>
            <a:r>
              <a:rPr lang="fa-IR" sz="4800" dirty="0">
                <a:latin typeface="Questrial" pitchFamily="2" charset="0"/>
                <a:ea typeface="Questrial" pitchFamily="2" charset="0"/>
              </a:rPr>
              <a:t>وَالّٰتِيْ تَخَافُوْنَ نُشُوْزَهُنَّ فَعِظُوْهُنَّ وَاهْجُرُوْهُنَّ فِى الْمَضَاجِعِ </a:t>
            </a:r>
            <a:r>
              <a:rPr lang="fa-IR" sz="4800" dirty="0">
                <a:highlight>
                  <a:srgbClr val="FFFF00"/>
                </a:highlight>
                <a:latin typeface="Questrial" pitchFamily="2" charset="0"/>
                <a:ea typeface="Questrial" pitchFamily="2" charset="0"/>
              </a:rPr>
              <a:t>وَاضْرِبُوْهُنَّۚ</a:t>
            </a:r>
            <a:endParaRPr lang="en-US" sz="4800" dirty="0">
              <a:highlight>
                <a:srgbClr val="FFFF00"/>
              </a:highlight>
              <a:latin typeface="Questrial" pitchFamily="2" charset="0"/>
              <a:ea typeface="Questrial" pitchFamily="2" charset="0"/>
            </a:endParaRPr>
          </a:p>
          <a:p>
            <a:pPr algn="ctr"/>
            <a:b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Perempuan-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highlight>
                  <a:srgbClr val="FFFF00"/>
                </a:highlight>
                <a:latin typeface="Questrial" pitchFamily="2" charset="0"/>
                <a:ea typeface="Questrial" pitchFamily="2" charset="0"/>
                <a:cs typeface="Questrial" pitchFamily="2" charset="0"/>
              </a:rPr>
              <a:t>khawatirkan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berilah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nasihat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tinggalkanlah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tempat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tidur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pisah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ranjang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dan (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kalau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perlu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,) </a:t>
            </a:r>
            <a:r>
              <a:rPr lang="en-ID" sz="4000" dirty="0" err="1">
                <a:highlight>
                  <a:srgbClr val="FFFF00"/>
                </a:highlight>
                <a:latin typeface="Questrial" pitchFamily="2" charset="0"/>
                <a:ea typeface="Questrial" pitchFamily="2" charset="0"/>
                <a:cs typeface="Questrial" pitchFamily="2" charset="0"/>
              </a:rPr>
              <a:t>pukullah</a:t>
            </a:r>
            <a:r>
              <a:rPr lang="en-ID" sz="4000" dirty="0">
                <a:highlight>
                  <a:srgbClr val="FFFF00"/>
                </a:highlight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highlight>
                  <a:srgbClr val="FFFF00"/>
                </a:highlight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4000" dirty="0">
                <a:highlight>
                  <a:srgbClr val="FFFF00"/>
                </a:highlight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(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menyakitkan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). </a:t>
            </a:r>
          </a:p>
          <a:p>
            <a:pPr algn="ctr"/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(QS An-Nisa: 34)</a:t>
            </a:r>
            <a:b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br>
              <a:rPr lang="en-US" sz="3600" dirty="0"/>
            </a:b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142DC7FC-D67F-FD4C-270D-86A5B51E509E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57B24D67-70B2-C47A-015E-C852C21524AD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85EC2D45-9897-FACC-5955-2678363BB438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45E614D2-E4E3-A0CB-2ACA-414E65771A3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1D073CA4-89DE-A460-4573-6A48DD21E01F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53F90891-B410-C7A9-2ECF-390D0DCE745D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89599B70-AC77-031B-EA9A-B7AD5B8CC80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C02BB4F2-6368-3D46-8EBD-AC2B80AB3EF1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10B9300E-D71C-EF12-6B3A-CDA74E07DBF1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/>
              <a:t>Nusyuz</a:t>
            </a:r>
            <a:r>
              <a:rPr lang="en-ID" sz="4400" dirty="0"/>
              <a:t> </a:t>
            </a:r>
            <a:r>
              <a:rPr lang="en-ID" sz="4400" dirty="0" err="1"/>
              <a:t>Istri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958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D42B02FB-AD2E-988A-90D5-E1C1856C3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3772B3DD-FFC2-F25F-84A0-7CA4850CC038}"/>
              </a:ext>
            </a:extLst>
          </p:cNvPr>
          <p:cNvSpPr txBox="1"/>
          <p:nvPr/>
        </p:nvSpPr>
        <p:spPr>
          <a:xfrm>
            <a:off x="2192053" y="2433119"/>
            <a:ext cx="15665117" cy="72019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Berdasarkan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para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fakih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berfatwa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Tahap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pertama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menasihatinya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berhasil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memisahkan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ranjang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membelakangi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tempat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tidur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juga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membuahkan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hasil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fisik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ringan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kekerasan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Disebutkan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diperbolehkan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fisik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ringan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khawatir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perbuatan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bermoral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penyelewengan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seksual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dinasihati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dipisahkan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tempat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tidur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Namun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bersifat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Suami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bersikap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lunak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memaafkan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menceraikan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terjadi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perbuatan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senonoh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CB505657-2EAE-655E-1814-4D34F5FF9098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718B50B1-F358-D67E-069E-98DFFCC55723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E58479E1-865C-BD9C-717F-9503F2695364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E63D1651-AD2C-FAFB-4F50-2DEE08CDE2D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832A10C0-55AF-9738-578F-07AF1344CF07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7DD30353-3F49-14C9-BA97-DCEB2A63C06E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2FCE0D95-8B3B-88E2-512A-D682D4A4EAB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90063204-4599-2279-D7DF-410D1E3C757E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33675F1B-8E8B-D3EE-BBCD-CACA6B2FD76F}"/>
              </a:ext>
            </a:extLst>
          </p:cNvPr>
          <p:cNvSpPr txBox="1"/>
          <p:nvPr/>
        </p:nvSpPr>
        <p:spPr>
          <a:xfrm>
            <a:off x="2516695" y="884039"/>
            <a:ext cx="15015411" cy="6769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8"/>
            <a:r>
              <a:rPr lang="en-US" alt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Hukum </a:t>
            </a:r>
            <a:r>
              <a:rPr lang="en-US" alt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fikih</a:t>
            </a:r>
            <a:r>
              <a:rPr lang="en-US" alt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US" alt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QS al-Nisa: 34- 1</a:t>
            </a:r>
          </a:p>
        </p:txBody>
      </p:sp>
    </p:spTree>
    <p:extLst>
      <p:ext uri="{BB962C8B-B14F-4D97-AF65-F5344CB8AC3E}">
        <p14:creationId xmlns:p14="http://schemas.microsoft.com/office/powerpoint/2010/main" val="1655058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2192053" y="2433119"/>
            <a:ext cx="15665117" cy="60939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Berkaitan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tersebut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yaitu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menangani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pembangkangan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yang salah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solusi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memukul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sebagian kitab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Syara’i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Qawa’id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Lum’ah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Nasihat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pisah ranjang boleh dilakukan saat takut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Pukulan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hanya boleh bila nusyuz benar-benar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terjadi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Ini berdasar ijma' yang menyatakan pukulan tak boleh sebelum ada pelanggaran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nyata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Harus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sesuai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tingkat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kebutuhan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;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mulai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paling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ringan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Artinya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nasehat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kemudian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pisah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ranjang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baru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tahapan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terakhir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  <a:endParaRPr lang="en-US" alt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Pukulan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simbolik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siwak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keras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sama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sekali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/>
          <p:cNvSpPr txBox="1"/>
          <p:nvPr/>
        </p:nvSpPr>
        <p:spPr>
          <a:xfrm>
            <a:off x="2516695" y="884039"/>
            <a:ext cx="15015411" cy="13542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alt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Hukum </a:t>
            </a:r>
            <a:r>
              <a:rPr lang="en-US" alt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fikih</a:t>
            </a:r>
            <a:r>
              <a:rPr lang="en-US" alt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US" alt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QS al-Nisa: 34 - 2</a:t>
            </a:r>
          </a:p>
          <a:p>
            <a:endParaRPr lang="en-US" alt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C3BB7ACB-121B-56A8-79F5-5FFDA910C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77559FA2-AC23-B599-4B6F-6386B0FB719C}"/>
              </a:ext>
            </a:extLst>
          </p:cNvPr>
          <p:cNvSpPr txBox="1"/>
          <p:nvPr/>
        </p:nvSpPr>
        <p:spPr>
          <a:xfrm>
            <a:off x="2192053" y="2433119"/>
            <a:ext cx="15665117" cy="60939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kata “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dharb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"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Surah An-Nisa’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34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berarti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memukul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memukuli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/>
              <a:t>Namun</a:t>
            </a:r>
            <a:r>
              <a:rPr lang="en-ID" sz="3600" dirty="0"/>
              <a:t>, 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ulama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menetapkan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batasan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tindakan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di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pukulan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bertujuan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perbaikan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dendam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dilakukan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ringan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/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lembut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siwak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/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sikat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gigi</a:t>
            </a: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Pemukulan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ringan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menimbulkan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luka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serius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Jika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menyebabkan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cedera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membayar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ganti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rugi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al-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quran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hadis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disebutkan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anjuran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bergaul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ma’ruf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menjaga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kehormatan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menghormatinya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BE2D32A4-1694-6B3A-4C07-C0A0D3F6BF8C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390F3535-3C15-EF97-624E-0C39F14CA8BB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E2D1F724-FF9F-567A-2CFF-96FD71D7C9E5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DF70E29C-2A57-8B29-1251-82D2B09B287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E5E3B75C-5F80-AA2F-5203-EF2B808CD6CA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27BC3652-1FD4-840B-A400-41C3DD5F724E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4C8C2D2F-C53B-A061-A999-26B8A405D68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FC075D73-1C6D-8287-4DFD-2C4B995E9B49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D0297F3C-D0C6-1D4B-3E86-C89CCC1E7BD1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8" algn="ctr"/>
            <a:r>
              <a:rPr lang="en-US" alt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Kata “</a:t>
            </a:r>
            <a:r>
              <a:rPr lang="en-US" alt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wadhribunna</a:t>
            </a:r>
            <a:r>
              <a:rPr lang="en-US" alt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“</a:t>
            </a:r>
            <a:r>
              <a:rPr lang="fa-IR" sz="4400" dirty="0">
                <a:latin typeface="Questrial" pitchFamily="2" charset="0"/>
                <a:ea typeface="Questrial" pitchFamily="2" charset="0"/>
              </a:rPr>
              <a:t>وَاضْرِبُوْهُنَّۚ</a:t>
            </a:r>
            <a:r>
              <a:rPr lang="prs-AF" sz="4400" dirty="0">
                <a:latin typeface="Questrial" pitchFamily="2" charset="0"/>
                <a:ea typeface="Questrial" pitchFamily="2" charset="0"/>
              </a:rPr>
              <a:t> </a:t>
            </a:r>
            <a:endParaRPr lang="en-US" alt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442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935126" y="1871330"/>
            <a:ext cx="15775359" cy="75097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fa-IR" sz="3600" dirty="0">
                <a:latin typeface="Questrial" pitchFamily="2" charset="0"/>
                <a:ea typeface="Questrial" pitchFamily="2" charset="0"/>
              </a:rPr>
              <a:t>وَاِنِ امْرَاَةٌ خَافَتْ مِنْۢ بَعْلِهَا نُشُوْزًا اَوْ اِعْرَاضًا فَلَا جُنَاحَ عَلَيْهِمَآ اَنْ يُّصْلِحَا بَيْنَهُمَا صُلْحًاۗ وَالصُّلْحُ خَيْرٌۗ وَاُحْضِرَتِ الْاَنْفُسُ الشُّحَّۗ وَاِنْ تُحْسِنُوْا وَتَتَّقُوْا فَاِنَّ اللّٰهَ كَانَ بِمَا تَعْمَلُوْنَ خَبِيْرً</a:t>
            </a: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khawatir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suaminya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bersikap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acuh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keduanya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mengadakan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perdamaian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sebenarnya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Perdamaian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walaupun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manusia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menurut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tabiatnya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kikir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 Jika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berbuat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kebaikan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memelihara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dirimu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sikap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acuh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sesungguhnya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Allah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Mahateliti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kamu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kerjakan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  <a:r>
              <a:rPr lang="en-US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QS. An-Nisa: 128)</a:t>
            </a:r>
            <a:endParaRPr lang="en-US" altLang="en-US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Berdasarkan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para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fakih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mengatakan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melihat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tanda-tanda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diri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suaminya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mencoba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berdamai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suaminya</a:t>
            </a:r>
            <a:endParaRPr lang="en-US" altLang="en-US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Menasihatinya</a:t>
            </a:r>
            <a:endParaRPr lang="en-US" altLang="en-US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Dan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mengalah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rela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mengurangi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sebagian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haknya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agar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mempertahankan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kehidupan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tangga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mencegah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US" alt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altLang="en-US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/>
          <p:cNvSpPr txBox="1"/>
          <p:nvPr/>
        </p:nvSpPr>
        <p:spPr>
          <a:xfrm>
            <a:off x="3508744" y="105469"/>
            <a:ext cx="13397023" cy="13542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Nusuz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Suami-1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DFD6D30B-B4EE-2448-2EC9-C5F5628F2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B40138D6-13E1-5E83-AAAC-34CC2DEFDD0D}"/>
              </a:ext>
            </a:extLst>
          </p:cNvPr>
          <p:cNvSpPr txBox="1"/>
          <p:nvPr/>
        </p:nvSpPr>
        <p:spPr>
          <a:xfrm>
            <a:off x="1952368" y="3262184"/>
            <a:ext cx="15758117" cy="65864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endParaRPr lang="en-US" alt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menolak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membayar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mahar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menolak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melayani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suaminya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lalai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mengadu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hakim.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tetap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membangkang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hakim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menjatuhkan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ta’zir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mengambil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harta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membayar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termasuk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menjual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properti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bila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perlu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  <a:endParaRPr lang="en-US" alt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diperbolehkan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tindakan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sendiri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just"/>
            <a:b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*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Takzir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berupa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teguran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peringatan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keras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membayar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US" alt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dll</a:t>
            </a:r>
            <a:endParaRPr lang="en-US" alt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altLang="en-US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1B49E796-5FA6-F71D-8D07-2E8CDF7676A1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B501A015-E2C9-2908-74C3-5036F8D21809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E9A7DF14-6EFE-5CBB-82EB-374C5C9AAF50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545C6648-F1D8-4E0E-C63D-A5C22C20DE3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8F3209C7-CF37-4CD0-EC26-F2A917A1734B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4A398302-60DF-52FB-D706-B18EEA1D18E9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3C0DBD15-B610-C99F-4794-0BBC836C511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0A98CA39-05A8-7220-5EAE-98534E2BD911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3F409047-FD7A-8B00-4307-3680F062C8D0}"/>
              </a:ext>
            </a:extLst>
          </p:cNvPr>
          <p:cNvSpPr txBox="1"/>
          <p:nvPr/>
        </p:nvSpPr>
        <p:spPr>
          <a:xfrm>
            <a:off x="1952368" y="805834"/>
            <a:ext cx="15758117" cy="13542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Nusuz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Suami-2</a:t>
            </a:r>
          </a:p>
        </p:txBody>
      </p:sp>
    </p:spTree>
    <p:extLst>
      <p:ext uri="{BB962C8B-B14F-4D97-AF65-F5344CB8AC3E}">
        <p14:creationId xmlns:p14="http://schemas.microsoft.com/office/powerpoint/2010/main" val="1104712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B40D9C97-2B05-8BD6-3053-E7EF68EB1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49F48F4A-B6C6-2F74-5D92-4A68D75D348B}"/>
              </a:ext>
            </a:extLst>
          </p:cNvPr>
          <p:cNvSpPr txBox="1"/>
          <p:nvPr/>
        </p:nvSpPr>
        <p:spPr>
          <a:xfrm>
            <a:off x="1952368" y="3262184"/>
            <a:ext cx="15758117" cy="38779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 lang="en-US" altLang="en-US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Menolak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endParaRPr lang="en-US" altLang="en-US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kekerasan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endParaRPr lang="en-US" altLang="en-US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Tidak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memenuhi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pembagian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giliran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malam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haq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qism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endParaRPr lang="en-US" altLang="en-US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altLang="en-US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17F46FB7-00A7-6E77-CE8A-8C78F89AA274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96F78862-09D4-43CC-97C5-DEFA1B7BBDF6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7F41D5F4-0A50-DE7A-3DA8-502B66046033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41972444-DEEE-E225-1168-5805B10A3BE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C6741DF5-F33E-790F-3380-2737936BE570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E2553863-8243-7F87-6481-007812A4FAE6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A1D37D36-FDB5-A098-F36F-06C13C74C47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54D69CA1-DF87-D2D9-03EC-76CC4F58196C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5B2CC4A0-57CB-D9C5-6A21-940684F157B3}"/>
              </a:ext>
            </a:extLst>
          </p:cNvPr>
          <p:cNvSpPr txBox="1"/>
          <p:nvPr/>
        </p:nvSpPr>
        <p:spPr>
          <a:xfrm>
            <a:off x="1952368" y="805834"/>
            <a:ext cx="15758117" cy="13542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Tanda-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tanda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pihak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Suami</a:t>
            </a:r>
          </a:p>
        </p:txBody>
      </p:sp>
    </p:spTree>
    <p:extLst>
      <p:ext uri="{BB962C8B-B14F-4D97-AF65-F5344CB8AC3E}">
        <p14:creationId xmlns:p14="http://schemas.microsoft.com/office/powerpoint/2010/main" val="9434742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37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305" name="Google Shape;305;p37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306" name="Google Shape;306;p37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307" name="Google Shape;307;p37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308" name="Google Shape;308;p37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309" name="Google Shape;309;p37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310" name="Google Shape;310;p37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11" name="Google Shape;311;p37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312" name="Google Shape;312;p37"/>
          <p:cNvSpPr txBox="1"/>
          <p:nvPr/>
        </p:nvSpPr>
        <p:spPr>
          <a:xfrm>
            <a:off x="2286000" y="555171"/>
            <a:ext cx="15382754" cy="91977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r>
              <a:rPr lang="en-US" sz="836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Sekian</a:t>
            </a:r>
            <a:r>
              <a:rPr lang="en-US" sz="836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dan </a:t>
            </a:r>
            <a:r>
              <a:rPr lang="en-US" sz="836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Terima</a:t>
            </a:r>
            <a:r>
              <a:rPr lang="en-US" sz="836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lang="en-US" sz="836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kasih</a:t>
            </a:r>
            <a:endParaRPr lang="en-US" sz="8360" b="1" i="0" u="none" strike="noStrike" cap="none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i="0" u="none" strike="noStrike" cap="none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/>
          <p:nvPr/>
        </p:nvSpPr>
        <p:spPr>
          <a:xfrm>
            <a:off x="6352674" y="599833"/>
            <a:ext cx="810928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 panose="020B0604020202020204"/>
              <a:buNone/>
            </a:pPr>
            <a:r>
              <a:rPr lang="en-US" sz="6000" b="1" i="0" u="none" strike="noStrike" cap="none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  7. </a:t>
            </a:r>
            <a:r>
              <a:rPr lang="en-US" sz="600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Tema </a:t>
            </a:r>
            <a:r>
              <a:rPr lang="en-US" sz="600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Pembahasan</a:t>
            </a:r>
            <a:r>
              <a:rPr lang="en-US" sz="600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:  </a:t>
            </a:r>
            <a:endParaRPr sz="60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" name="Google Shape;83;p22"/>
          <p:cNvSpPr txBox="1"/>
          <p:nvPr/>
        </p:nvSpPr>
        <p:spPr>
          <a:xfrm>
            <a:off x="4114800" y="4413832"/>
            <a:ext cx="13135233" cy="349018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lnSpc>
                <a:spcPct val="140000"/>
              </a:lnSpc>
              <a:buSzPts val="3600"/>
              <a:buFont typeface="Wingdings" panose="05000000000000000000" pitchFamily="2" charset="2"/>
              <a:buChar char="v"/>
            </a:pPr>
            <a:r>
              <a:rPr lang="en-US" sz="5400" b="1" i="0" u="none" strike="noStrike" cap="none" dirty="0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lang="en-US" sz="5400" b="1" dirty="0" err="1">
                <a:latin typeface="Questrial"/>
                <a:ea typeface="Questrial"/>
                <a:cs typeface="Questrial"/>
                <a:sym typeface="Questrial"/>
              </a:rPr>
              <a:t>Definisi</a:t>
            </a:r>
            <a:endParaRPr lang="en-US" sz="5400" b="1" dirty="0">
              <a:latin typeface="Questrial"/>
              <a:ea typeface="Questrial"/>
              <a:cs typeface="Questrial"/>
              <a:sym typeface="Questrial"/>
            </a:endParaRPr>
          </a:p>
          <a:p>
            <a:pPr marL="571500" indent="-571500">
              <a:lnSpc>
                <a:spcPct val="140000"/>
              </a:lnSpc>
              <a:buSzPts val="3600"/>
              <a:buFont typeface="Wingdings" panose="05000000000000000000" pitchFamily="2" charset="2"/>
              <a:buChar char="v"/>
            </a:pPr>
            <a:r>
              <a:rPr lang="en-US" sz="5400" b="1" dirty="0" err="1">
                <a:latin typeface="Questrial"/>
                <a:ea typeface="Questrial"/>
                <a:cs typeface="Questrial"/>
                <a:sym typeface="Questrial"/>
              </a:rPr>
              <a:t>Syarat-syarat</a:t>
            </a:r>
            <a:endParaRPr lang="en-US" sz="5400" b="1" dirty="0">
              <a:latin typeface="Questrial"/>
              <a:ea typeface="Questrial"/>
              <a:cs typeface="Questrial"/>
              <a:sym typeface="Questrial"/>
            </a:endParaRPr>
          </a:p>
          <a:p>
            <a:pPr marL="571500" indent="-571500">
              <a:lnSpc>
                <a:spcPct val="140000"/>
              </a:lnSpc>
              <a:buSzPts val="3600"/>
              <a:buFont typeface="Wingdings" panose="05000000000000000000" pitchFamily="2" charset="2"/>
              <a:buChar char="v"/>
            </a:pPr>
            <a:r>
              <a:rPr lang="en-US" sz="5400" b="1" dirty="0" err="1">
                <a:latin typeface="Questrial"/>
                <a:ea typeface="Questrial"/>
                <a:cs typeface="Questrial"/>
                <a:sym typeface="Questrial"/>
              </a:rPr>
              <a:t>Dampak</a:t>
            </a:r>
            <a:endParaRPr lang="en-US" sz="5400" b="1" dirty="0"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85" name="Google Shape;85;p22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86" name="Google Shape;86;p22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87" name="Google Shape;87;p22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88" name="Google Shape;88;p22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89" name="Google Shape;89;p22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90" name="Google Shape;90;p22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91" name="Google Shape;91;p22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92" name="Google Shape;92;p22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93" name="Google Shape;93;p22"/>
          <p:cNvSpPr txBox="1"/>
          <p:nvPr/>
        </p:nvSpPr>
        <p:spPr>
          <a:xfrm>
            <a:off x="4114800" y="3012773"/>
            <a:ext cx="13135233" cy="8309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Tamkin dan </a:t>
            </a:r>
            <a:r>
              <a:rPr lang="en-US" sz="5400" b="1" i="0" u="none" strike="noStrike" cap="none" dirty="0" err="1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Nusyuz</a:t>
            </a:r>
            <a:endParaRPr lang="en-US" sz="5400" b="1" i="0" u="none" strike="noStrike" cap="none" dirty="0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801938" y="1284732"/>
            <a:ext cx="16115360" cy="830996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Prinsip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dasar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membangun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keselarasan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pengertian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serta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menetapkan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aturan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agar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menemukan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solusi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terjadi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ketidaksepakatan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Banyak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masalah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diselesaikan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kesabaran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ketabahan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Kesabaran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akhlak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buruk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pasangan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bernilai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pahala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besar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Allah.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Diriwayatkan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Rasulullah saw: 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Barang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siapa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bersabar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akhlak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buruk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pasangannya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pahalanya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Nabi Ayyub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ketika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menghadapi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cobaan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sangat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menekankan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pentingnya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menjaga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keutuhan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keluarga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Dianjurkan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agar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pasangan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saling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memaafkan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mengabaikan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kesalahan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pasangannya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terjadi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kesalahan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dianjurkan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mengesampingkan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ego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meminta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maaf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/>
          <p:cNvSpPr txBox="1"/>
          <p:nvPr/>
        </p:nvSpPr>
        <p:spPr>
          <a:xfrm>
            <a:off x="2887579" y="385011"/>
            <a:ext cx="5101390" cy="67710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0" u="none" strike="noStrike" cap="none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lang="en-US" sz="4000" b="1" i="0" u="none" strike="noStrike" cap="none" dirty="0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Pengantar-1</a:t>
            </a:r>
            <a:endParaRPr sz="4000" b="1" i="0" u="none" strike="noStrike" cap="none" dirty="0">
              <a:solidFill>
                <a:schemeClr val="bg2"/>
              </a:solidFill>
              <a:latin typeface="Questrial" pitchFamily="2" charset="0"/>
              <a:ea typeface="Questrial" pitchFamily="2" charset="0"/>
              <a:cs typeface="Questrial" pitchFamily="2" charset="0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801938" y="1284732"/>
            <a:ext cx="16115360" cy="443198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Tamkin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ketaatan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pembangkangan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dibahas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bersama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mahar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qism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giliran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pembahasan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mahar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tamkin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dibahas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disebutkan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belum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membayar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mahar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tamkin</a:t>
            </a:r>
            <a:r>
              <a:rPr lang="en-ID" sz="36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pembahasan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salah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tamkin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penuh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Sedangkan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qism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dibahas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nasyizah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pembangkang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giliran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bermalam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/>
          <p:cNvSpPr txBox="1"/>
          <p:nvPr/>
        </p:nvSpPr>
        <p:spPr>
          <a:xfrm>
            <a:off x="2887579" y="385011"/>
            <a:ext cx="5101390" cy="6153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US" sz="4000" b="1" dirty="0">
                <a:latin typeface="Questrial"/>
                <a:ea typeface="Questrial"/>
                <a:cs typeface="Questrial"/>
                <a:sym typeface="Questrial"/>
              </a:rPr>
              <a:t>Pengantar-2</a:t>
            </a:r>
            <a:endParaRPr sz="4000" b="1" i="0" u="none" strike="noStrike" cap="none" dirty="0">
              <a:solidFill>
                <a:schemeClr val="bg2"/>
              </a:solidFill>
              <a:latin typeface="Questrial" pitchFamily="2" charset="0"/>
              <a:ea typeface="Questrial" pitchFamily="2" charset="0"/>
              <a:cs typeface="Questrial" pitchFamily="2" charset="0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677797" y="1701208"/>
            <a:ext cx="16032687" cy="406265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42950" indent="-742950" algn="just">
              <a:buAutoNum type="arabicPeriod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bahasa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kekuasaan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sesuatu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membuat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seseorang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menguasai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sesuatu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akses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menyerahkan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742950" indent="-742950" algn="just">
              <a:buAutoNum type="arabicPeriod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istilah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Ketaatan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hal-hal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syar’i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just"/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/>
          <p:cNvSpPr txBox="1"/>
          <p:nvPr/>
        </p:nvSpPr>
        <p:spPr>
          <a:xfrm>
            <a:off x="4235116" y="297711"/>
            <a:ext cx="11522336" cy="67710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Definisi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Tamkin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801937" y="1028700"/>
            <a:ext cx="16486063" cy="82484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42950" indent="-742950" algn="just">
              <a:buAutoNum type="arabicPeriod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Tamkin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Khusus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Adalah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ketaatan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hal-hal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khusus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berkaitan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hubungan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suami-istri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yaitu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meminta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bersenang-senang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istimta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‘),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menyerahkan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keinginan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suaminya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situasi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syar‘i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diperbolehkan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just"/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2. Tamkin Umum: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Adalah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ketaatan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menyeluruh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urusan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kehidupan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umum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Jenis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tamkin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semua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berkaitan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pengelolaan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dapat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menghadirkan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keridhaan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dilakukan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oleh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sebagai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pelaksanaan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hak-hak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just"/>
            <a:endParaRPr lang="en-ID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/>
          <p:cNvSpPr txBox="1"/>
          <p:nvPr/>
        </p:nvSpPr>
        <p:spPr>
          <a:xfrm>
            <a:off x="4235115" y="105469"/>
            <a:ext cx="13475369" cy="67710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Pembagian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Tamkin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997241" y="1028700"/>
            <a:ext cx="15713243" cy="88639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Tamkin (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ketaatan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kehidupan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bersifat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timbal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balik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Akan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tetapi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tingkatan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batasannya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berbeda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keduanya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Sebagai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contoh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umumnya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banyak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berada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kemungkinan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besar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memenuhi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kebutuhan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yakni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hubungan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suami-istri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diwajibkan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merespon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kebutuhan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tersebut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selama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masih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batas yang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dibenarkan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syar‘i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semampu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Sementara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biasanya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sibuk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mencari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pekerjaan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mengharuskannya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berada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luar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waktu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lama,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kemungkinan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kecil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tanggapan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memenuhi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kebutuhan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pasangannya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Oleh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karena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tingkat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tuntutan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pun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rendah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beraktivitas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luar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rumah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izin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sebaiknya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memperhatikan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kondisi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just"/>
            <a:endParaRPr lang="en-ID" sz="3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/>
          <p:cNvSpPr txBox="1"/>
          <p:nvPr/>
        </p:nvSpPr>
        <p:spPr>
          <a:xfrm>
            <a:off x="4235115" y="105469"/>
            <a:ext cx="13475369" cy="6771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/>
              <a:t>Beberapa</a:t>
            </a:r>
            <a:r>
              <a:rPr lang="en-ID" sz="4400" dirty="0"/>
              <a:t> </a:t>
            </a:r>
            <a:r>
              <a:rPr lang="en-ID" sz="4400" dirty="0" err="1"/>
              <a:t>hal</a:t>
            </a:r>
            <a:r>
              <a:rPr lang="en-ID" sz="4400" dirty="0"/>
              <a:t> </a:t>
            </a:r>
            <a:r>
              <a:rPr lang="en-ID" sz="4400" dirty="0" err="1"/>
              <a:t>Mengenai</a:t>
            </a:r>
            <a:r>
              <a:rPr lang="en-ID" sz="4400" dirty="0"/>
              <a:t> Tamkin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801937" y="1284731"/>
            <a:ext cx="16293558" cy="70173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Menurut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syar‘i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tentang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tamkin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layanan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bersenang-senang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seksual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seorang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harus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menyerahkan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dirinya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keperluan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kenikmatan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hubungan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seksual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kecuali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terdapat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suatu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penghalang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ID" sz="38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Beberapa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penghalang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tersebut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lain: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Adanya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halangan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haid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ihram (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keadaan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ihram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saat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haji/umrah)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I‘tikaf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puasa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endParaRPr lang="en-ID" sz="38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Perjalanan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izin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endParaRPr lang="en-ID" sz="38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Penyakit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diderita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oleh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/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menghalangi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terjadinya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hubungan</a:t>
            </a:r>
            <a:r>
              <a:rPr lang="en-ID" sz="38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8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seksual</a:t>
            </a:r>
            <a:endParaRPr lang="en-ID" sz="38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/>
          <p:cNvSpPr txBox="1"/>
          <p:nvPr/>
        </p:nvSpPr>
        <p:spPr>
          <a:xfrm>
            <a:off x="2466854" y="360947"/>
            <a:ext cx="15051125" cy="61555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Sebagian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Penghalang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Tamkin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959430" y="1284731"/>
            <a:ext cx="15751056" cy="74481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Arti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bahasa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penolakan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pembangkangan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permusuhan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berarti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ketidaksukaan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salah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pihak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lain, dan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perlakuan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buruk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terhadapnya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."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maupun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US" alt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"Wanita melakukan nusyuz ketika ia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membangkang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membenci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suaminya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Suami juga melakukan nusyuz ketika ia memukul istrinya dan memperlakukannya dengan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kasar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.“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suami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belum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membayar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alt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mahar</a:t>
            </a:r>
            <a:r>
              <a:rPr lang="en-US" alt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Istri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menolak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hubungan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seksual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altLang="en-US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/>
          <p:cNvSpPr txBox="1"/>
          <p:nvPr/>
        </p:nvSpPr>
        <p:spPr>
          <a:xfrm>
            <a:off x="2253343" y="105469"/>
            <a:ext cx="15278763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Pembahasan</a:t>
            </a:r>
            <a:r>
              <a:rPr lang="en-ID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Nusyuz</a:t>
            </a:r>
            <a:endParaRPr lang="en-ID" sz="44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1440</Words>
  <Application>Microsoft Office PowerPoint</Application>
  <PresentationFormat>Custom</PresentationFormat>
  <Paragraphs>116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Questrial</vt:lpstr>
      <vt:lpstr>Wingdings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Siti Zinatun</dc:creator>
  <cp:lastModifiedBy>Akmal Kamil</cp:lastModifiedBy>
  <cp:revision>70</cp:revision>
  <dcterms:created xsi:type="dcterms:W3CDTF">2006-08-16T00:00:00Z</dcterms:created>
  <dcterms:modified xsi:type="dcterms:W3CDTF">2025-07-07T00:57:58Z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89A9DB8F2E0B451FBD9DA3C5484A8647_12</vt:lpwstr>
  </property>
  <property fmtid="{D5CDD505-2E9C-101B-9397-08002B2CF9AE}" pid="3" name="KSOProductBuildVer">
    <vt:lpwstr>1033-12.2.0.21546</vt:lpwstr>
  </property>
</Properties>
</file>