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7"/>
  </p:notesMasterIdLst>
  <p:sldIdLst>
    <p:sldId id="256" r:id="rId2"/>
    <p:sldId id="257" r:id="rId3"/>
    <p:sldId id="357" r:id="rId4"/>
    <p:sldId id="297" r:id="rId5"/>
    <p:sldId id="344" r:id="rId6"/>
    <p:sldId id="313" r:id="rId7"/>
    <p:sldId id="358" r:id="rId8"/>
    <p:sldId id="355" r:id="rId9"/>
    <p:sldId id="356" r:id="rId10"/>
    <p:sldId id="359" r:id="rId11"/>
    <p:sldId id="360" r:id="rId12"/>
    <p:sldId id="361" r:id="rId13"/>
    <p:sldId id="364" r:id="rId14"/>
    <p:sldId id="365" r:id="rId15"/>
    <p:sldId id="273" r:id="rId16"/>
  </p:sldIdLst>
  <p:sldSz cx="18288000" cy="10287000"/>
  <p:notesSz cx="6858000" cy="9144000"/>
  <p:embeddedFontLst>
    <p:embeddedFont>
      <p:font typeface="Arabic Typesetting" panose="03020402040406030203" pitchFamily="66" charset="-78"/>
      <p:regular r:id="rId18"/>
    </p:embeddedFont>
    <p:embeddedFont>
      <p:font typeface="Questrial" pitchFamily="2" charset="0"/>
      <p:regular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extLst>
    <p:ext uri="{EFAFB233-063F-42B5-8137-9DF3F51BA10A}">
      <p15:sldGuideLst xmlns:p15="http://schemas.microsoft.com/office/powerpoint/2012/main">
        <p15:guide id="1" orient="horz" pos="2160" userDrawn="1">
          <p15:clr>
            <a:srgbClr val="000000"/>
          </p15:clr>
        </p15:guide>
        <p15:guide id="2" pos="2880" userDrawn="1">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86C4"/>
    <a:srgbClr val="7AE0DE"/>
    <a:srgbClr val="63A4F7"/>
    <a:srgbClr val="4F95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53" autoAdjust="0"/>
    <p:restoredTop sz="94660"/>
  </p:normalViewPr>
  <p:slideViewPr>
    <p:cSldViewPr snapToGrid="0" showGuides="1">
      <p:cViewPr varScale="1">
        <p:scale>
          <a:sx n="26" d="100"/>
          <a:sy n="26" d="100"/>
        </p:scale>
        <p:origin x="64" y="7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a:extLst>
            <a:ext uri="{FF2B5EF4-FFF2-40B4-BE49-F238E27FC236}">
              <a16:creationId xmlns:a16="http://schemas.microsoft.com/office/drawing/2014/main" id="{9D107CF5-3D85-0BAA-EDBE-AF2E44AD417A}"/>
            </a:ext>
          </a:extLst>
        </p:cNvPr>
        <p:cNvGrpSpPr/>
        <p:nvPr/>
      </p:nvGrpSpPr>
      <p:grpSpPr>
        <a:xfrm>
          <a:off x="0" y="0"/>
          <a:ext cx="0" cy="0"/>
          <a:chOff x="0" y="0"/>
          <a:chExt cx="0" cy="0"/>
        </a:xfrm>
      </p:grpSpPr>
      <p:sp>
        <p:nvSpPr>
          <p:cNvPr id="96" name="Google Shape;96;p23:notes">
            <a:extLst>
              <a:ext uri="{FF2B5EF4-FFF2-40B4-BE49-F238E27FC236}">
                <a16:creationId xmlns:a16="http://schemas.microsoft.com/office/drawing/2014/main" id="{D82B1668-446F-BA96-42E9-285A6E214202}"/>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7" name="Google Shape;97;p23:notes">
            <a:extLst>
              <a:ext uri="{FF2B5EF4-FFF2-40B4-BE49-F238E27FC236}">
                <a16:creationId xmlns:a16="http://schemas.microsoft.com/office/drawing/2014/main" id="{C20FC8E9-6882-113B-DC2E-510670D02ED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59742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a:extLst>
            <a:ext uri="{FF2B5EF4-FFF2-40B4-BE49-F238E27FC236}">
              <a16:creationId xmlns:a16="http://schemas.microsoft.com/office/drawing/2014/main" id="{1B5BB798-5FC3-EA91-968F-DF2CB4BAFA8A}"/>
            </a:ext>
          </a:extLst>
        </p:cNvPr>
        <p:cNvGrpSpPr/>
        <p:nvPr/>
      </p:nvGrpSpPr>
      <p:grpSpPr>
        <a:xfrm>
          <a:off x="0" y="0"/>
          <a:ext cx="0" cy="0"/>
          <a:chOff x="0" y="0"/>
          <a:chExt cx="0" cy="0"/>
        </a:xfrm>
      </p:grpSpPr>
      <p:sp>
        <p:nvSpPr>
          <p:cNvPr id="96" name="Google Shape;96;p23:notes">
            <a:extLst>
              <a:ext uri="{FF2B5EF4-FFF2-40B4-BE49-F238E27FC236}">
                <a16:creationId xmlns:a16="http://schemas.microsoft.com/office/drawing/2014/main" id="{E14CA551-F91C-C100-31B4-2A53EFF6A830}"/>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7" name="Google Shape;97;p23:notes">
            <a:extLst>
              <a:ext uri="{FF2B5EF4-FFF2-40B4-BE49-F238E27FC236}">
                <a16:creationId xmlns:a16="http://schemas.microsoft.com/office/drawing/2014/main" id="{BD4A6D45-18E0-B8D3-2C47-E249449F1E7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0300307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a:extLst>
            <a:ext uri="{FF2B5EF4-FFF2-40B4-BE49-F238E27FC236}">
              <a16:creationId xmlns:a16="http://schemas.microsoft.com/office/drawing/2014/main" id="{1727CE44-C668-61F4-02AD-BAF52BC64AB2}"/>
            </a:ext>
          </a:extLst>
        </p:cNvPr>
        <p:cNvGrpSpPr/>
        <p:nvPr/>
      </p:nvGrpSpPr>
      <p:grpSpPr>
        <a:xfrm>
          <a:off x="0" y="0"/>
          <a:ext cx="0" cy="0"/>
          <a:chOff x="0" y="0"/>
          <a:chExt cx="0" cy="0"/>
        </a:xfrm>
      </p:grpSpPr>
      <p:sp>
        <p:nvSpPr>
          <p:cNvPr id="96" name="Google Shape;96;p23:notes">
            <a:extLst>
              <a:ext uri="{FF2B5EF4-FFF2-40B4-BE49-F238E27FC236}">
                <a16:creationId xmlns:a16="http://schemas.microsoft.com/office/drawing/2014/main" id="{A194333A-225F-E062-93EE-995A5BB97D3E}"/>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7" name="Google Shape;97;p23:notes">
            <a:extLst>
              <a:ext uri="{FF2B5EF4-FFF2-40B4-BE49-F238E27FC236}">
                <a16:creationId xmlns:a16="http://schemas.microsoft.com/office/drawing/2014/main" id="{514EA2F0-BEE5-7AA0-99C9-F2975AEE40B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5954744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a:extLst>
            <a:ext uri="{FF2B5EF4-FFF2-40B4-BE49-F238E27FC236}">
              <a16:creationId xmlns:a16="http://schemas.microsoft.com/office/drawing/2014/main" id="{9F7A1B8F-DD95-00F4-05A2-CFB324486366}"/>
            </a:ext>
          </a:extLst>
        </p:cNvPr>
        <p:cNvGrpSpPr/>
        <p:nvPr/>
      </p:nvGrpSpPr>
      <p:grpSpPr>
        <a:xfrm>
          <a:off x="0" y="0"/>
          <a:ext cx="0" cy="0"/>
          <a:chOff x="0" y="0"/>
          <a:chExt cx="0" cy="0"/>
        </a:xfrm>
      </p:grpSpPr>
      <p:sp>
        <p:nvSpPr>
          <p:cNvPr id="96" name="Google Shape;96;p23:notes">
            <a:extLst>
              <a:ext uri="{FF2B5EF4-FFF2-40B4-BE49-F238E27FC236}">
                <a16:creationId xmlns:a16="http://schemas.microsoft.com/office/drawing/2014/main" id="{97DB46F7-C46B-AC52-263A-D58045E681CA}"/>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7" name="Google Shape;97;p23:notes">
            <a:extLst>
              <a:ext uri="{FF2B5EF4-FFF2-40B4-BE49-F238E27FC236}">
                <a16:creationId xmlns:a16="http://schemas.microsoft.com/office/drawing/2014/main" id="{A92DD847-9A8B-A85C-9304-C86C54E975E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7958640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a:extLst>
            <a:ext uri="{FF2B5EF4-FFF2-40B4-BE49-F238E27FC236}">
              <a16:creationId xmlns:a16="http://schemas.microsoft.com/office/drawing/2014/main" id="{9C352508-97A0-7B84-EA09-3DE57DE3CDC1}"/>
            </a:ext>
          </a:extLst>
        </p:cNvPr>
        <p:cNvGrpSpPr/>
        <p:nvPr/>
      </p:nvGrpSpPr>
      <p:grpSpPr>
        <a:xfrm>
          <a:off x="0" y="0"/>
          <a:ext cx="0" cy="0"/>
          <a:chOff x="0" y="0"/>
          <a:chExt cx="0" cy="0"/>
        </a:xfrm>
      </p:grpSpPr>
      <p:sp>
        <p:nvSpPr>
          <p:cNvPr id="96" name="Google Shape;96;p23:notes">
            <a:extLst>
              <a:ext uri="{FF2B5EF4-FFF2-40B4-BE49-F238E27FC236}">
                <a16:creationId xmlns:a16="http://schemas.microsoft.com/office/drawing/2014/main" id="{C9809562-2AC4-4CD0-5787-92D0FA5D1D44}"/>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7" name="Google Shape;97;p23:notes">
            <a:extLst>
              <a:ext uri="{FF2B5EF4-FFF2-40B4-BE49-F238E27FC236}">
                <a16:creationId xmlns:a16="http://schemas.microsoft.com/office/drawing/2014/main" id="{BB2F5096-5A40-BAAC-537C-4BC6F86EF47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342371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0"/>
        <p:cNvGrpSpPr/>
        <p:nvPr/>
      </p:nvGrpSpPr>
      <p:grpSpPr>
        <a:xfrm>
          <a:off x="0" y="0"/>
          <a:ext cx="0" cy="0"/>
          <a:chOff x="0" y="0"/>
          <a:chExt cx="0" cy="0"/>
        </a:xfrm>
      </p:grpSpPr>
      <p:sp>
        <p:nvSpPr>
          <p:cNvPr id="301" name="Google Shape;301;p3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02" name="Google Shape;302;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p2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77" name="Google Shape;77;p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a:extLst>
            <a:ext uri="{FF2B5EF4-FFF2-40B4-BE49-F238E27FC236}">
              <a16:creationId xmlns:a16="http://schemas.microsoft.com/office/drawing/2014/main" id="{46239B50-7116-801D-FB30-F07BACB92467}"/>
            </a:ext>
          </a:extLst>
        </p:cNvPr>
        <p:cNvGrpSpPr/>
        <p:nvPr/>
      </p:nvGrpSpPr>
      <p:grpSpPr>
        <a:xfrm>
          <a:off x="0" y="0"/>
          <a:ext cx="0" cy="0"/>
          <a:chOff x="0" y="0"/>
          <a:chExt cx="0" cy="0"/>
        </a:xfrm>
      </p:grpSpPr>
      <p:sp>
        <p:nvSpPr>
          <p:cNvPr id="76" name="Google Shape;76;p22:notes">
            <a:extLst>
              <a:ext uri="{FF2B5EF4-FFF2-40B4-BE49-F238E27FC236}">
                <a16:creationId xmlns:a16="http://schemas.microsoft.com/office/drawing/2014/main" id="{D07FAC7D-0C4D-41F6-8130-CE30B408D758}"/>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77" name="Google Shape;77;p22:notes">
            <a:extLst>
              <a:ext uri="{FF2B5EF4-FFF2-40B4-BE49-F238E27FC236}">
                <a16:creationId xmlns:a16="http://schemas.microsoft.com/office/drawing/2014/main" id="{D38BB0D9-89A1-5B8D-B33E-8F999AF34AB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6699378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2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7" name="Google Shape;97;p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2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7" name="Google Shape;97;p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2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7" name="Google Shape;97;p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a:extLst>
            <a:ext uri="{FF2B5EF4-FFF2-40B4-BE49-F238E27FC236}">
              <a16:creationId xmlns:a16="http://schemas.microsoft.com/office/drawing/2014/main" id="{6C4873DB-9080-371D-C100-82E8ABE6E7A4}"/>
            </a:ext>
          </a:extLst>
        </p:cNvPr>
        <p:cNvGrpSpPr/>
        <p:nvPr/>
      </p:nvGrpSpPr>
      <p:grpSpPr>
        <a:xfrm>
          <a:off x="0" y="0"/>
          <a:ext cx="0" cy="0"/>
          <a:chOff x="0" y="0"/>
          <a:chExt cx="0" cy="0"/>
        </a:xfrm>
      </p:grpSpPr>
      <p:sp>
        <p:nvSpPr>
          <p:cNvPr id="96" name="Google Shape;96;p23:notes">
            <a:extLst>
              <a:ext uri="{FF2B5EF4-FFF2-40B4-BE49-F238E27FC236}">
                <a16:creationId xmlns:a16="http://schemas.microsoft.com/office/drawing/2014/main" id="{44F6DE0F-B70B-D991-8C99-73085259823D}"/>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7" name="Google Shape;97;p23:notes">
            <a:extLst>
              <a:ext uri="{FF2B5EF4-FFF2-40B4-BE49-F238E27FC236}">
                <a16:creationId xmlns:a16="http://schemas.microsoft.com/office/drawing/2014/main" id="{1931649B-130A-3688-F3D0-25D3E953B95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0768790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a:extLst>
            <a:ext uri="{FF2B5EF4-FFF2-40B4-BE49-F238E27FC236}">
              <a16:creationId xmlns:a16="http://schemas.microsoft.com/office/drawing/2014/main" id="{4031837E-907F-7772-A853-FD291EAADBA7}"/>
            </a:ext>
          </a:extLst>
        </p:cNvPr>
        <p:cNvGrpSpPr/>
        <p:nvPr/>
      </p:nvGrpSpPr>
      <p:grpSpPr>
        <a:xfrm>
          <a:off x="0" y="0"/>
          <a:ext cx="0" cy="0"/>
          <a:chOff x="0" y="0"/>
          <a:chExt cx="0" cy="0"/>
        </a:xfrm>
      </p:grpSpPr>
      <p:sp>
        <p:nvSpPr>
          <p:cNvPr id="96" name="Google Shape;96;p23:notes">
            <a:extLst>
              <a:ext uri="{FF2B5EF4-FFF2-40B4-BE49-F238E27FC236}">
                <a16:creationId xmlns:a16="http://schemas.microsoft.com/office/drawing/2014/main" id="{82169544-5A2F-C9AE-0323-F69F3B329EE7}"/>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7" name="Google Shape;97;p23:notes">
            <a:extLst>
              <a:ext uri="{FF2B5EF4-FFF2-40B4-BE49-F238E27FC236}">
                <a16:creationId xmlns:a16="http://schemas.microsoft.com/office/drawing/2014/main" id="{FAED9EA3-A395-9C0D-F87B-D02CD734DA5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2005434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a:extLst>
            <a:ext uri="{FF2B5EF4-FFF2-40B4-BE49-F238E27FC236}">
              <a16:creationId xmlns:a16="http://schemas.microsoft.com/office/drawing/2014/main" id="{0DDA3AD2-742E-C61C-A61D-F15058CB86A5}"/>
            </a:ext>
          </a:extLst>
        </p:cNvPr>
        <p:cNvGrpSpPr/>
        <p:nvPr/>
      </p:nvGrpSpPr>
      <p:grpSpPr>
        <a:xfrm>
          <a:off x="0" y="0"/>
          <a:ext cx="0" cy="0"/>
          <a:chOff x="0" y="0"/>
          <a:chExt cx="0" cy="0"/>
        </a:xfrm>
      </p:grpSpPr>
      <p:sp>
        <p:nvSpPr>
          <p:cNvPr id="96" name="Google Shape;96;p23:notes">
            <a:extLst>
              <a:ext uri="{FF2B5EF4-FFF2-40B4-BE49-F238E27FC236}">
                <a16:creationId xmlns:a16="http://schemas.microsoft.com/office/drawing/2014/main" id="{C704F26B-186D-8323-D127-157FE1F2A262}"/>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7" name="Google Shape;97;p23:notes">
            <a:extLst>
              <a:ext uri="{FF2B5EF4-FFF2-40B4-BE49-F238E27FC236}">
                <a16:creationId xmlns:a16="http://schemas.microsoft.com/office/drawing/2014/main" id="{B25D8A13-E402-3E18-63CA-4FFE9B7F935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270089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
        <p:cNvGrpSpPr/>
        <p:nvPr/>
      </p:nvGrpSpPr>
      <p:grpSpPr>
        <a:xfrm>
          <a:off x="0" y="0"/>
          <a:ext cx="0" cy="0"/>
          <a:chOff x="0" y="0"/>
          <a:chExt cx="0" cy="0"/>
        </a:xfrm>
      </p:grpSpPr>
      <p:sp>
        <p:nvSpPr>
          <p:cNvPr id="12" name="Google Shape;12;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14"/>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panose="020F0502020204030204"/>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4"/>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0" name="Google Shape;30;p1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1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5"/>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15"/>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1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1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panose="020F0502020204030204"/>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6"/>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16"/>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16"/>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16"/>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1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1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8"/>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panose="020F0502020204030204"/>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8"/>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57" name="Google Shape;57;p18"/>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58" name="Google Shape;58;p1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9"/>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panose="020F0502020204030204"/>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9"/>
          <p:cNvSpPr>
            <a:spLocks noGrp="1"/>
          </p:cNvSpPr>
          <p:nvPr>
            <p:ph type="pic" idx="2"/>
          </p:nvPr>
        </p:nvSpPr>
        <p:spPr>
          <a:xfrm>
            <a:off x="1792288" y="612775"/>
            <a:ext cx="5486400" cy="4114800"/>
          </a:xfrm>
          <a:prstGeom prst="rect">
            <a:avLst/>
          </a:prstGeom>
          <a:noFill/>
          <a:ln>
            <a:noFill/>
          </a:ln>
        </p:spPr>
      </p:sp>
      <p:sp>
        <p:nvSpPr>
          <p:cNvPr id="64" name="Google Shape;64;p19"/>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5" name="Google Shape;65;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2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20"/>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1" name="Google Shape;71;p2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1"/>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1"/>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7" name="Google Shape;77;p2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panose="020F0502020204030204"/>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0"/>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panose="020B0604020202020204"/>
              <a:buChar char="•"/>
              <a:defRPr sz="3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L="914400" marR="0" lvl="1" indent="-406400" algn="l" rtl="0">
              <a:spcBef>
                <a:spcPts val="560"/>
              </a:spcBef>
              <a:spcAft>
                <a:spcPts val="0"/>
              </a:spcAft>
              <a:buClr>
                <a:schemeClr val="dk1"/>
              </a:buClr>
              <a:buSzPts val="2800"/>
              <a:buFont typeface="Arial" panose="020B0604020202020204"/>
              <a:buChar char="–"/>
              <a:defRPr sz="2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L="1371600" marR="0" lvl="2" indent="-381000" algn="l" rtl="0">
              <a:spcBef>
                <a:spcPts val="480"/>
              </a:spcBef>
              <a:spcAft>
                <a:spcPts val="0"/>
              </a:spcAft>
              <a:buClr>
                <a:schemeClr val="dk1"/>
              </a:buClr>
              <a:buSzPts val="2400"/>
              <a:buFont typeface="Arial" panose="020B0604020202020204"/>
              <a:buChar char="•"/>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L="1828800" marR="0" lvl="3"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L="2286000" marR="0" lvl="4"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L="2743200" marR="0" lvl="5"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3200400" marR="0" lvl="6"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657600" marR="0" lvl="7"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4114800" marR="0" lvl="8"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8" name="Google Shape;8;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9" name="Google Shape;9;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0" name="Google Shape;10;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L="0" marR="0" lvl="1"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2pPr>
            <a:lvl3pPr marL="0" marR="0" lvl="2"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3pPr>
            <a:lvl4pPr marL="0" marR="0" lvl="3"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4pPr>
            <a:lvl5pPr marL="0" marR="0" lvl="4"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5pPr>
            <a:lvl6pPr marL="0" marR="0" lvl="5"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6pPr>
            <a:lvl7pPr marL="0" marR="0" lvl="6"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7pPr>
            <a:lvl8pPr marL="0" marR="0" lvl="7"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8pPr>
            <a:lvl9pPr marL="0" marR="0" lvl="8"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s://mouindonesia.id"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p:nvPr/>
        </p:nvSpPr>
        <p:spPr>
          <a:xfrm>
            <a:off x="0" y="0"/>
            <a:ext cx="18288000" cy="10287000"/>
          </a:xfrm>
          <a:custGeom>
            <a:avLst/>
            <a:gdLst/>
            <a:ahLst/>
            <a:cxnLst/>
            <a:rect l="l" t="t" r="r" b="b"/>
            <a:pathLst>
              <a:path w="18288000" h="10287000" extrusionOk="0">
                <a:moveTo>
                  <a:pt x="0" y="0"/>
                </a:moveTo>
                <a:lnTo>
                  <a:pt x="18288000" y="0"/>
                </a:lnTo>
                <a:lnTo>
                  <a:pt x="18288000" y="10287000"/>
                </a:lnTo>
                <a:lnTo>
                  <a:pt x="0" y="10287000"/>
                </a:lnTo>
                <a:lnTo>
                  <a:pt x="0" y="0"/>
                </a:lnTo>
                <a:close/>
              </a:path>
            </a:pathLst>
          </a:custGeom>
          <a:blipFill rotWithShape="1">
            <a:blip r:embed="rId3"/>
            <a:stretch>
              <a:fillRect l="-26608" r="-41298"/>
            </a:stretch>
          </a:blipFill>
          <a:ln>
            <a:noFill/>
          </a:ln>
        </p:spPr>
        <p:txBody>
          <a:bodyPr/>
          <a:lstStyle/>
          <a:p>
            <a:endParaRPr lang="en-ID"/>
          </a:p>
        </p:txBody>
      </p:sp>
      <p:sp>
        <p:nvSpPr>
          <p:cNvPr id="85" name="Google Shape;85;p1"/>
          <p:cNvSpPr/>
          <p:nvPr/>
        </p:nvSpPr>
        <p:spPr>
          <a:xfrm>
            <a:off x="10610019" y="0"/>
            <a:ext cx="8706681" cy="11512966"/>
          </a:xfrm>
          <a:custGeom>
            <a:avLst/>
            <a:gdLst/>
            <a:ahLst/>
            <a:cxnLst/>
            <a:rect l="l" t="t" r="r" b="b"/>
            <a:pathLst>
              <a:path w="8706681" h="11512966" extrusionOk="0">
                <a:moveTo>
                  <a:pt x="0" y="0"/>
                </a:moveTo>
                <a:lnTo>
                  <a:pt x="8706681" y="0"/>
                </a:lnTo>
                <a:lnTo>
                  <a:pt x="8706681" y="11512966"/>
                </a:lnTo>
                <a:lnTo>
                  <a:pt x="0" y="11512966"/>
                </a:lnTo>
                <a:lnTo>
                  <a:pt x="0" y="0"/>
                </a:lnTo>
                <a:close/>
              </a:path>
            </a:pathLst>
          </a:custGeom>
          <a:blipFill rotWithShape="1">
            <a:blip r:embed="rId4"/>
            <a:stretch>
              <a:fillRect/>
            </a:stretch>
          </a:blipFill>
          <a:ln>
            <a:noFill/>
          </a:ln>
        </p:spPr>
      </p:sp>
      <p:sp>
        <p:nvSpPr>
          <p:cNvPr id="93" name="Google Shape;93;p1"/>
          <p:cNvSpPr txBox="1"/>
          <p:nvPr/>
        </p:nvSpPr>
        <p:spPr>
          <a:xfrm>
            <a:off x="1028700" y="8977615"/>
            <a:ext cx="5099376" cy="280685"/>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en-US" sz="2050" b="0" i="0" u="sng" strike="noStrike" cap="none">
                <a:solidFill>
                  <a:srgbClr val="014196"/>
                </a:solidFill>
                <a:latin typeface="Arial" panose="020B0604020202020204"/>
                <a:ea typeface="Arial" panose="020B0604020202020204"/>
                <a:cs typeface="Arial" panose="020B0604020202020204"/>
                <a:sym typeface="Arial" panose="020B0604020202020204"/>
                <a:hlinkClick r:id="rId5"/>
              </a:rPr>
              <a:t>mouindonesia.id</a:t>
            </a:r>
          </a:p>
        </p:txBody>
      </p:sp>
      <p:grpSp>
        <p:nvGrpSpPr>
          <p:cNvPr id="94" name="Google Shape;94;p1"/>
          <p:cNvGrpSpPr/>
          <p:nvPr/>
        </p:nvGrpSpPr>
        <p:grpSpPr>
          <a:xfrm>
            <a:off x="14397072" y="643490"/>
            <a:ext cx="3324640" cy="1439278"/>
            <a:chOff x="0" y="0"/>
            <a:chExt cx="4432854" cy="1919037"/>
          </a:xfrm>
        </p:grpSpPr>
        <p:sp>
          <p:nvSpPr>
            <p:cNvPr id="95" name="Google Shape;95;p1"/>
            <p:cNvSpPr/>
            <p:nvPr/>
          </p:nvSpPr>
          <p:spPr>
            <a:xfrm>
              <a:off x="0" y="0"/>
              <a:ext cx="1919037" cy="1919037"/>
            </a:xfrm>
            <a:custGeom>
              <a:avLst/>
              <a:gdLst/>
              <a:ahLst/>
              <a:cxnLst/>
              <a:rect l="l" t="t" r="r" b="b"/>
              <a:pathLst>
                <a:path w="1919037" h="1919037" extrusionOk="0">
                  <a:moveTo>
                    <a:pt x="0" y="0"/>
                  </a:moveTo>
                  <a:lnTo>
                    <a:pt x="1919037" y="0"/>
                  </a:lnTo>
                  <a:lnTo>
                    <a:pt x="1919037" y="1919037"/>
                  </a:lnTo>
                  <a:lnTo>
                    <a:pt x="0" y="1919037"/>
                  </a:lnTo>
                  <a:lnTo>
                    <a:pt x="0" y="0"/>
                  </a:lnTo>
                  <a:close/>
                </a:path>
              </a:pathLst>
            </a:custGeom>
            <a:blipFill rotWithShape="1">
              <a:blip r:embed="rId6"/>
              <a:stretch>
                <a:fillRect/>
              </a:stretch>
            </a:blipFill>
            <a:ln>
              <a:noFill/>
            </a:ln>
          </p:spPr>
        </p:sp>
        <p:sp>
          <p:nvSpPr>
            <p:cNvPr id="96" name="Google Shape;96;p1"/>
            <p:cNvSpPr txBox="1"/>
            <p:nvPr/>
          </p:nvSpPr>
          <p:spPr>
            <a:xfrm>
              <a:off x="1803364" y="304641"/>
              <a:ext cx="2629490" cy="1366905"/>
            </a:xfrm>
            <a:prstGeom prst="rect">
              <a:avLst/>
            </a:prstGeom>
            <a:noFill/>
            <a:ln>
              <a:noFill/>
            </a:ln>
          </p:spPr>
          <p:txBody>
            <a:bodyPr spcFirstLastPara="1" wrap="square" lIns="0" tIns="0" rIns="0" bIns="0" anchor="t" anchorCtr="0">
              <a:spAutoFit/>
            </a:bodyPr>
            <a:lstStyle/>
            <a:p>
              <a:pPr marL="0" marR="0" lvl="0" indent="0" algn="just" rtl="0">
                <a:lnSpc>
                  <a:spcPct val="100000"/>
                </a:lnSpc>
                <a:spcBef>
                  <a:spcPts val="0"/>
                </a:spcBef>
                <a:spcAft>
                  <a:spcPts val="0"/>
                </a:spcAft>
                <a:buNone/>
              </a:pPr>
              <a:r>
                <a:rPr lang="en-US" sz="2675" b="0" i="0" u="none" strike="noStrike" cap="none">
                  <a:solidFill>
                    <a:srgbClr val="C4AD72"/>
                  </a:solidFill>
                  <a:latin typeface="Arial" panose="020B0604020202020204"/>
                  <a:ea typeface="Arial" panose="020B0604020202020204"/>
                  <a:cs typeface="Arial" panose="020B0604020202020204"/>
                  <a:sym typeface="Arial" panose="020B0604020202020204"/>
                </a:rPr>
                <a:t>Al Mustafa</a:t>
              </a:r>
            </a:p>
            <a:p>
              <a:pPr marL="0" marR="0" lvl="0" indent="0" algn="just" rtl="0">
                <a:lnSpc>
                  <a:spcPct val="100000"/>
                </a:lnSpc>
                <a:spcBef>
                  <a:spcPts val="0"/>
                </a:spcBef>
                <a:spcAft>
                  <a:spcPts val="0"/>
                </a:spcAft>
                <a:buNone/>
              </a:pPr>
              <a:r>
                <a:rPr lang="en-US" sz="2675" b="0" i="0" u="none" strike="noStrike" cap="none">
                  <a:solidFill>
                    <a:srgbClr val="C4AD72"/>
                  </a:solidFill>
                  <a:latin typeface="Arial" panose="020B0604020202020204"/>
                  <a:ea typeface="Arial" panose="020B0604020202020204"/>
                  <a:cs typeface="Arial" panose="020B0604020202020204"/>
                  <a:sym typeface="Arial" panose="020B0604020202020204"/>
                </a:rPr>
                <a:t>Open </a:t>
              </a:r>
            </a:p>
            <a:p>
              <a:pPr marL="0" marR="0" lvl="0" indent="0" algn="just" rtl="0">
                <a:lnSpc>
                  <a:spcPct val="100000"/>
                </a:lnSpc>
                <a:spcBef>
                  <a:spcPts val="0"/>
                </a:spcBef>
                <a:spcAft>
                  <a:spcPts val="0"/>
                </a:spcAft>
                <a:buNone/>
              </a:pPr>
              <a:r>
                <a:rPr lang="en-US" sz="2675" b="0" i="0" u="none" strike="noStrike" cap="none">
                  <a:solidFill>
                    <a:srgbClr val="C4AD72"/>
                  </a:solidFill>
                  <a:latin typeface="Arial" panose="020B0604020202020204"/>
                  <a:ea typeface="Arial" panose="020B0604020202020204"/>
                  <a:cs typeface="Arial" panose="020B0604020202020204"/>
                  <a:sym typeface="Arial" panose="020B0604020202020204"/>
                </a:rPr>
                <a:t>University</a:t>
              </a:r>
            </a:p>
          </p:txBody>
        </p:sp>
      </p:grpSp>
      <p:sp>
        <p:nvSpPr>
          <p:cNvPr id="4" name="Google Shape;91;p1"/>
          <p:cNvSpPr txBox="1"/>
          <p:nvPr/>
        </p:nvSpPr>
        <p:spPr>
          <a:xfrm>
            <a:off x="1310377" y="3928679"/>
            <a:ext cx="12044675" cy="1723549"/>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r>
              <a:rPr lang="en-US" sz="8000" b="1" i="0" u="none" strike="noStrike" cap="none" dirty="0">
                <a:solidFill>
                  <a:srgbClr val="122D6D"/>
                </a:solidFill>
                <a:latin typeface="Questrial"/>
                <a:ea typeface="Questrial"/>
                <a:cs typeface="Questrial"/>
                <a:sym typeface="Questrial"/>
              </a:rPr>
              <a:t>Perempuan </a:t>
            </a:r>
            <a:r>
              <a:rPr lang="en-US" sz="8000" b="1" i="0" u="none" strike="noStrike" cap="none" dirty="0" err="1">
                <a:solidFill>
                  <a:srgbClr val="122D6D"/>
                </a:solidFill>
                <a:latin typeface="Questrial"/>
                <a:ea typeface="Questrial"/>
                <a:cs typeface="Questrial"/>
                <a:sym typeface="Questrial"/>
              </a:rPr>
              <a:t>dalam</a:t>
            </a:r>
            <a:r>
              <a:rPr lang="en-US" sz="8000" b="1" i="0" u="none" strike="noStrike" cap="none" dirty="0">
                <a:solidFill>
                  <a:srgbClr val="122D6D"/>
                </a:solidFill>
                <a:latin typeface="Questrial"/>
                <a:ea typeface="Questrial"/>
                <a:cs typeface="Questrial"/>
                <a:sym typeface="Questrial"/>
              </a:rPr>
              <a:t> Islam 2 </a:t>
            </a:r>
            <a:endParaRPr lang="en-US" sz="8000" dirty="0"/>
          </a:p>
        </p:txBody>
      </p:sp>
      <p:sp>
        <p:nvSpPr>
          <p:cNvPr id="15" name="Google Shape;91;p1"/>
          <p:cNvSpPr txBox="1"/>
          <p:nvPr/>
        </p:nvSpPr>
        <p:spPr>
          <a:xfrm>
            <a:off x="4031573" y="5756483"/>
            <a:ext cx="7381124" cy="1421928"/>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r>
              <a:rPr lang="en-US" sz="6600" b="1" i="0" u="none" strike="noStrike" cap="none" dirty="0">
                <a:solidFill>
                  <a:srgbClr val="122D6D"/>
                </a:solidFill>
                <a:latin typeface="Questrial"/>
                <a:ea typeface="Questrial"/>
                <a:cs typeface="Questrial"/>
                <a:sym typeface="Questrial"/>
              </a:rPr>
              <a:t>Siti </a:t>
            </a:r>
            <a:r>
              <a:rPr lang="en-US" sz="6600" b="1" i="0" u="none" strike="noStrike" cap="none" dirty="0" err="1">
                <a:solidFill>
                  <a:srgbClr val="122D6D"/>
                </a:solidFill>
                <a:latin typeface="Questrial"/>
                <a:ea typeface="Questrial"/>
                <a:cs typeface="Questrial"/>
                <a:sym typeface="Questrial"/>
              </a:rPr>
              <a:t>Zinatun</a:t>
            </a:r>
            <a:r>
              <a:rPr lang="en-US" sz="6600" b="1" i="0" u="none" strike="noStrike" cap="none" dirty="0">
                <a:solidFill>
                  <a:srgbClr val="122D6D"/>
                </a:solidFill>
                <a:latin typeface="Questrial"/>
                <a:ea typeface="Questrial"/>
                <a:cs typeface="Questrial"/>
                <a:sym typeface="Questrial"/>
              </a:rPr>
              <a:t>, M.A.</a:t>
            </a:r>
            <a:endParaRPr lang="en-US" sz="6600" dirty="0"/>
          </a:p>
        </p:txBody>
      </p:sp>
      <p:sp>
        <p:nvSpPr>
          <p:cNvPr id="16" name="Google Shape;91;p1"/>
          <p:cNvSpPr txBox="1"/>
          <p:nvPr/>
        </p:nvSpPr>
        <p:spPr>
          <a:xfrm>
            <a:off x="5943599" y="7111064"/>
            <a:ext cx="4666419" cy="1421928"/>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r>
              <a:rPr lang="en-US" sz="6600" b="1" i="0" u="none" strike="noStrike" cap="none" dirty="0">
                <a:solidFill>
                  <a:srgbClr val="122D6D"/>
                </a:solidFill>
                <a:latin typeface="Questrial"/>
                <a:ea typeface="Questrial"/>
                <a:cs typeface="Questrial"/>
                <a:sym typeface="Questrial"/>
              </a:rPr>
              <a:t>2025</a:t>
            </a:r>
            <a:endParaRPr lang="en-US" sz="6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8">
          <a:extLst>
            <a:ext uri="{FF2B5EF4-FFF2-40B4-BE49-F238E27FC236}">
              <a16:creationId xmlns:a16="http://schemas.microsoft.com/office/drawing/2014/main" id="{AE83688F-3E48-AA6E-F9F3-787B540493D2}"/>
            </a:ext>
          </a:extLst>
        </p:cNvPr>
        <p:cNvGrpSpPr/>
        <p:nvPr/>
      </p:nvGrpSpPr>
      <p:grpSpPr>
        <a:xfrm>
          <a:off x="0" y="0"/>
          <a:ext cx="0" cy="0"/>
          <a:chOff x="0" y="0"/>
          <a:chExt cx="0" cy="0"/>
        </a:xfrm>
      </p:grpSpPr>
      <p:sp>
        <p:nvSpPr>
          <p:cNvPr id="99" name="Google Shape;99;p23">
            <a:extLst>
              <a:ext uri="{FF2B5EF4-FFF2-40B4-BE49-F238E27FC236}">
                <a16:creationId xmlns:a16="http://schemas.microsoft.com/office/drawing/2014/main" id="{A4D6F8BB-DA83-2D8F-7FE2-0AD834BFB333}"/>
              </a:ext>
            </a:extLst>
          </p:cNvPr>
          <p:cNvSpPr txBox="1"/>
          <p:nvPr/>
        </p:nvSpPr>
        <p:spPr>
          <a:xfrm>
            <a:off x="1866989" y="1879723"/>
            <a:ext cx="15665117" cy="7971413"/>
          </a:xfrm>
          <a:prstGeom prst="rect">
            <a:avLst/>
          </a:prstGeom>
          <a:solidFill>
            <a:srgbClr val="C386C4"/>
          </a:solidFill>
          <a:ln>
            <a:noFill/>
          </a:ln>
        </p:spPr>
        <p:txBody>
          <a:bodyPr spcFirstLastPara="1" wrap="square" lIns="0" tIns="0" rIns="0" bIns="0" anchor="t" anchorCtr="0">
            <a:spAutoFit/>
          </a:bodyPr>
          <a:lstStyle/>
          <a:p>
            <a:pPr algn="ctr"/>
            <a:r>
              <a:rPr lang="ar-SA" sz="4000" dirty="0">
                <a:latin typeface="Arabic Typesetting" panose="03020402040406030203" pitchFamily="66" charset="-78"/>
                <a:cs typeface="Arabic Typesetting" panose="03020402040406030203" pitchFamily="66" charset="-78"/>
              </a:rPr>
              <a:t>وَلِلنِّسَاۤءِ نَصِيْبٌ مِّمَّا اكْتَسَبْنَۗ</a:t>
            </a:r>
            <a:r>
              <a:rPr lang="id-ID" sz="4000" dirty="0">
                <a:latin typeface="Arabic Typesetting" panose="03020402040406030203" pitchFamily="66" charset="-78"/>
                <a:cs typeface="Arabic Typesetting" panose="03020402040406030203" pitchFamily="66" charset="-78"/>
              </a:rPr>
              <a:t> </a:t>
            </a:r>
            <a:r>
              <a:rPr lang="ar-SA" sz="4000" dirty="0">
                <a:latin typeface="Arabic Typesetting" panose="03020402040406030203" pitchFamily="66" charset="-78"/>
                <a:cs typeface="Arabic Typesetting" panose="03020402040406030203" pitchFamily="66" charset="-78"/>
              </a:rPr>
              <a:t> لِلرِّجَالِ نَصِيْبٌ مِّمَّا ا</a:t>
            </a:r>
            <a:r>
              <a:rPr lang="ar-SA" sz="4000" dirty="0">
                <a:highlight>
                  <a:srgbClr val="FFFF00"/>
                </a:highlight>
                <a:latin typeface="Arabic Typesetting" panose="03020402040406030203" pitchFamily="66" charset="-78"/>
                <a:cs typeface="Arabic Typesetting" panose="03020402040406030203" pitchFamily="66" charset="-78"/>
              </a:rPr>
              <a:t>كْتَس</a:t>
            </a:r>
            <a:r>
              <a:rPr lang="ar-SA" sz="4000" dirty="0">
                <a:latin typeface="Arabic Typesetting" panose="03020402040406030203" pitchFamily="66" charset="-78"/>
                <a:cs typeface="Arabic Typesetting" panose="03020402040406030203" pitchFamily="66" charset="-78"/>
              </a:rPr>
              <a:t>َبُوْاۗ</a:t>
            </a:r>
            <a:endParaRPr lang="id-ID" sz="4000" dirty="0">
              <a:latin typeface="Arabic Typesetting" panose="03020402040406030203" pitchFamily="66" charset="-78"/>
              <a:cs typeface="Arabic Typesetting" panose="03020402040406030203" pitchFamily="66" charset="-78"/>
            </a:endParaRPr>
          </a:p>
          <a:p>
            <a:pPr algn="ctr"/>
            <a:r>
              <a:rPr lang="en-ID" sz="3200" i="1" dirty="0">
                <a:latin typeface="Questrial" pitchFamily="2" charset="0"/>
                <a:ea typeface="Questrial" pitchFamily="2" charset="0"/>
                <a:cs typeface="Questrial" pitchFamily="2" charset="0"/>
              </a:rPr>
              <a:t>Bagi </a:t>
            </a:r>
            <a:r>
              <a:rPr lang="en-ID" sz="3200" i="1" dirty="0" err="1">
                <a:latin typeface="Questrial" pitchFamily="2" charset="0"/>
                <a:ea typeface="Questrial" pitchFamily="2" charset="0"/>
                <a:cs typeface="Questrial" pitchFamily="2" charset="0"/>
              </a:rPr>
              <a:t>laki-laki</a:t>
            </a:r>
            <a:r>
              <a:rPr lang="en-ID" sz="3200" i="1" dirty="0">
                <a:latin typeface="Questrial" pitchFamily="2" charset="0"/>
                <a:ea typeface="Questrial" pitchFamily="2" charset="0"/>
                <a:cs typeface="Questrial" pitchFamily="2" charset="0"/>
              </a:rPr>
              <a:t> </a:t>
            </a:r>
            <a:r>
              <a:rPr lang="en-ID" sz="3200" i="1" dirty="0" err="1">
                <a:latin typeface="Questrial" pitchFamily="2" charset="0"/>
                <a:ea typeface="Questrial" pitchFamily="2" charset="0"/>
                <a:cs typeface="Questrial" pitchFamily="2" charset="0"/>
              </a:rPr>
              <a:t>ada</a:t>
            </a:r>
            <a:r>
              <a:rPr lang="en-ID" sz="3200" i="1" dirty="0">
                <a:latin typeface="Questrial" pitchFamily="2" charset="0"/>
                <a:ea typeface="Questrial" pitchFamily="2" charset="0"/>
                <a:cs typeface="Questrial" pitchFamily="2" charset="0"/>
              </a:rPr>
              <a:t> </a:t>
            </a:r>
            <a:r>
              <a:rPr lang="en-ID" sz="3200" i="1" dirty="0" err="1">
                <a:latin typeface="Questrial" pitchFamily="2" charset="0"/>
                <a:ea typeface="Questrial" pitchFamily="2" charset="0"/>
                <a:cs typeface="Questrial" pitchFamily="2" charset="0"/>
              </a:rPr>
              <a:t>bagian</a:t>
            </a:r>
            <a:r>
              <a:rPr lang="en-ID" sz="3200" i="1" dirty="0">
                <a:latin typeface="Questrial" pitchFamily="2" charset="0"/>
                <a:ea typeface="Questrial" pitchFamily="2" charset="0"/>
                <a:cs typeface="Questrial" pitchFamily="2" charset="0"/>
              </a:rPr>
              <a:t> </a:t>
            </a:r>
            <a:r>
              <a:rPr lang="en-ID" sz="3200" i="1" dirty="0" err="1">
                <a:latin typeface="Questrial" pitchFamily="2" charset="0"/>
                <a:ea typeface="Questrial" pitchFamily="2" charset="0"/>
                <a:cs typeface="Questrial" pitchFamily="2" charset="0"/>
              </a:rPr>
              <a:t>dari</a:t>
            </a:r>
            <a:r>
              <a:rPr lang="en-ID" sz="3200" i="1" dirty="0">
                <a:latin typeface="Questrial" pitchFamily="2" charset="0"/>
                <a:ea typeface="Questrial" pitchFamily="2" charset="0"/>
                <a:cs typeface="Questrial" pitchFamily="2" charset="0"/>
              </a:rPr>
              <a:t> </a:t>
            </a:r>
            <a:r>
              <a:rPr lang="en-ID" sz="3200" i="1" dirty="0" err="1">
                <a:latin typeface="Questrial" pitchFamily="2" charset="0"/>
                <a:ea typeface="Questrial" pitchFamily="2" charset="0"/>
                <a:cs typeface="Questrial" pitchFamily="2" charset="0"/>
              </a:rPr>
              <a:t>apa</a:t>
            </a:r>
            <a:r>
              <a:rPr lang="en-ID" sz="3200" i="1" dirty="0">
                <a:latin typeface="Questrial" pitchFamily="2" charset="0"/>
                <a:ea typeface="Questrial" pitchFamily="2" charset="0"/>
                <a:cs typeface="Questrial" pitchFamily="2" charset="0"/>
              </a:rPr>
              <a:t> yang </a:t>
            </a:r>
            <a:r>
              <a:rPr lang="en-ID" sz="3200" i="1" dirty="0" err="1">
                <a:latin typeface="Questrial" pitchFamily="2" charset="0"/>
                <a:ea typeface="Questrial" pitchFamily="2" charset="0"/>
                <a:cs typeface="Questrial" pitchFamily="2" charset="0"/>
              </a:rPr>
              <a:t>mereka</a:t>
            </a:r>
            <a:r>
              <a:rPr lang="en-ID" sz="3200" i="1" dirty="0">
                <a:latin typeface="Questrial" pitchFamily="2" charset="0"/>
                <a:ea typeface="Questrial" pitchFamily="2" charset="0"/>
                <a:cs typeface="Questrial" pitchFamily="2" charset="0"/>
              </a:rPr>
              <a:t> </a:t>
            </a:r>
            <a:r>
              <a:rPr lang="en-ID" sz="3200" i="1" dirty="0" err="1">
                <a:latin typeface="Questrial" pitchFamily="2" charset="0"/>
                <a:ea typeface="Questrial" pitchFamily="2" charset="0"/>
                <a:cs typeface="Questrial" pitchFamily="2" charset="0"/>
              </a:rPr>
              <a:t>usahakan</a:t>
            </a:r>
            <a:r>
              <a:rPr lang="en-ID" sz="3200" i="1" dirty="0">
                <a:latin typeface="Questrial" pitchFamily="2" charset="0"/>
                <a:ea typeface="Questrial" pitchFamily="2" charset="0"/>
                <a:cs typeface="Questrial" pitchFamily="2" charset="0"/>
              </a:rPr>
              <a:t> dan </a:t>
            </a:r>
            <a:endParaRPr lang="id-ID" sz="3200" i="1" dirty="0">
              <a:latin typeface="Questrial" pitchFamily="2" charset="0"/>
              <a:ea typeface="Questrial" pitchFamily="2" charset="0"/>
              <a:cs typeface="Questrial" pitchFamily="2" charset="0"/>
            </a:endParaRPr>
          </a:p>
          <a:p>
            <a:pPr algn="ctr"/>
            <a:r>
              <a:rPr lang="en-ID" sz="3200" i="1" dirty="0" err="1">
                <a:latin typeface="Questrial" pitchFamily="2" charset="0"/>
                <a:ea typeface="Questrial" pitchFamily="2" charset="0"/>
                <a:cs typeface="Questrial" pitchFamily="2" charset="0"/>
              </a:rPr>
              <a:t>bagi</a:t>
            </a:r>
            <a:r>
              <a:rPr lang="en-ID" sz="3200" i="1" dirty="0">
                <a:latin typeface="Questrial" pitchFamily="2" charset="0"/>
                <a:ea typeface="Questrial" pitchFamily="2" charset="0"/>
                <a:cs typeface="Questrial" pitchFamily="2" charset="0"/>
              </a:rPr>
              <a:t> </a:t>
            </a:r>
            <a:r>
              <a:rPr lang="en-ID" sz="3200" i="1" dirty="0" err="1">
                <a:latin typeface="Questrial" pitchFamily="2" charset="0"/>
                <a:ea typeface="Questrial" pitchFamily="2" charset="0"/>
                <a:cs typeface="Questrial" pitchFamily="2" charset="0"/>
              </a:rPr>
              <a:t>perempuan</a:t>
            </a:r>
            <a:r>
              <a:rPr lang="en-ID" sz="3200" i="1" dirty="0">
                <a:latin typeface="Questrial" pitchFamily="2" charset="0"/>
                <a:ea typeface="Questrial" pitchFamily="2" charset="0"/>
                <a:cs typeface="Questrial" pitchFamily="2" charset="0"/>
              </a:rPr>
              <a:t> (pun) </a:t>
            </a:r>
            <a:r>
              <a:rPr lang="en-ID" sz="3200" i="1" dirty="0" err="1">
                <a:latin typeface="Questrial" pitchFamily="2" charset="0"/>
                <a:ea typeface="Questrial" pitchFamily="2" charset="0"/>
                <a:cs typeface="Questrial" pitchFamily="2" charset="0"/>
              </a:rPr>
              <a:t>ada</a:t>
            </a:r>
            <a:r>
              <a:rPr lang="en-ID" sz="3200" i="1" dirty="0">
                <a:latin typeface="Questrial" pitchFamily="2" charset="0"/>
                <a:ea typeface="Questrial" pitchFamily="2" charset="0"/>
                <a:cs typeface="Questrial" pitchFamily="2" charset="0"/>
              </a:rPr>
              <a:t> </a:t>
            </a:r>
            <a:r>
              <a:rPr lang="en-ID" sz="3200" i="1" dirty="0" err="1">
                <a:latin typeface="Questrial" pitchFamily="2" charset="0"/>
                <a:ea typeface="Questrial" pitchFamily="2" charset="0"/>
                <a:cs typeface="Questrial" pitchFamily="2" charset="0"/>
              </a:rPr>
              <a:t>bagian</a:t>
            </a:r>
            <a:r>
              <a:rPr lang="en-ID" sz="3200" i="1" dirty="0">
                <a:latin typeface="Questrial" pitchFamily="2" charset="0"/>
                <a:ea typeface="Questrial" pitchFamily="2" charset="0"/>
                <a:cs typeface="Questrial" pitchFamily="2" charset="0"/>
              </a:rPr>
              <a:t> </a:t>
            </a:r>
            <a:r>
              <a:rPr lang="en-ID" sz="3200" i="1" dirty="0" err="1">
                <a:latin typeface="Questrial" pitchFamily="2" charset="0"/>
                <a:ea typeface="Questrial" pitchFamily="2" charset="0"/>
                <a:cs typeface="Questrial" pitchFamily="2" charset="0"/>
              </a:rPr>
              <a:t>dari</a:t>
            </a:r>
            <a:r>
              <a:rPr lang="en-ID" sz="3200" i="1" dirty="0">
                <a:latin typeface="Questrial" pitchFamily="2" charset="0"/>
                <a:ea typeface="Questrial" pitchFamily="2" charset="0"/>
                <a:cs typeface="Questrial" pitchFamily="2" charset="0"/>
              </a:rPr>
              <a:t> </a:t>
            </a:r>
            <a:r>
              <a:rPr lang="en-ID" sz="3200" i="1" dirty="0" err="1">
                <a:latin typeface="Questrial" pitchFamily="2" charset="0"/>
                <a:ea typeface="Questrial" pitchFamily="2" charset="0"/>
                <a:cs typeface="Questrial" pitchFamily="2" charset="0"/>
              </a:rPr>
              <a:t>apa</a:t>
            </a:r>
            <a:r>
              <a:rPr lang="en-ID" sz="3200" i="1" dirty="0">
                <a:latin typeface="Questrial" pitchFamily="2" charset="0"/>
                <a:ea typeface="Questrial" pitchFamily="2" charset="0"/>
                <a:cs typeface="Questrial" pitchFamily="2" charset="0"/>
              </a:rPr>
              <a:t> yang </a:t>
            </a:r>
            <a:r>
              <a:rPr lang="en-ID" sz="3200" i="1" dirty="0" err="1">
                <a:latin typeface="Questrial" pitchFamily="2" charset="0"/>
                <a:ea typeface="Questrial" pitchFamily="2" charset="0"/>
                <a:cs typeface="Questrial" pitchFamily="2" charset="0"/>
              </a:rPr>
              <a:t>mereka</a:t>
            </a:r>
            <a:r>
              <a:rPr lang="en-ID" sz="3200" i="1" dirty="0">
                <a:latin typeface="Questrial" pitchFamily="2" charset="0"/>
                <a:ea typeface="Questrial" pitchFamily="2" charset="0"/>
                <a:cs typeface="Questrial" pitchFamily="2" charset="0"/>
              </a:rPr>
              <a:t> </a:t>
            </a:r>
            <a:r>
              <a:rPr lang="en-ID" sz="3200" i="1" dirty="0" err="1">
                <a:latin typeface="Questrial" pitchFamily="2" charset="0"/>
                <a:ea typeface="Questrial" pitchFamily="2" charset="0"/>
                <a:cs typeface="Questrial" pitchFamily="2" charset="0"/>
              </a:rPr>
              <a:t>usahakan</a:t>
            </a:r>
            <a:r>
              <a:rPr lang="en-ID" sz="3200" i="1" dirty="0">
                <a:latin typeface="Questrial" pitchFamily="2" charset="0"/>
                <a:ea typeface="Questrial" pitchFamily="2" charset="0"/>
                <a:cs typeface="Questrial" pitchFamily="2" charset="0"/>
              </a:rPr>
              <a:t>.</a:t>
            </a:r>
            <a:r>
              <a:rPr lang="id-ID" sz="3200" i="1" dirty="0">
                <a:latin typeface="Questrial" pitchFamily="2" charset="0"/>
                <a:ea typeface="Questrial" pitchFamily="2" charset="0"/>
                <a:cs typeface="Questrial" pitchFamily="2" charset="0"/>
              </a:rPr>
              <a:t> </a:t>
            </a:r>
            <a:r>
              <a:rPr lang="en-ID" sz="3200" dirty="0">
                <a:latin typeface="Questrial" pitchFamily="2" charset="0"/>
                <a:ea typeface="Questrial" pitchFamily="2" charset="0"/>
                <a:cs typeface="Questrial" pitchFamily="2" charset="0"/>
              </a:rPr>
              <a:t>QS a-Nis</a:t>
            </a:r>
            <a:r>
              <a:rPr lang="id-ID" sz="3200" dirty="0">
                <a:latin typeface="Questrial" pitchFamily="2" charset="0"/>
                <a:ea typeface="Questrial" pitchFamily="2" charset="0"/>
                <a:cs typeface="Questrial" pitchFamily="2" charset="0"/>
              </a:rPr>
              <a:t>a</a:t>
            </a:r>
            <a:r>
              <a:rPr lang="en-ID" sz="3200" dirty="0">
                <a:latin typeface="Questrial" pitchFamily="2" charset="0"/>
                <a:ea typeface="Questrial" pitchFamily="2" charset="0"/>
                <a:cs typeface="Questrial" pitchFamily="2" charset="0"/>
              </a:rPr>
              <a:t>:32 </a:t>
            </a:r>
            <a:endParaRPr lang="id-ID" sz="3200" dirty="0">
              <a:latin typeface="Questrial" pitchFamily="2" charset="0"/>
              <a:ea typeface="Questrial" pitchFamily="2" charset="0"/>
              <a:cs typeface="Questrial" pitchFamily="2" charset="0"/>
            </a:endParaRPr>
          </a:p>
          <a:p>
            <a:pPr algn="ctr"/>
            <a:endParaRPr lang="id-ID" sz="3200" i="1" dirty="0">
              <a:latin typeface="Questrial" pitchFamily="2" charset="0"/>
              <a:ea typeface="Questrial" pitchFamily="2" charset="0"/>
              <a:cs typeface="Questrial" pitchFamily="2" charset="0"/>
            </a:endParaRPr>
          </a:p>
          <a:p>
            <a:pPr algn="just"/>
            <a:endParaRPr lang="id-ID" dirty="0"/>
          </a:p>
          <a:p>
            <a:pPr marL="571500" indent="-571500" algn="just">
              <a:buFont typeface="Wingdings" panose="05000000000000000000" pitchFamily="2" charset="2"/>
              <a:buChar char="Ø"/>
            </a:pPr>
            <a:r>
              <a:rPr lang="id-ID" sz="4000" dirty="0">
                <a:latin typeface="Questrial" pitchFamily="2" charset="0"/>
                <a:ea typeface="Questrial" pitchFamily="2" charset="0"/>
                <a:cs typeface="Questrial" pitchFamily="2" charset="0"/>
              </a:rPr>
              <a:t>M</a:t>
            </a:r>
            <a:r>
              <a:rPr lang="en-ID" sz="4000" dirty="0" err="1">
                <a:latin typeface="Questrial" pitchFamily="2" charset="0"/>
                <a:ea typeface="Questrial" pitchFamily="2" charset="0"/>
                <a:cs typeface="Questrial" pitchFamily="2" charset="0"/>
              </a:rPr>
              <a:t>enyatakan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bahwa</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baik</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laki-laki</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maupun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perempuan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berhak</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atas</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hasil</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usahanya</a:t>
            </a:r>
            <a:r>
              <a:rPr lang="en-ID" sz="4000" dirty="0">
                <a:latin typeface="Questrial" pitchFamily="2" charset="0"/>
                <a:ea typeface="Questrial" pitchFamily="2" charset="0"/>
                <a:cs typeface="Questrial" pitchFamily="2" charset="0"/>
              </a:rPr>
              <a:t> masing-masing. Ini </a:t>
            </a:r>
            <a:r>
              <a:rPr lang="en-ID" sz="4000" dirty="0" err="1">
                <a:latin typeface="Questrial" pitchFamily="2" charset="0"/>
                <a:ea typeface="Questrial" pitchFamily="2" charset="0"/>
                <a:cs typeface="Questrial" pitchFamily="2" charset="0"/>
              </a:rPr>
              <a:t>menegaskan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bahwa</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perempuan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secara</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hukum</a:t>
            </a:r>
            <a:r>
              <a:rPr lang="en-ID" sz="4000" dirty="0">
                <a:latin typeface="Questrial" pitchFamily="2" charset="0"/>
                <a:ea typeface="Questrial" pitchFamily="2" charset="0"/>
                <a:cs typeface="Questrial" pitchFamily="2" charset="0"/>
              </a:rPr>
              <a:t> dan </a:t>
            </a:r>
            <a:r>
              <a:rPr lang="en-ID" sz="4000" dirty="0" err="1">
                <a:latin typeface="Questrial" pitchFamily="2" charset="0"/>
                <a:ea typeface="Questrial" pitchFamily="2" charset="0"/>
                <a:cs typeface="Questrial" pitchFamily="2" charset="0"/>
              </a:rPr>
              <a:t>syariat</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memiliki</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hak</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atas</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hasil</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kerjanya</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sendiri</a:t>
            </a:r>
            <a:r>
              <a:rPr lang="en-ID" sz="4000" dirty="0">
                <a:latin typeface="Questrial" pitchFamily="2" charset="0"/>
                <a:ea typeface="Questrial" pitchFamily="2" charset="0"/>
                <a:cs typeface="Questrial" pitchFamily="2" charset="0"/>
              </a:rPr>
              <a:t>.</a:t>
            </a:r>
            <a:endParaRPr lang="id-ID" sz="4000" dirty="0">
              <a:latin typeface="Questrial" pitchFamily="2" charset="0"/>
              <a:ea typeface="Questrial" pitchFamily="2" charset="0"/>
              <a:cs typeface="Questrial" pitchFamily="2" charset="0"/>
            </a:endParaRPr>
          </a:p>
          <a:p>
            <a:pPr algn="just"/>
            <a:endParaRPr lang="id-ID" sz="4000" dirty="0">
              <a:latin typeface="Questrial" pitchFamily="2" charset="0"/>
              <a:ea typeface="Questrial" pitchFamily="2" charset="0"/>
              <a:cs typeface="Questrial" pitchFamily="2" charset="0"/>
            </a:endParaRPr>
          </a:p>
          <a:p>
            <a:pPr marL="571500" indent="-571500" algn="just">
              <a:buFont typeface="Wingdings" panose="05000000000000000000" pitchFamily="2" charset="2"/>
              <a:buChar char="Ø"/>
            </a:pPr>
            <a:r>
              <a:rPr lang="en-ID" sz="4000" dirty="0">
                <a:latin typeface="Questrial" pitchFamily="2" charset="0"/>
                <a:ea typeface="Questrial" pitchFamily="2" charset="0"/>
                <a:cs typeface="Questrial" pitchFamily="2" charset="0"/>
              </a:rPr>
              <a:t>Kata </a:t>
            </a:r>
            <a:r>
              <a:rPr lang="ar-SA" sz="4800" dirty="0">
                <a:latin typeface="Arabic Typesetting" panose="03020402040406030203" pitchFamily="66" charset="-78"/>
                <a:cs typeface="Arabic Typesetting" panose="03020402040406030203" pitchFamily="66" charset="-78"/>
              </a:rPr>
              <a:t>كْتَسَ</a:t>
            </a:r>
            <a:r>
              <a:rPr lang="en-ID" sz="4800" dirty="0">
                <a:latin typeface="Questrial" pitchFamily="2" charset="0"/>
                <a:ea typeface="Questrial" pitchFamily="2" charset="0"/>
                <a:cs typeface="Questrial" pitchFamily="2" charset="0"/>
              </a:rPr>
              <a:t> </a:t>
            </a:r>
            <a:r>
              <a:rPr lang="en-ID" sz="4000" dirty="0">
                <a:latin typeface="Questrial" pitchFamily="2" charset="0"/>
                <a:ea typeface="Questrial" pitchFamily="2" charset="0"/>
                <a:cs typeface="Questrial" pitchFamily="2" charset="0"/>
              </a:rPr>
              <a:t>(</a:t>
            </a:r>
            <a:r>
              <a:rPr lang="en-ID" sz="4000" dirty="0" err="1">
                <a:latin typeface="Questrial" pitchFamily="2" charset="0"/>
                <a:ea typeface="Questrial" pitchFamily="2" charset="0"/>
                <a:cs typeface="Questrial" pitchFamily="2" charset="0"/>
              </a:rPr>
              <a:t>penghasilan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berarti</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mencari</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nafkah</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memperoleh</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manfaat</a:t>
            </a:r>
            <a:r>
              <a:rPr lang="en-ID" sz="4000" dirty="0">
                <a:latin typeface="Questrial" pitchFamily="2" charset="0"/>
                <a:ea typeface="Questrial" pitchFamily="2" charset="0"/>
                <a:cs typeface="Questrial" pitchFamily="2" charset="0"/>
              </a:rPr>
              <a:t>, dan </a:t>
            </a:r>
            <a:r>
              <a:rPr lang="en-ID" sz="4000" dirty="0" err="1">
                <a:latin typeface="Questrial" pitchFamily="2" charset="0"/>
                <a:ea typeface="Questrial" pitchFamily="2" charset="0"/>
                <a:cs typeface="Questrial" pitchFamily="2" charset="0"/>
              </a:rPr>
              <a:t>mengumpulkan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harta</a:t>
            </a:r>
            <a:r>
              <a:rPr lang="en-ID" sz="4000" dirty="0">
                <a:latin typeface="Questrial" pitchFamily="2" charset="0"/>
                <a:ea typeface="Questrial" pitchFamily="2" charset="0"/>
                <a:cs typeface="Questrial" pitchFamily="2" charset="0"/>
              </a:rPr>
              <a:t>. </a:t>
            </a:r>
            <a:endParaRPr lang="id-ID" sz="4000" dirty="0">
              <a:latin typeface="Questrial" pitchFamily="2" charset="0"/>
              <a:ea typeface="Questrial" pitchFamily="2" charset="0"/>
              <a:cs typeface="Questrial" pitchFamily="2" charset="0"/>
            </a:endParaRPr>
          </a:p>
          <a:p>
            <a:pPr marL="571500" indent="-571500" algn="just">
              <a:buFont typeface="Wingdings" panose="05000000000000000000" pitchFamily="2" charset="2"/>
              <a:buChar char="Ø"/>
            </a:pPr>
            <a:r>
              <a:rPr lang="en-ID" sz="4000" dirty="0">
                <a:latin typeface="Questrial" pitchFamily="2" charset="0"/>
                <a:ea typeface="Questrial" pitchFamily="2" charset="0"/>
                <a:cs typeface="Questrial" pitchFamily="2" charset="0"/>
              </a:rPr>
              <a:t>Ayat </a:t>
            </a:r>
            <a:r>
              <a:rPr lang="en-ID" sz="4000" dirty="0" err="1">
                <a:latin typeface="Questrial" pitchFamily="2" charset="0"/>
                <a:ea typeface="Questrial" pitchFamily="2" charset="0"/>
                <a:cs typeface="Questrial" pitchFamily="2" charset="0"/>
              </a:rPr>
              <a:t>tersebut</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menunjukkan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bahwa</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perempuan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berhak</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memiliki</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mengelola</a:t>
            </a:r>
            <a:r>
              <a:rPr lang="en-ID" sz="4000" dirty="0">
                <a:latin typeface="Questrial" pitchFamily="2" charset="0"/>
                <a:ea typeface="Questrial" pitchFamily="2" charset="0"/>
                <a:cs typeface="Questrial" pitchFamily="2" charset="0"/>
              </a:rPr>
              <a:t>, dan </a:t>
            </a:r>
            <a:r>
              <a:rPr lang="en-ID" sz="4000" dirty="0" err="1">
                <a:latin typeface="Questrial" pitchFamily="2" charset="0"/>
                <a:ea typeface="Questrial" pitchFamily="2" charset="0"/>
                <a:cs typeface="Questrial" pitchFamily="2" charset="0"/>
              </a:rPr>
              <a:t>memanfaatkan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hasil</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kerjanya</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secara</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mandiri</a:t>
            </a:r>
            <a:r>
              <a:rPr lang="en-ID" sz="4000" dirty="0">
                <a:latin typeface="Questrial" pitchFamily="2" charset="0"/>
                <a:ea typeface="Questrial" pitchFamily="2" charset="0"/>
                <a:cs typeface="Questrial" pitchFamily="2" charset="0"/>
              </a:rPr>
              <a:t>. </a:t>
            </a:r>
            <a:endParaRPr lang="id-ID" sz="4000" dirty="0">
              <a:latin typeface="Questrial" pitchFamily="2" charset="0"/>
              <a:ea typeface="Questrial" pitchFamily="2" charset="0"/>
              <a:cs typeface="Questrial" pitchFamily="2" charset="0"/>
            </a:endParaRPr>
          </a:p>
        </p:txBody>
      </p:sp>
      <p:grpSp>
        <p:nvGrpSpPr>
          <p:cNvPr id="100" name="Google Shape;100;p23">
            <a:extLst>
              <a:ext uri="{FF2B5EF4-FFF2-40B4-BE49-F238E27FC236}">
                <a16:creationId xmlns:a16="http://schemas.microsoft.com/office/drawing/2014/main" id="{34C8593B-7C47-F91F-3C55-A1FFD524BEAF}"/>
              </a:ext>
            </a:extLst>
          </p:cNvPr>
          <p:cNvGrpSpPr/>
          <p:nvPr/>
        </p:nvGrpSpPr>
        <p:grpSpPr>
          <a:xfrm>
            <a:off x="0" y="-144661"/>
            <a:ext cx="1677797" cy="10431661"/>
            <a:chOff x="0" y="-192881"/>
            <a:chExt cx="2237063" cy="13908881"/>
          </a:xfrm>
        </p:grpSpPr>
        <p:grpSp>
          <p:nvGrpSpPr>
            <p:cNvPr id="101" name="Google Shape;101;p23">
              <a:extLst>
                <a:ext uri="{FF2B5EF4-FFF2-40B4-BE49-F238E27FC236}">
                  <a16:creationId xmlns:a16="http://schemas.microsoft.com/office/drawing/2014/main" id="{9953F740-663A-CB77-1E3B-D0AD6B3FD0E4}"/>
                </a:ext>
              </a:extLst>
            </p:cNvPr>
            <p:cNvGrpSpPr/>
            <p:nvPr/>
          </p:nvGrpSpPr>
          <p:grpSpPr>
            <a:xfrm>
              <a:off x="0" y="-192881"/>
              <a:ext cx="2237063" cy="13908881"/>
              <a:chOff x="0" y="-38100"/>
              <a:chExt cx="441889" cy="2747433"/>
            </a:xfrm>
          </p:grpSpPr>
          <p:sp>
            <p:nvSpPr>
              <p:cNvPr id="102" name="Google Shape;102;p23">
                <a:extLst>
                  <a:ext uri="{FF2B5EF4-FFF2-40B4-BE49-F238E27FC236}">
                    <a16:creationId xmlns:a16="http://schemas.microsoft.com/office/drawing/2014/main" id="{AB615124-1DE1-0663-DA8C-CB2AF13619FD}"/>
                  </a:ext>
                </a:extLst>
              </p:cNvPr>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sp>
          <p:sp>
            <p:nvSpPr>
              <p:cNvPr id="103" name="Google Shape;103;p23">
                <a:extLst>
                  <a:ext uri="{FF2B5EF4-FFF2-40B4-BE49-F238E27FC236}">
                    <a16:creationId xmlns:a16="http://schemas.microsoft.com/office/drawing/2014/main" id="{A5D701F5-574B-25E9-6C8B-3271CE0BC22E}"/>
                  </a:ext>
                </a:extLst>
              </p:cNvPr>
              <p:cNvSpPr txBox="1"/>
              <p:nvPr/>
            </p:nvSpPr>
            <p:spPr>
              <a:xfrm>
                <a:off x="0" y="-38100"/>
                <a:ext cx="441889" cy="2747433"/>
              </a:xfrm>
              <a:prstGeom prst="rect">
                <a:avLst/>
              </a:prstGeom>
              <a:noFill/>
              <a:ln>
                <a:noFill/>
              </a:ln>
            </p:spPr>
            <p:txBody>
              <a:bodyPr spcFirstLastPara="1" wrap="square" lIns="50800" tIns="50800" rIns="50800" bIns="50800" anchor="ctr" anchorCtr="0">
                <a:noAutofit/>
              </a:bodyPr>
              <a:lstStyle/>
              <a:p>
                <a:pPr marL="0" marR="0" lvl="0" indent="0" algn="ctr" rtl="0">
                  <a:lnSpc>
                    <a:spcPct val="194000"/>
                  </a:lnSpc>
                  <a:spcBef>
                    <a:spcPts val="0"/>
                  </a:spcBef>
                  <a:spcAft>
                    <a:spcPts val="0"/>
                  </a:spcAft>
                  <a:buClr>
                    <a:srgbClr val="000000"/>
                  </a:buClr>
                  <a:buSzPts val="1800"/>
                  <a:buFont typeface="Arial" panose="020B0604020202020204"/>
                  <a:buNone/>
                </a:pPr>
                <a:endParaRPr sz="18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grpSp>
        <p:grpSp>
          <p:nvGrpSpPr>
            <p:cNvPr id="104" name="Google Shape;104;p23">
              <a:extLst>
                <a:ext uri="{FF2B5EF4-FFF2-40B4-BE49-F238E27FC236}">
                  <a16:creationId xmlns:a16="http://schemas.microsoft.com/office/drawing/2014/main" id="{DCA527DF-6BFF-D176-FCDF-90DC2EF1AB54}"/>
                </a:ext>
              </a:extLst>
            </p:cNvPr>
            <p:cNvGrpSpPr/>
            <p:nvPr/>
          </p:nvGrpSpPr>
          <p:grpSpPr>
            <a:xfrm>
              <a:off x="0" y="1178719"/>
              <a:ext cx="953011" cy="11165681"/>
              <a:chOff x="0" y="-38100"/>
              <a:chExt cx="188249" cy="2205567"/>
            </a:xfrm>
          </p:grpSpPr>
          <p:sp>
            <p:nvSpPr>
              <p:cNvPr id="105" name="Google Shape;105;p23">
                <a:extLst>
                  <a:ext uri="{FF2B5EF4-FFF2-40B4-BE49-F238E27FC236}">
                    <a16:creationId xmlns:a16="http://schemas.microsoft.com/office/drawing/2014/main" id="{FEB4B162-07D6-779E-2FB5-703C340C7A02}"/>
                  </a:ext>
                </a:extLst>
              </p:cNvPr>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sp>
          <p:sp>
            <p:nvSpPr>
              <p:cNvPr id="106" name="Google Shape;106;p23">
                <a:extLst>
                  <a:ext uri="{FF2B5EF4-FFF2-40B4-BE49-F238E27FC236}">
                    <a16:creationId xmlns:a16="http://schemas.microsoft.com/office/drawing/2014/main" id="{DA0204FC-14FB-8373-F37B-E5A96205894A}"/>
                  </a:ext>
                </a:extLst>
              </p:cNvPr>
              <p:cNvSpPr txBox="1"/>
              <p:nvPr/>
            </p:nvSpPr>
            <p:spPr>
              <a:xfrm>
                <a:off x="0" y="-38100"/>
                <a:ext cx="188249" cy="2205567"/>
              </a:xfrm>
              <a:prstGeom prst="rect">
                <a:avLst/>
              </a:prstGeom>
              <a:noFill/>
              <a:ln>
                <a:noFill/>
              </a:ln>
            </p:spPr>
            <p:txBody>
              <a:bodyPr spcFirstLastPara="1" wrap="square" lIns="50800" tIns="50800" rIns="50800" bIns="50800" anchor="ctr" anchorCtr="0">
                <a:noAutofit/>
              </a:bodyPr>
              <a:lstStyle/>
              <a:p>
                <a:pPr marL="0" marR="0" lvl="0" indent="0" algn="ctr" rtl="0">
                  <a:lnSpc>
                    <a:spcPct val="194000"/>
                  </a:lnSpc>
                  <a:spcBef>
                    <a:spcPts val="0"/>
                  </a:spcBef>
                  <a:spcAft>
                    <a:spcPts val="0"/>
                  </a:spcAft>
                  <a:buClr>
                    <a:srgbClr val="000000"/>
                  </a:buClr>
                  <a:buSzPts val="1800"/>
                  <a:buFont typeface="Arial" panose="020B0604020202020204"/>
                  <a:buNone/>
                </a:pPr>
                <a:endParaRPr sz="18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grpSp>
        <p:sp>
          <p:nvSpPr>
            <p:cNvPr id="107" name="Google Shape;107;p23">
              <a:extLst>
                <a:ext uri="{FF2B5EF4-FFF2-40B4-BE49-F238E27FC236}">
                  <a16:creationId xmlns:a16="http://schemas.microsoft.com/office/drawing/2014/main" id="{D242EC1F-986F-BE9B-1CE2-9A3473F2F07B}"/>
                </a:ext>
              </a:extLst>
            </p:cNvPr>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stretch>
                <a:fillRect l="-21957" r="-27485"/>
              </a:stretch>
            </a:blipFill>
            <a:ln>
              <a:noFill/>
            </a:ln>
          </p:spPr>
        </p:sp>
      </p:grpSp>
      <p:sp>
        <p:nvSpPr>
          <p:cNvPr id="2" name="Google Shape;93;p22">
            <a:extLst>
              <a:ext uri="{FF2B5EF4-FFF2-40B4-BE49-F238E27FC236}">
                <a16:creationId xmlns:a16="http://schemas.microsoft.com/office/drawing/2014/main" id="{7C55AC44-180E-0724-F0A6-C000F2B97F0F}"/>
              </a:ext>
            </a:extLst>
          </p:cNvPr>
          <p:cNvSpPr txBox="1"/>
          <p:nvPr/>
        </p:nvSpPr>
        <p:spPr>
          <a:xfrm>
            <a:off x="2516695" y="884039"/>
            <a:ext cx="15015411" cy="677108"/>
          </a:xfrm>
          <a:prstGeom prst="rect">
            <a:avLst/>
          </a:prstGeom>
          <a:solidFill>
            <a:srgbClr val="C386C4"/>
          </a:solidFill>
          <a:ln>
            <a:noFill/>
          </a:ln>
        </p:spPr>
        <p:txBody>
          <a:bodyPr spcFirstLastPara="1" wrap="square" lIns="0" tIns="0" rIns="0" bIns="0" anchor="t" anchorCtr="0">
            <a:spAutoFit/>
          </a:bodyPr>
          <a:lstStyle/>
          <a:p>
            <a:pPr algn="ctr"/>
            <a:r>
              <a:rPr lang="en-ID" sz="4400" dirty="0" err="1">
                <a:latin typeface="Questrial" pitchFamily="2" charset="0"/>
                <a:ea typeface="Questrial" pitchFamily="2" charset="0"/>
                <a:cs typeface="Questrial" pitchFamily="2" charset="0"/>
              </a:rPr>
              <a:t>Penghasilan</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Mandiri</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perempuan</a:t>
            </a:r>
            <a:endParaRPr lang="en-ID" sz="4400" dirty="0">
              <a:latin typeface="Questrial" pitchFamily="2" charset="0"/>
              <a:ea typeface="Questrial" pitchFamily="2" charset="0"/>
              <a:cs typeface="Questrial" pitchFamily="2" charset="0"/>
            </a:endParaRPr>
          </a:p>
        </p:txBody>
      </p:sp>
    </p:spTree>
    <p:extLst>
      <p:ext uri="{BB962C8B-B14F-4D97-AF65-F5344CB8AC3E}">
        <p14:creationId xmlns:p14="http://schemas.microsoft.com/office/powerpoint/2010/main" val="17490139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8">
          <a:extLst>
            <a:ext uri="{FF2B5EF4-FFF2-40B4-BE49-F238E27FC236}">
              <a16:creationId xmlns:a16="http://schemas.microsoft.com/office/drawing/2014/main" id="{5F205ED2-E9BD-4F6E-B953-008277AD910D}"/>
            </a:ext>
          </a:extLst>
        </p:cNvPr>
        <p:cNvGrpSpPr/>
        <p:nvPr/>
      </p:nvGrpSpPr>
      <p:grpSpPr>
        <a:xfrm>
          <a:off x="0" y="0"/>
          <a:ext cx="0" cy="0"/>
          <a:chOff x="0" y="0"/>
          <a:chExt cx="0" cy="0"/>
        </a:xfrm>
      </p:grpSpPr>
      <p:sp>
        <p:nvSpPr>
          <p:cNvPr id="99" name="Google Shape;99;p23">
            <a:extLst>
              <a:ext uri="{FF2B5EF4-FFF2-40B4-BE49-F238E27FC236}">
                <a16:creationId xmlns:a16="http://schemas.microsoft.com/office/drawing/2014/main" id="{BC473D25-3499-9656-A0DA-9C929272C9EA}"/>
              </a:ext>
            </a:extLst>
          </p:cNvPr>
          <p:cNvSpPr txBox="1"/>
          <p:nvPr/>
        </p:nvSpPr>
        <p:spPr>
          <a:xfrm>
            <a:off x="1866989" y="1879723"/>
            <a:ext cx="15665117" cy="6832640"/>
          </a:xfrm>
          <a:prstGeom prst="rect">
            <a:avLst/>
          </a:prstGeom>
          <a:solidFill>
            <a:schemeClr val="accent1">
              <a:lumMod val="40000"/>
              <a:lumOff val="60000"/>
            </a:schemeClr>
          </a:solidFill>
          <a:ln>
            <a:noFill/>
          </a:ln>
        </p:spPr>
        <p:txBody>
          <a:bodyPr spcFirstLastPara="1" wrap="square" lIns="0" tIns="0" rIns="0" bIns="0" anchor="t" anchorCtr="0">
            <a:spAutoFit/>
          </a:bodyPr>
          <a:lstStyle/>
          <a:p>
            <a:pPr marL="571500" indent="-571500" algn="ctr">
              <a:buFont typeface="Wingdings" panose="05000000000000000000" pitchFamily="2" charset="2"/>
              <a:buChar char="Ø"/>
            </a:pPr>
            <a:r>
              <a:rPr lang="ar-SA" sz="4000" dirty="0">
                <a:latin typeface="Questrial" pitchFamily="2" charset="0"/>
                <a:ea typeface="Questrial" pitchFamily="2" charset="0"/>
              </a:rPr>
              <a:t>وَلِلْمُطَلَّقٰتِ </a:t>
            </a:r>
            <a:r>
              <a:rPr lang="ar-SA" sz="4000" dirty="0">
                <a:highlight>
                  <a:srgbClr val="FFFF00"/>
                </a:highlight>
                <a:latin typeface="Questrial" pitchFamily="2" charset="0"/>
                <a:ea typeface="Questrial" pitchFamily="2" charset="0"/>
              </a:rPr>
              <a:t>مَتَاعٌ </a:t>
            </a:r>
            <a:r>
              <a:rPr lang="ar-SA" sz="4000" dirty="0">
                <a:latin typeface="Questrial" pitchFamily="2" charset="0"/>
                <a:ea typeface="Questrial" pitchFamily="2" charset="0"/>
              </a:rPr>
              <a:t>ۢ بِالْمَعْرُوْفِۗ حَقًّا عَلَى الْمُتَّقِيْنَ</a:t>
            </a:r>
            <a:endParaRPr lang="id-ID" sz="4000" dirty="0">
              <a:latin typeface="Questrial" pitchFamily="2" charset="0"/>
              <a:ea typeface="Questrial" pitchFamily="2" charset="0"/>
              <a:cs typeface="Questrial" pitchFamily="2" charset="0"/>
            </a:endParaRPr>
          </a:p>
          <a:p>
            <a:pPr marL="571500" indent="-571500" algn="just">
              <a:buFont typeface="Wingdings" panose="05000000000000000000" pitchFamily="2" charset="2"/>
              <a:buChar char="Ø"/>
            </a:pPr>
            <a:r>
              <a:rPr lang="en-ID" sz="3600" i="1" dirty="0">
                <a:latin typeface="Questrial" pitchFamily="2" charset="0"/>
                <a:ea typeface="Questrial" pitchFamily="2" charset="0"/>
                <a:cs typeface="Questrial" pitchFamily="2" charset="0"/>
              </a:rPr>
              <a:t>Bagi </a:t>
            </a:r>
            <a:r>
              <a:rPr lang="en-ID" sz="3600" i="1" dirty="0" err="1">
                <a:latin typeface="Questrial" pitchFamily="2" charset="0"/>
                <a:ea typeface="Questrial" pitchFamily="2" charset="0"/>
                <a:cs typeface="Questrial" pitchFamily="2" charset="0"/>
              </a:rPr>
              <a:t>istri-istri</a:t>
            </a:r>
            <a:r>
              <a:rPr lang="en-ID" sz="3600" i="1" dirty="0">
                <a:latin typeface="Questrial" pitchFamily="2" charset="0"/>
                <a:ea typeface="Questrial" pitchFamily="2" charset="0"/>
                <a:cs typeface="Questrial" pitchFamily="2" charset="0"/>
              </a:rPr>
              <a:t> yang </a:t>
            </a:r>
            <a:r>
              <a:rPr lang="en-ID" sz="3600" i="1" dirty="0" err="1">
                <a:latin typeface="Questrial" pitchFamily="2" charset="0"/>
                <a:ea typeface="Questrial" pitchFamily="2" charset="0"/>
                <a:cs typeface="Questrial" pitchFamily="2" charset="0"/>
              </a:rPr>
              <a:t>diceraikan</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terdapat</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hak</a:t>
            </a:r>
            <a:r>
              <a:rPr lang="en-ID" sz="3600" i="1" dirty="0">
                <a:latin typeface="Questrial" pitchFamily="2" charset="0"/>
                <a:ea typeface="Questrial" pitchFamily="2" charset="0"/>
                <a:cs typeface="Questrial" pitchFamily="2" charset="0"/>
              </a:rPr>
              <a:t> mut‘ah </a:t>
            </a:r>
            <a:r>
              <a:rPr lang="en-ID" sz="3600" i="1" dirty="0" err="1">
                <a:latin typeface="Questrial" pitchFamily="2" charset="0"/>
                <a:ea typeface="Questrial" pitchFamily="2" charset="0"/>
                <a:cs typeface="Questrial" pitchFamily="2" charset="0"/>
              </a:rPr>
              <a:t>dengan</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cara</a:t>
            </a:r>
            <a:r>
              <a:rPr lang="en-ID" sz="3600" i="1" dirty="0">
                <a:latin typeface="Questrial" pitchFamily="2" charset="0"/>
                <a:ea typeface="Questrial" pitchFamily="2" charset="0"/>
                <a:cs typeface="Questrial" pitchFamily="2" charset="0"/>
              </a:rPr>
              <a:t> yang </a:t>
            </a:r>
            <a:r>
              <a:rPr lang="en-ID" sz="3600" i="1" dirty="0" err="1">
                <a:latin typeface="Questrial" pitchFamily="2" charset="0"/>
                <a:ea typeface="Questrial" pitchFamily="2" charset="0"/>
                <a:cs typeface="Questrial" pitchFamily="2" charset="0"/>
              </a:rPr>
              <a:t>patut</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Demikian</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ini</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adalah</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ketentuan</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bagi</a:t>
            </a:r>
            <a:r>
              <a:rPr lang="en-ID" sz="3600" i="1" dirty="0">
                <a:latin typeface="Questrial" pitchFamily="2" charset="0"/>
                <a:ea typeface="Questrial" pitchFamily="2" charset="0"/>
                <a:cs typeface="Questrial" pitchFamily="2" charset="0"/>
              </a:rPr>
              <a:t> orang-orang yang </a:t>
            </a:r>
            <a:r>
              <a:rPr lang="en-ID" sz="3600" i="1" dirty="0" err="1">
                <a:latin typeface="Questrial" pitchFamily="2" charset="0"/>
                <a:ea typeface="Questrial" pitchFamily="2" charset="0"/>
                <a:cs typeface="Questrial" pitchFamily="2" charset="0"/>
              </a:rPr>
              <a:t>bertakwa</a:t>
            </a:r>
            <a:r>
              <a:rPr lang="en-ID" sz="3600" dirty="0">
                <a:latin typeface="Questrial" pitchFamily="2" charset="0"/>
                <a:ea typeface="Questrial" pitchFamily="2" charset="0"/>
                <a:cs typeface="Questrial" pitchFamily="2" charset="0"/>
              </a:rPr>
              <a:t>.</a:t>
            </a:r>
            <a:r>
              <a:rPr lang="id-ID" sz="3600" dirty="0">
                <a:latin typeface="Questrial" pitchFamily="2" charset="0"/>
                <a:ea typeface="Questrial" pitchFamily="2" charset="0"/>
                <a:cs typeface="Questrial" pitchFamily="2" charset="0"/>
              </a:rPr>
              <a:t> </a:t>
            </a:r>
            <a:r>
              <a:rPr lang="en-ID" sz="3600" dirty="0">
                <a:latin typeface="Questrial" pitchFamily="2" charset="0"/>
                <a:ea typeface="Questrial" pitchFamily="2" charset="0"/>
                <a:cs typeface="Questrial" pitchFamily="2" charset="0"/>
              </a:rPr>
              <a:t>QS al-Baqarah:</a:t>
            </a:r>
            <a:r>
              <a:rPr lang="id-ID" sz="3600" dirty="0">
                <a:latin typeface="Questrial" pitchFamily="2" charset="0"/>
                <a:ea typeface="Questrial" pitchFamily="2" charset="0"/>
                <a:cs typeface="Questrial" pitchFamily="2" charset="0"/>
              </a:rPr>
              <a:t> </a:t>
            </a:r>
            <a:r>
              <a:rPr lang="en-ID" sz="3600" dirty="0">
                <a:latin typeface="Questrial" pitchFamily="2" charset="0"/>
                <a:ea typeface="Questrial" pitchFamily="2" charset="0"/>
                <a:cs typeface="Questrial" pitchFamily="2" charset="0"/>
              </a:rPr>
              <a:t>241</a:t>
            </a:r>
            <a:endParaRPr lang="id-ID" sz="3600" dirty="0">
              <a:latin typeface="Questrial" pitchFamily="2" charset="0"/>
              <a:ea typeface="Questrial" pitchFamily="2" charset="0"/>
              <a:cs typeface="Questrial" pitchFamily="2" charset="0"/>
            </a:endParaRPr>
          </a:p>
          <a:p>
            <a:pPr marL="571500" indent="-571500" algn="just">
              <a:buFont typeface="Wingdings" panose="05000000000000000000" pitchFamily="2" charset="2"/>
              <a:buChar char="Ø"/>
            </a:pPr>
            <a:r>
              <a:rPr lang="en-ID" sz="3600" dirty="0">
                <a:latin typeface="Questrial" pitchFamily="2" charset="0"/>
                <a:ea typeface="Questrial" pitchFamily="2" charset="0"/>
                <a:cs typeface="Questrial" pitchFamily="2" charset="0"/>
              </a:rPr>
              <a:t>Allah </a:t>
            </a:r>
            <a:r>
              <a:rPr lang="en-ID" sz="3600" dirty="0" err="1">
                <a:latin typeface="Questrial" pitchFamily="2" charset="0"/>
                <a:ea typeface="Questrial" pitchFamily="2" charset="0"/>
                <a:cs typeface="Questrial" pitchFamily="2" charset="0"/>
              </a:rPr>
              <a:t>memerintahkan</a:t>
            </a:r>
            <a:r>
              <a:rPr lang="en-ID" sz="3600" dirty="0">
                <a:latin typeface="Questrial" pitchFamily="2" charset="0"/>
                <a:ea typeface="Questrial" pitchFamily="2" charset="0"/>
                <a:cs typeface="Questrial" pitchFamily="2" charset="0"/>
              </a:rPr>
              <a:t> agar </a:t>
            </a:r>
            <a:r>
              <a:rPr lang="en-ID" sz="4000" dirty="0" err="1">
                <a:latin typeface="Questrial" pitchFamily="2" charset="0"/>
                <a:ea typeface="Questrial" pitchFamily="2" charset="0"/>
                <a:cs typeface="Questrial" pitchFamily="2" charset="0"/>
              </a:rPr>
              <a:t>perempuan</a:t>
            </a:r>
            <a:r>
              <a:rPr lang="en-ID" sz="4000" dirty="0">
                <a:latin typeface="Questrial" pitchFamily="2" charset="0"/>
                <a:ea typeface="Questrial" pitchFamily="2" charset="0"/>
                <a:cs typeface="Questrial" pitchFamily="2" charset="0"/>
              </a:rPr>
              <a:t> yang </a:t>
            </a:r>
            <a:r>
              <a:rPr lang="en-ID" sz="4000" dirty="0" err="1">
                <a:latin typeface="Questrial" pitchFamily="2" charset="0"/>
                <a:ea typeface="Questrial" pitchFamily="2" charset="0"/>
                <a:cs typeface="Questrial" pitchFamily="2" charset="0"/>
              </a:rPr>
              <a:t>dicerai</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diberi</a:t>
            </a:r>
            <a:r>
              <a:rPr lang="en-ID" sz="4000" dirty="0">
                <a:latin typeface="Questrial" pitchFamily="2" charset="0"/>
                <a:ea typeface="Questrial" pitchFamily="2" charset="0"/>
                <a:cs typeface="Questrial" pitchFamily="2" charset="0"/>
              </a:rPr>
              <a:t> </a:t>
            </a:r>
            <a:r>
              <a:rPr lang="ar-SA" sz="4000" dirty="0">
                <a:latin typeface="Questrial" pitchFamily="2" charset="0"/>
                <a:ea typeface="Questrial" pitchFamily="2" charset="0"/>
              </a:rPr>
              <a:t>مَتَاعٌ </a:t>
            </a:r>
            <a:r>
              <a:rPr lang="id-ID" sz="4000" dirty="0">
                <a:latin typeface="Questrial" pitchFamily="2" charset="0"/>
                <a:ea typeface="Questrial" pitchFamily="2" charset="0"/>
              </a:rPr>
              <a:t> </a:t>
            </a:r>
            <a:r>
              <a:rPr lang="en-ID" sz="4000" dirty="0">
                <a:latin typeface="Questrial" pitchFamily="2" charset="0"/>
                <a:ea typeface="Questrial" pitchFamily="2" charset="0"/>
                <a:cs typeface="Questrial" pitchFamily="2" charset="0"/>
              </a:rPr>
              <a:t>(</a:t>
            </a:r>
            <a:r>
              <a:rPr lang="en-ID" sz="4000" dirty="0" err="1">
                <a:latin typeface="Questrial" pitchFamily="2" charset="0"/>
                <a:ea typeface="Questrial" pitchFamily="2" charset="0"/>
                <a:cs typeface="Questrial" pitchFamily="2" charset="0"/>
              </a:rPr>
              <a:t>pemberian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untuk</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mencegah</a:t>
            </a:r>
            <a:r>
              <a:rPr lang="en-ID" sz="4000" dirty="0">
                <a:latin typeface="Questrial" pitchFamily="2" charset="0"/>
                <a:ea typeface="Questrial" pitchFamily="2" charset="0"/>
                <a:cs typeface="Questrial" pitchFamily="2" charset="0"/>
              </a:rPr>
              <a:t> rasa </a:t>
            </a:r>
            <a:r>
              <a:rPr lang="en-ID" sz="4000" dirty="0" err="1">
                <a:latin typeface="Questrial" pitchFamily="2" charset="0"/>
                <a:ea typeface="Questrial" pitchFamily="2" charset="0"/>
                <a:cs typeface="Questrial" pitchFamily="2" charset="0"/>
              </a:rPr>
              <a:t>dendam</a:t>
            </a:r>
            <a:r>
              <a:rPr lang="en-ID" sz="4000" dirty="0">
                <a:latin typeface="Questrial" pitchFamily="2" charset="0"/>
                <a:ea typeface="Questrial" pitchFamily="2" charset="0"/>
                <a:cs typeface="Questrial" pitchFamily="2" charset="0"/>
              </a:rPr>
              <a:t> dan </a:t>
            </a:r>
            <a:r>
              <a:rPr lang="en-ID" sz="4000" dirty="0" err="1">
                <a:latin typeface="Questrial" pitchFamily="2" charset="0"/>
                <a:ea typeface="Questrial" pitchFamily="2" charset="0"/>
                <a:cs typeface="Questrial" pitchFamily="2" charset="0"/>
              </a:rPr>
              <a:t>sakit</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hati</a:t>
            </a:r>
            <a:r>
              <a:rPr lang="en-ID" sz="4000" dirty="0">
                <a:latin typeface="Questrial" pitchFamily="2" charset="0"/>
                <a:ea typeface="Questrial" pitchFamily="2" charset="0"/>
                <a:cs typeface="Questrial" pitchFamily="2" charset="0"/>
              </a:rPr>
              <a:t>.</a:t>
            </a:r>
            <a:endParaRPr lang="id-ID" sz="4000" dirty="0">
              <a:latin typeface="Questrial" pitchFamily="2" charset="0"/>
              <a:ea typeface="Questrial" pitchFamily="2" charset="0"/>
              <a:cs typeface="Questrial" pitchFamily="2" charset="0"/>
            </a:endParaRPr>
          </a:p>
          <a:p>
            <a:pPr marL="571500" indent="-571500" algn="just">
              <a:buFont typeface="Wingdings" panose="05000000000000000000" pitchFamily="2" charset="2"/>
              <a:buChar char="Ø"/>
            </a:pPr>
            <a:r>
              <a:rPr lang="id-ID" sz="3600" dirty="0">
                <a:latin typeface="Questrial" pitchFamily="2" charset="0"/>
                <a:ea typeface="Questrial" pitchFamily="2" charset="0"/>
                <a:cs typeface="Questrial" pitchFamily="2" charset="0"/>
              </a:rPr>
              <a:t>Mata’ adalah </a:t>
            </a:r>
            <a:r>
              <a:rPr lang="sv-SE" sz="3600" dirty="0">
                <a:latin typeface="Questrial" pitchFamily="2" charset="0"/>
                <a:ea typeface="Questrial" pitchFamily="2" charset="0"/>
                <a:cs typeface="Questrial" pitchFamily="2" charset="0"/>
              </a:rPr>
              <a:t>pemberian suami di luar nafkah kepada istri yang ditalak tersebut menurut cara yang patut</a:t>
            </a:r>
            <a:endParaRPr lang="id-ID" sz="3600" dirty="0">
              <a:latin typeface="Questrial" pitchFamily="2" charset="0"/>
              <a:ea typeface="Questrial" pitchFamily="2" charset="0"/>
              <a:cs typeface="Questrial" pitchFamily="2" charset="0"/>
            </a:endParaRPr>
          </a:p>
          <a:p>
            <a:pPr marL="571500" indent="-571500" algn="just">
              <a:buFont typeface="Wingdings" panose="05000000000000000000" pitchFamily="2" charset="2"/>
              <a:buChar char="Ø"/>
            </a:pPr>
            <a:r>
              <a:rPr lang="en-ID" sz="3600" dirty="0">
                <a:latin typeface="Questrial" pitchFamily="2" charset="0"/>
                <a:ea typeface="Questrial" pitchFamily="2" charset="0"/>
                <a:cs typeface="Questrial" pitchFamily="2" charset="0"/>
              </a:rPr>
              <a:t>Para ulama </a:t>
            </a:r>
            <a:r>
              <a:rPr lang="en-ID" sz="3600" dirty="0" err="1">
                <a:latin typeface="Questrial" pitchFamily="2" charset="0"/>
                <a:ea typeface="Questrial" pitchFamily="2" charset="0"/>
                <a:cs typeface="Questrial" pitchFamily="2" charset="0"/>
              </a:rPr>
              <a:t>menyatakan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bahwa</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pemberian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ini</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hanya</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wajib</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bila</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perceraian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berasal</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dari</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pihak</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suami</a:t>
            </a:r>
            <a:r>
              <a:rPr lang="en-ID" sz="3600" dirty="0">
                <a:latin typeface="Questrial" pitchFamily="2" charset="0"/>
                <a:ea typeface="Questrial" pitchFamily="2" charset="0"/>
                <a:cs typeface="Questrial" pitchFamily="2" charset="0"/>
              </a:rPr>
              <a:t>. Jika </a:t>
            </a:r>
            <a:r>
              <a:rPr lang="en-ID" sz="3600" dirty="0" err="1">
                <a:latin typeface="Questrial" pitchFamily="2" charset="0"/>
                <a:ea typeface="Questrial" pitchFamily="2" charset="0"/>
                <a:cs typeface="Questrial" pitchFamily="2" charset="0"/>
              </a:rPr>
              <a:t>perceraian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berasal</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dari</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istri</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seperti</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khul</a:t>
            </a:r>
            <a:r>
              <a:rPr lang="en-ID" sz="3600" dirty="0">
                <a:latin typeface="Questrial" pitchFamily="2" charset="0"/>
                <a:ea typeface="Questrial" pitchFamily="2" charset="0"/>
                <a:cs typeface="Questrial" pitchFamily="2" charset="0"/>
              </a:rPr>
              <a:t>‘ dan </a:t>
            </a:r>
            <a:r>
              <a:rPr lang="en-ID" sz="3600" dirty="0" err="1">
                <a:latin typeface="Questrial" pitchFamily="2" charset="0"/>
                <a:ea typeface="Questrial" pitchFamily="2" charset="0"/>
                <a:cs typeface="Questrial" pitchFamily="2" charset="0"/>
              </a:rPr>
              <a:t>mubarah</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maka</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istri</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tidak</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berhak</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atas</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hibah</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ini</a:t>
            </a:r>
            <a:r>
              <a:rPr lang="en-ID" sz="3600" dirty="0">
                <a:latin typeface="Questrial" pitchFamily="2" charset="0"/>
                <a:ea typeface="Questrial" pitchFamily="2" charset="0"/>
                <a:cs typeface="Questrial" pitchFamily="2" charset="0"/>
              </a:rPr>
              <a:t>.</a:t>
            </a:r>
          </a:p>
          <a:p>
            <a:pPr marL="571500" indent="-571500" algn="just">
              <a:buFont typeface="Wingdings" panose="05000000000000000000" pitchFamily="2" charset="2"/>
              <a:buChar char="Ø"/>
            </a:pPr>
            <a:endParaRPr lang="en-ID" sz="3600" dirty="0">
              <a:latin typeface="Questrial" pitchFamily="2" charset="0"/>
              <a:ea typeface="Questrial" pitchFamily="2" charset="0"/>
              <a:cs typeface="Questrial" pitchFamily="2" charset="0"/>
            </a:endParaRPr>
          </a:p>
        </p:txBody>
      </p:sp>
      <p:grpSp>
        <p:nvGrpSpPr>
          <p:cNvPr id="100" name="Google Shape;100;p23">
            <a:extLst>
              <a:ext uri="{FF2B5EF4-FFF2-40B4-BE49-F238E27FC236}">
                <a16:creationId xmlns:a16="http://schemas.microsoft.com/office/drawing/2014/main" id="{DC62DC5B-ADB2-1100-E197-97A449F19364}"/>
              </a:ext>
            </a:extLst>
          </p:cNvPr>
          <p:cNvGrpSpPr/>
          <p:nvPr/>
        </p:nvGrpSpPr>
        <p:grpSpPr>
          <a:xfrm>
            <a:off x="0" y="-144661"/>
            <a:ext cx="1677797" cy="10431661"/>
            <a:chOff x="0" y="-192881"/>
            <a:chExt cx="2237063" cy="13908881"/>
          </a:xfrm>
        </p:grpSpPr>
        <p:grpSp>
          <p:nvGrpSpPr>
            <p:cNvPr id="101" name="Google Shape;101;p23">
              <a:extLst>
                <a:ext uri="{FF2B5EF4-FFF2-40B4-BE49-F238E27FC236}">
                  <a16:creationId xmlns:a16="http://schemas.microsoft.com/office/drawing/2014/main" id="{61888A2B-08C9-C1EE-1A81-8B2DF51B6ED3}"/>
                </a:ext>
              </a:extLst>
            </p:cNvPr>
            <p:cNvGrpSpPr/>
            <p:nvPr/>
          </p:nvGrpSpPr>
          <p:grpSpPr>
            <a:xfrm>
              <a:off x="0" y="-192881"/>
              <a:ext cx="2237063" cy="13908881"/>
              <a:chOff x="0" y="-38100"/>
              <a:chExt cx="441889" cy="2747433"/>
            </a:xfrm>
          </p:grpSpPr>
          <p:sp>
            <p:nvSpPr>
              <p:cNvPr id="102" name="Google Shape;102;p23">
                <a:extLst>
                  <a:ext uri="{FF2B5EF4-FFF2-40B4-BE49-F238E27FC236}">
                    <a16:creationId xmlns:a16="http://schemas.microsoft.com/office/drawing/2014/main" id="{D95BCD30-35B2-8825-326C-9697FB7F090F}"/>
                  </a:ext>
                </a:extLst>
              </p:cNvPr>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sp>
          <p:sp>
            <p:nvSpPr>
              <p:cNvPr id="103" name="Google Shape;103;p23">
                <a:extLst>
                  <a:ext uri="{FF2B5EF4-FFF2-40B4-BE49-F238E27FC236}">
                    <a16:creationId xmlns:a16="http://schemas.microsoft.com/office/drawing/2014/main" id="{61BF428A-6E17-6832-5E63-1428821AEC28}"/>
                  </a:ext>
                </a:extLst>
              </p:cNvPr>
              <p:cNvSpPr txBox="1"/>
              <p:nvPr/>
            </p:nvSpPr>
            <p:spPr>
              <a:xfrm>
                <a:off x="0" y="-38100"/>
                <a:ext cx="441889" cy="2747433"/>
              </a:xfrm>
              <a:prstGeom prst="rect">
                <a:avLst/>
              </a:prstGeom>
              <a:noFill/>
              <a:ln>
                <a:noFill/>
              </a:ln>
            </p:spPr>
            <p:txBody>
              <a:bodyPr spcFirstLastPara="1" wrap="square" lIns="50800" tIns="50800" rIns="50800" bIns="50800" anchor="ctr" anchorCtr="0">
                <a:noAutofit/>
              </a:bodyPr>
              <a:lstStyle/>
              <a:p>
                <a:pPr marL="0" marR="0" lvl="0" indent="0" algn="ctr" rtl="0">
                  <a:lnSpc>
                    <a:spcPct val="194000"/>
                  </a:lnSpc>
                  <a:spcBef>
                    <a:spcPts val="0"/>
                  </a:spcBef>
                  <a:spcAft>
                    <a:spcPts val="0"/>
                  </a:spcAft>
                  <a:buClr>
                    <a:srgbClr val="000000"/>
                  </a:buClr>
                  <a:buSzPts val="1800"/>
                  <a:buFont typeface="Arial" panose="020B0604020202020204"/>
                  <a:buNone/>
                </a:pPr>
                <a:endParaRPr sz="18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grpSp>
        <p:grpSp>
          <p:nvGrpSpPr>
            <p:cNvPr id="104" name="Google Shape;104;p23">
              <a:extLst>
                <a:ext uri="{FF2B5EF4-FFF2-40B4-BE49-F238E27FC236}">
                  <a16:creationId xmlns:a16="http://schemas.microsoft.com/office/drawing/2014/main" id="{54359C8C-C42B-EDDB-8319-54A9613D3FCC}"/>
                </a:ext>
              </a:extLst>
            </p:cNvPr>
            <p:cNvGrpSpPr/>
            <p:nvPr/>
          </p:nvGrpSpPr>
          <p:grpSpPr>
            <a:xfrm>
              <a:off x="0" y="1178719"/>
              <a:ext cx="953011" cy="11165681"/>
              <a:chOff x="0" y="-38100"/>
              <a:chExt cx="188249" cy="2205567"/>
            </a:xfrm>
          </p:grpSpPr>
          <p:sp>
            <p:nvSpPr>
              <p:cNvPr id="105" name="Google Shape;105;p23">
                <a:extLst>
                  <a:ext uri="{FF2B5EF4-FFF2-40B4-BE49-F238E27FC236}">
                    <a16:creationId xmlns:a16="http://schemas.microsoft.com/office/drawing/2014/main" id="{4625D431-0F29-79CD-A92B-298F1ACEF743}"/>
                  </a:ext>
                </a:extLst>
              </p:cNvPr>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sp>
          <p:sp>
            <p:nvSpPr>
              <p:cNvPr id="106" name="Google Shape;106;p23">
                <a:extLst>
                  <a:ext uri="{FF2B5EF4-FFF2-40B4-BE49-F238E27FC236}">
                    <a16:creationId xmlns:a16="http://schemas.microsoft.com/office/drawing/2014/main" id="{4C96B778-0533-2031-BCA9-41C80ACE81B8}"/>
                  </a:ext>
                </a:extLst>
              </p:cNvPr>
              <p:cNvSpPr txBox="1"/>
              <p:nvPr/>
            </p:nvSpPr>
            <p:spPr>
              <a:xfrm>
                <a:off x="0" y="-38100"/>
                <a:ext cx="188249" cy="2205567"/>
              </a:xfrm>
              <a:prstGeom prst="rect">
                <a:avLst/>
              </a:prstGeom>
              <a:noFill/>
              <a:ln>
                <a:noFill/>
              </a:ln>
            </p:spPr>
            <p:txBody>
              <a:bodyPr spcFirstLastPara="1" wrap="square" lIns="50800" tIns="50800" rIns="50800" bIns="50800" anchor="ctr" anchorCtr="0">
                <a:noAutofit/>
              </a:bodyPr>
              <a:lstStyle/>
              <a:p>
                <a:pPr marL="0" marR="0" lvl="0" indent="0" algn="ctr" rtl="0">
                  <a:lnSpc>
                    <a:spcPct val="194000"/>
                  </a:lnSpc>
                  <a:spcBef>
                    <a:spcPts val="0"/>
                  </a:spcBef>
                  <a:spcAft>
                    <a:spcPts val="0"/>
                  </a:spcAft>
                  <a:buClr>
                    <a:srgbClr val="000000"/>
                  </a:buClr>
                  <a:buSzPts val="1800"/>
                  <a:buFont typeface="Arial" panose="020B0604020202020204"/>
                  <a:buNone/>
                </a:pPr>
                <a:endParaRPr sz="18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grpSp>
        <p:sp>
          <p:nvSpPr>
            <p:cNvPr id="107" name="Google Shape;107;p23">
              <a:extLst>
                <a:ext uri="{FF2B5EF4-FFF2-40B4-BE49-F238E27FC236}">
                  <a16:creationId xmlns:a16="http://schemas.microsoft.com/office/drawing/2014/main" id="{67CA825C-8FE0-27A9-4A5D-5946D3D19038}"/>
                </a:ext>
              </a:extLst>
            </p:cNvPr>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stretch>
                <a:fillRect l="-21957" r="-27485"/>
              </a:stretch>
            </a:blipFill>
            <a:ln>
              <a:noFill/>
            </a:ln>
          </p:spPr>
        </p:sp>
      </p:grpSp>
      <p:sp>
        <p:nvSpPr>
          <p:cNvPr id="2" name="Google Shape;93;p22">
            <a:extLst>
              <a:ext uri="{FF2B5EF4-FFF2-40B4-BE49-F238E27FC236}">
                <a16:creationId xmlns:a16="http://schemas.microsoft.com/office/drawing/2014/main" id="{19C3EEA5-6932-EAFC-90E8-195D55FCE32A}"/>
              </a:ext>
            </a:extLst>
          </p:cNvPr>
          <p:cNvSpPr txBox="1"/>
          <p:nvPr/>
        </p:nvSpPr>
        <p:spPr>
          <a:xfrm>
            <a:off x="2516695" y="884039"/>
            <a:ext cx="15015411" cy="677108"/>
          </a:xfrm>
          <a:prstGeom prst="rect">
            <a:avLst/>
          </a:prstGeom>
          <a:solidFill>
            <a:schemeClr val="accent1">
              <a:lumMod val="40000"/>
              <a:lumOff val="60000"/>
            </a:schemeClr>
          </a:solidFill>
          <a:ln>
            <a:noFill/>
          </a:ln>
        </p:spPr>
        <p:txBody>
          <a:bodyPr spcFirstLastPara="1" wrap="square" lIns="0" tIns="0" rIns="0" bIns="0" anchor="t" anchorCtr="0">
            <a:spAutoFit/>
          </a:bodyPr>
          <a:lstStyle/>
          <a:p>
            <a:pPr algn="ctr"/>
            <a:r>
              <a:rPr lang="en-ID" sz="4400" dirty="0">
                <a:latin typeface="Questrial" pitchFamily="2" charset="0"/>
                <a:ea typeface="Questrial" pitchFamily="2" charset="0"/>
                <a:cs typeface="Questrial" pitchFamily="2" charset="0"/>
              </a:rPr>
              <a:t>Hibah (Nihlah)</a:t>
            </a:r>
          </a:p>
        </p:txBody>
      </p:sp>
    </p:spTree>
    <p:extLst>
      <p:ext uri="{BB962C8B-B14F-4D97-AF65-F5344CB8AC3E}">
        <p14:creationId xmlns:p14="http://schemas.microsoft.com/office/powerpoint/2010/main" val="17712947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8">
          <a:extLst>
            <a:ext uri="{FF2B5EF4-FFF2-40B4-BE49-F238E27FC236}">
              <a16:creationId xmlns:a16="http://schemas.microsoft.com/office/drawing/2014/main" id="{4D798888-8747-ACEC-3A85-EB374BB3CD52}"/>
            </a:ext>
          </a:extLst>
        </p:cNvPr>
        <p:cNvGrpSpPr/>
        <p:nvPr/>
      </p:nvGrpSpPr>
      <p:grpSpPr>
        <a:xfrm>
          <a:off x="0" y="0"/>
          <a:ext cx="0" cy="0"/>
          <a:chOff x="0" y="0"/>
          <a:chExt cx="0" cy="0"/>
        </a:xfrm>
      </p:grpSpPr>
      <p:sp>
        <p:nvSpPr>
          <p:cNvPr id="99" name="Google Shape;99;p23">
            <a:extLst>
              <a:ext uri="{FF2B5EF4-FFF2-40B4-BE49-F238E27FC236}">
                <a16:creationId xmlns:a16="http://schemas.microsoft.com/office/drawing/2014/main" id="{8CF29F33-3778-7320-267A-5664D0F842BC}"/>
              </a:ext>
            </a:extLst>
          </p:cNvPr>
          <p:cNvSpPr txBox="1"/>
          <p:nvPr/>
        </p:nvSpPr>
        <p:spPr>
          <a:xfrm>
            <a:off x="1866989" y="1879723"/>
            <a:ext cx="15665117" cy="5355312"/>
          </a:xfrm>
          <a:prstGeom prst="rect">
            <a:avLst/>
          </a:prstGeom>
          <a:solidFill>
            <a:schemeClr val="tx2">
              <a:lumMod val="75000"/>
            </a:schemeClr>
          </a:solidFill>
          <a:ln>
            <a:solidFill>
              <a:schemeClr val="tx2">
                <a:lumMod val="50000"/>
              </a:schemeClr>
            </a:solidFill>
          </a:ln>
        </p:spPr>
        <p:txBody>
          <a:bodyPr spcFirstLastPara="1" wrap="square" lIns="0" tIns="0" rIns="0" bIns="0" anchor="t" anchorCtr="0">
            <a:spAutoFit/>
          </a:bodyPr>
          <a:lstStyle/>
          <a:p>
            <a:pPr algn="ctr"/>
            <a:r>
              <a:rPr lang="ar-SA" sz="4400" b="1" dirty="0">
                <a:latin typeface="Arabic Typesetting" panose="03020402040406030203" pitchFamily="66" charset="-78"/>
                <a:ea typeface="Questrial" pitchFamily="2" charset="0"/>
                <a:cs typeface="Arabic Typesetting" panose="03020402040406030203" pitchFamily="66" charset="-78"/>
              </a:rPr>
              <a:t>اَلرِّجَالُ قَوَّامُوْنَ عَلَى النِّسَاۤءِ بِمَا فَضَّلَ اللّٰهُ بَعْضَهُمْ عَلٰى بَعْضٍ وَّبِمَآ اَنْفَقُوْا مِنْ اَمْوَالِهِمْۗ</a:t>
            </a:r>
            <a:endParaRPr lang="id-ID" sz="4400" b="1" dirty="0">
              <a:latin typeface="Arabic Typesetting" panose="03020402040406030203" pitchFamily="66" charset="-78"/>
              <a:ea typeface="Questrial" pitchFamily="2" charset="0"/>
              <a:cs typeface="Arabic Typesetting" panose="03020402040406030203" pitchFamily="66" charset="-78"/>
            </a:endParaRPr>
          </a:p>
          <a:p>
            <a:pPr marL="571500" indent="-571500" algn="just">
              <a:buFont typeface="Wingdings" panose="05000000000000000000" pitchFamily="2" charset="2"/>
              <a:buChar char="Ø"/>
            </a:pPr>
            <a:r>
              <a:rPr lang="en-ID" sz="3600" i="1" dirty="0">
                <a:latin typeface="Questrial" pitchFamily="2" charset="0"/>
                <a:ea typeface="Questrial" pitchFamily="2" charset="0"/>
                <a:cs typeface="Questrial" pitchFamily="2" charset="0"/>
              </a:rPr>
              <a:t>Laki-</a:t>
            </a:r>
            <a:r>
              <a:rPr lang="en-ID" sz="3600" i="1" dirty="0" err="1">
                <a:latin typeface="Questrial" pitchFamily="2" charset="0"/>
                <a:ea typeface="Questrial" pitchFamily="2" charset="0"/>
                <a:cs typeface="Questrial" pitchFamily="2" charset="0"/>
              </a:rPr>
              <a:t>laki</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suami</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adalah</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penanggung</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jawab</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atas</a:t>
            </a:r>
            <a:r>
              <a:rPr lang="en-ID" sz="3600" i="1" dirty="0">
                <a:latin typeface="Questrial" pitchFamily="2" charset="0"/>
                <a:ea typeface="Questrial" pitchFamily="2" charset="0"/>
                <a:cs typeface="Questrial" pitchFamily="2" charset="0"/>
              </a:rPr>
              <a:t> para </a:t>
            </a:r>
            <a:r>
              <a:rPr lang="en-ID" sz="3600" i="1" dirty="0" err="1">
                <a:latin typeface="Questrial" pitchFamily="2" charset="0"/>
                <a:ea typeface="Questrial" pitchFamily="2" charset="0"/>
                <a:cs typeface="Questrial" pitchFamily="2" charset="0"/>
              </a:rPr>
              <a:t>perempuan</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istri</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karena</a:t>
            </a:r>
            <a:r>
              <a:rPr lang="en-ID" sz="3600" i="1" dirty="0">
                <a:latin typeface="Questrial" pitchFamily="2" charset="0"/>
                <a:ea typeface="Questrial" pitchFamily="2" charset="0"/>
                <a:cs typeface="Questrial" pitchFamily="2" charset="0"/>
              </a:rPr>
              <a:t> Allah </a:t>
            </a:r>
            <a:r>
              <a:rPr lang="en-ID" sz="3600" i="1" dirty="0" err="1">
                <a:latin typeface="Questrial" pitchFamily="2" charset="0"/>
                <a:ea typeface="Questrial" pitchFamily="2" charset="0"/>
                <a:cs typeface="Questrial" pitchFamily="2" charset="0"/>
              </a:rPr>
              <a:t>telah</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melebihkan</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sebagian</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mereka</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laki-laki</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atas</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sebagian</a:t>
            </a:r>
            <a:r>
              <a:rPr lang="en-ID" sz="3600" i="1" dirty="0">
                <a:latin typeface="Questrial" pitchFamily="2" charset="0"/>
                <a:ea typeface="Questrial" pitchFamily="2" charset="0"/>
                <a:cs typeface="Questrial" pitchFamily="2" charset="0"/>
              </a:rPr>
              <a:t> yang lain (</a:t>
            </a:r>
            <a:r>
              <a:rPr lang="en-ID" sz="3600" i="1" dirty="0" err="1">
                <a:latin typeface="Questrial" pitchFamily="2" charset="0"/>
                <a:ea typeface="Questrial" pitchFamily="2" charset="0"/>
                <a:cs typeface="Questrial" pitchFamily="2" charset="0"/>
              </a:rPr>
              <a:t>perempuan</a:t>
            </a:r>
            <a:r>
              <a:rPr lang="en-ID" sz="3600" i="1" dirty="0">
                <a:latin typeface="Questrial" pitchFamily="2" charset="0"/>
                <a:ea typeface="Questrial" pitchFamily="2" charset="0"/>
                <a:cs typeface="Questrial" pitchFamily="2" charset="0"/>
              </a:rPr>
              <a:t>) dan </a:t>
            </a:r>
            <a:r>
              <a:rPr lang="en-ID" sz="3600" i="1" dirty="0" err="1">
                <a:latin typeface="Questrial" pitchFamily="2" charset="0"/>
                <a:ea typeface="Questrial" pitchFamily="2" charset="0"/>
                <a:cs typeface="Questrial" pitchFamily="2" charset="0"/>
              </a:rPr>
              <a:t>karena</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mereka</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laki-laki</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telah</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menafkahkan</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sebagian</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dari</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hartanya</a:t>
            </a:r>
            <a:r>
              <a:rPr lang="en-ID" sz="3600" dirty="0">
                <a:latin typeface="Questrial" pitchFamily="2" charset="0"/>
                <a:ea typeface="Questrial" pitchFamily="2" charset="0"/>
                <a:cs typeface="Questrial" pitchFamily="2" charset="0"/>
              </a:rPr>
              <a:t>. QS a</a:t>
            </a:r>
            <a:r>
              <a:rPr lang="id-ID" sz="3600" dirty="0">
                <a:latin typeface="Questrial" pitchFamily="2" charset="0"/>
                <a:ea typeface="Questrial" pitchFamily="2" charset="0"/>
                <a:cs typeface="Questrial" pitchFamily="2" charset="0"/>
              </a:rPr>
              <a:t>l</a:t>
            </a:r>
            <a:r>
              <a:rPr lang="en-ID" sz="3600" dirty="0">
                <a:latin typeface="Questrial" pitchFamily="2" charset="0"/>
                <a:ea typeface="Questrial" pitchFamily="2" charset="0"/>
                <a:cs typeface="Questrial" pitchFamily="2" charset="0"/>
              </a:rPr>
              <a:t>-Nis</a:t>
            </a:r>
            <a:r>
              <a:rPr lang="id-ID" sz="3600" dirty="0">
                <a:latin typeface="Questrial" pitchFamily="2" charset="0"/>
                <a:ea typeface="Questrial" pitchFamily="2" charset="0"/>
                <a:cs typeface="Questrial" pitchFamily="2" charset="0"/>
              </a:rPr>
              <a:t>a</a:t>
            </a:r>
            <a:r>
              <a:rPr lang="en-ID" sz="3600" dirty="0">
                <a:latin typeface="Questrial" pitchFamily="2" charset="0"/>
                <a:ea typeface="Questrial" pitchFamily="2" charset="0"/>
                <a:cs typeface="Questrial" pitchFamily="2" charset="0"/>
              </a:rPr>
              <a:t>’:34 </a:t>
            </a:r>
            <a:endParaRPr lang="id-ID" sz="3600" dirty="0">
              <a:latin typeface="Questrial" pitchFamily="2" charset="0"/>
              <a:ea typeface="Questrial" pitchFamily="2" charset="0"/>
              <a:cs typeface="Questrial" pitchFamily="2" charset="0"/>
            </a:endParaRPr>
          </a:p>
          <a:p>
            <a:pPr marL="571500" indent="-571500" algn="just">
              <a:buFont typeface="Wingdings" panose="05000000000000000000" pitchFamily="2" charset="2"/>
              <a:buChar char="Ø"/>
            </a:pPr>
            <a:endParaRPr lang="id-ID" sz="4000" dirty="0">
              <a:latin typeface="Questrial" pitchFamily="2" charset="0"/>
              <a:ea typeface="Questrial" pitchFamily="2" charset="0"/>
              <a:cs typeface="Questrial" pitchFamily="2" charset="0"/>
            </a:endParaRPr>
          </a:p>
          <a:p>
            <a:pPr marL="571500" indent="-571500" algn="just">
              <a:buFont typeface="Wingdings" panose="05000000000000000000" pitchFamily="2" charset="2"/>
              <a:buChar char="Ø"/>
            </a:pPr>
            <a:r>
              <a:rPr lang="id-ID" sz="4000" dirty="0">
                <a:latin typeface="Questrial" pitchFamily="2" charset="0"/>
                <a:ea typeface="Questrial" pitchFamily="2" charset="0"/>
                <a:cs typeface="Questrial" pitchFamily="2" charset="0"/>
              </a:rPr>
              <a:t>P</a:t>
            </a:r>
            <a:r>
              <a:rPr lang="en-ID" sz="4000" dirty="0" err="1">
                <a:latin typeface="Questrial" pitchFamily="2" charset="0"/>
                <a:ea typeface="Questrial" pitchFamily="2" charset="0"/>
                <a:cs typeface="Questrial" pitchFamily="2" charset="0"/>
              </a:rPr>
              <a:t>endapat</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mayoritas</a:t>
            </a:r>
            <a:r>
              <a:rPr lang="en-ID" sz="4000" dirty="0">
                <a:latin typeface="Questrial" pitchFamily="2" charset="0"/>
                <a:ea typeface="Questrial" pitchFamily="2" charset="0"/>
                <a:cs typeface="Questrial" pitchFamily="2" charset="0"/>
              </a:rPr>
              <a:t> ulama, </a:t>
            </a:r>
            <a:r>
              <a:rPr lang="en-ID" sz="4000" dirty="0" err="1">
                <a:latin typeface="Questrial" pitchFamily="2" charset="0"/>
                <a:ea typeface="Questrial" pitchFamily="2" charset="0"/>
                <a:cs typeface="Questrial" pitchFamily="2" charset="0"/>
              </a:rPr>
              <a:t>menyediakan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alat-alat</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rumah</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tangga</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merupakan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bagian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dari</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nafkah</a:t>
            </a:r>
            <a:r>
              <a:rPr lang="en-ID" sz="4000" dirty="0">
                <a:latin typeface="Questrial" pitchFamily="2" charset="0"/>
                <a:ea typeface="Questrial" pitchFamily="2" charset="0"/>
                <a:cs typeface="Questrial" pitchFamily="2" charset="0"/>
              </a:rPr>
              <a:t> dan </a:t>
            </a:r>
            <a:r>
              <a:rPr lang="en-ID" sz="4000" dirty="0" err="1">
                <a:latin typeface="Questrial" pitchFamily="2" charset="0"/>
                <a:ea typeface="Questrial" pitchFamily="2" charset="0"/>
                <a:cs typeface="Questrial" pitchFamily="2" charset="0"/>
              </a:rPr>
              <a:t>menjadi</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tanggung</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jawab</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suami</a:t>
            </a:r>
            <a:r>
              <a:rPr lang="en-ID" sz="4000" dirty="0">
                <a:latin typeface="Questrial" pitchFamily="2" charset="0"/>
                <a:ea typeface="Questrial" pitchFamily="2" charset="0"/>
                <a:cs typeface="Questrial" pitchFamily="2" charset="0"/>
              </a:rPr>
              <a:t>.</a:t>
            </a:r>
          </a:p>
        </p:txBody>
      </p:sp>
      <p:grpSp>
        <p:nvGrpSpPr>
          <p:cNvPr id="100" name="Google Shape;100;p23">
            <a:extLst>
              <a:ext uri="{FF2B5EF4-FFF2-40B4-BE49-F238E27FC236}">
                <a16:creationId xmlns:a16="http://schemas.microsoft.com/office/drawing/2014/main" id="{1D40C64D-749D-8FD3-CF96-E353C4DE0399}"/>
              </a:ext>
            </a:extLst>
          </p:cNvPr>
          <p:cNvGrpSpPr/>
          <p:nvPr/>
        </p:nvGrpSpPr>
        <p:grpSpPr>
          <a:xfrm>
            <a:off x="0" y="-144661"/>
            <a:ext cx="1677797" cy="10431661"/>
            <a:chOff x="0" y="-192881"/>
            <a:chExt cx="2237063" cy="13908881"/>
          </a:xfrm>
        </p:grpSpPr>
        <p:grpSp>
          <p:nvGrpSpPr>
            <p:cNvPr id="101" name="Google Shape;101;p23">
              <a:extLst>
                <a:ext uri="{FF2B5EF4-FFF2-40B4-BE49-F238E27FC236}">
                  <a16:creationId xmlns:a16="http://schemas.microsoft.com/office/drawing/2014/main" id="{9CA67903-FBDD-8A29-DA68-54970F806418}"/>
                </a:ext>
              </a:extLst>
            </p:cNvPr>
            <p:cNvGrpSpPr/>
            <p:nvPr/>
          </p:nvGrpSpPr>
          <p:grpSpPr>
            <a:xfrm>
              <a:off x="0" y="-192881"/>
              <a:ext cx="2237063" cy="13908881"/>
              <a:chOff x="0" y="-38100"/>
              <a:chExt cx="441889" cy="2747433"/>
            </a:xfrm>
          </p:grpSpPr>
          <p:sp>
            <p:nvSpPr>
              <p:cNvPr id="102" name="Google Shape;102;p23">
                <a:extLst>
                  <a:ext uri="{FF2B5EF4-FFF2-40B4-BE49-F238E27FC236}">
                    <a16:creationId xmlns:a16="http://schemas.microsoft.com/office/drawing/2014/main" id="{6C6751A4-0562-A4E2-A982-6B4BF497F37F}"/>
                  </a:ext>
                </a:extLst>
              </p:cNvPr>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sp>
          <p:sp>
            <p:nvSpPr>
              <p:cNvPr id="103" name="Google Shape;103;p23">
                <a:extLst>
                  <a:ext uri="{FF2B5EF4-FFF2-40B4-BE49-F238E27FC236}">
                    <a16:creationId xmlns:a16="http://schemas.microsoft.com/office/drawing/2014/main" id="{9B991370-8EE4-D80B-0141-0FF83551C447}"/>
                  </a:ext>
                </a:extLst>
              </p:cNvPr>
              <p:cNvSpPr txBox="1"/>
              <p:nvPr/>
            </p:nvSpPr>
            <p:spPr>
              <a:xfrm>
                <a:off x="0" y="-38100"/>
                <a:ext cx="441889" cy="2747433"/>
              </a:xfrm>
              <a:prstGeom prst="rect">
                <a:avLst/>
              </a:prstGeom>
              <a:noFill/>
              <a:ln>
                <a:noFill/>
              </a:ln>
            </p:spPr>
            <p:txBody>
              <a:bodyPr spcFirstLastPara="1" wrap="square" lIns="50800" tIns="50800" rIns="50800" bIns="50800" anchor="ctr" anchorCtr="0">
                <a:noAutofit/>
              </a:bodyPr>
              <a:lstStyle/>
              <a:p>
                <a:pPr marL="0" marR="0" lvl="0" indent="0" algn="ctr" rtl="0">
                  <a:lnSpc>
                    <a:spcPct val="194000"/>
                  </a:lnSpc>
                  <a:spcBef>
                    <a:spcPts val="0"/>
                  </a:spcBef>
                  <a:spcAft>
                    <a:spcPts val="0"/>
                  </a:spcAft>
                  <a:buClr>
                    <a:srgbClr val="000000"/>
                  </a:buClr>
                  <a:buSzPts val="1800"/>
                  <a:buFont typeface="Arial" panose="020B0604020202020204"/>
                  <a:buNone/>
                </a:pPr>
                <a:endParaRPr sz="18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grpSp>
        <p:grpSp>
          <p:nvGrpSpPr>
            <p:cNvPr id="104" name="Google Shape;104;p23">
              <a:extLst>
                <a:ext uri="{FF2B5EF4-FFF2-40B4-BE49-F238E27FC236}">
                  <a16:creationId xmlns:a16="http://schemas.microsoft.com/office/drawing/2014/main" id="{C14A3512-7D7E-1E4A-816D-54DA3F021EB3}"/>
                </a:ext>
              </a:extLst>
            </p:cNvPr>
            <p:cNvGrpSpPr/>
            <p:nvPr/>
          </p:nvGrpSpPr>
          <p:grpSpPr>
            <a:xfrm>
              <a:off x="0" y="1178719"/>
              <a:ext cx="953011" cy="11165681"/>
              <a:chOff x="0" y="-38100"/>
              <a:chExt cx="188249" cy="2205567"/>
            </a:xfrm>
          </p:grpSpPr>
          <p:sp>
            <p:nvSpPr>
              <p:cNvPr id="105" name="Google Shape;105;p23">
                <a:extLst>
                  <a:ext uri="{FF2B5EF4-FFF2-40B4-BE49-F238E27FC236}">
                    <a16:creationId xmlns:a16="http://schemas.microsoft.com/office/drawing/2014/main" id="{DAC11F6B-BC0C-EFF4-85BE-BAA8FE3A2666}"/>
                  </a:ext>
                </a:extLst>
              </p:cNvPr>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sp>
          <p:sp>
            <p:nvSpPr>
              <p:cNvPr id="106" name="Google Shape;106;p23">
                <a:extLst>
                  <a:ext uri="{FF2B5EF4-FFF2-40B4-BE49-F238E27FC236}">
                    <a16:creationId xmlns:a16="http://schemas.microsoft.com/office/drawing/2014/main" id="{61B44707-E723-7F15-7069-65463D33B3B2}"/>
                  </a:ext>
                </a:extLst>
              </p:cNvPr>
              <p:cNvSpPr txBox="1"/>
              <p:nvPr/>
            </p:nvSpPr>
            <p:spPr>
              <a:xfrm>
                <a:off x="0" y="-38100"/>
                <a:ext cx="188249" cy="2205567"/>
              </a:xfrm>
              <a:prstGeom prst="rect">
                <a:avLst/>
              </a:prstGeom>
              <a:noFill/>
              <a:ln>
                <a:noFill/>
              </a:ln>
            </p:spPr>
            <p:txBody>
              <a:bodyPr spcFirstLastPara="1" wrap="square" lIns="50800" tIns="50800" rIns="50800" bIns="50800" anchor="ctr" anchorCtr="0">
                <a:noAutofit/>
              </a:bodyPr>
              <a:lstStyle/>
              <a:p>
                <a:pPr marL="0" marR="0" lvl="0" indent="0" algn="ctr" rtl="0">
                  <a:lnSpc>
                    <a:spcPct val="194000"/>
                  </a:lnSpc>
                  <a:spcBef>
                    <a:spcPts val="0"/>
                  </a:spcBef>
                  <a:spcAft>
                    <a:spcPts val="0"/>
                  </a:spcAft>
                  <a:buClr>
                    <a:srgbClr val="000000"/>
                  </a:buClr>
                  <a:buSzPts val="1800"/>
                  <a:buFont typeface="Arial" panose="020B0604020202020204"/>
                  <a:buNone/>
                </a:pPr>
                <a:endParaRPr sz="18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grpSp>
        <p:sp>
          <p:nvSpPr>
            <p:cNvPr id="107" name="Google Shape;107;p23">
              <a:extLst>
                <a:ext uri="{FF2B5EF4-FFF2-40B4-BE49-F238E27FC236}">
                  <a16:creationId xmlns:a16="http://schemas.microsoft.com/office/drawing/2014/main" id="{C4E18CB5-F675-1F9A-C1C8-1C4D2452876A}"/>
                </a:ext>
              </a:extLst>
            </p:cNvPr>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stretch>
                <a:fillRect l="-21957" r="-27485"/>
              </a:stretch>
            </a:blipFill>
            <a:ln>
              <a:noFill/>
            </a:ln>
          </p:spPr>
        </p:sp>
      </p:grpSp>
      <p:sp>
        <p:nvSpPr>
          <p:cNvPr id="2" name="Google Shape;93;p22">
            <a:extLst>
              <a:ext uri="{FF2B5EF4-FFF2-40B4-BE49-F238E27FC236}">
                <a16:creationId xmlns:a16="http://schemas.microsoft.com/office/drawing/2014/main" id="{4931A0C4-BF7E-84FE-9B29-E4D652554FA9}"/>
              </a:ext>
            </a:extLst>
          </p:cNvPr>
          <p:cNvSpPr txBox="1"/>
          <p:nvPr/>
        </p:nvSpPr>
        <p:spPr>
          <a:xfrm>
            <a:off x="2516695" y="884039"/>
            <a:ext cx="15015411" cy="677108"/>
          </a:xfrm>
          <a:prstGeom prst="rect">
            <a:avLst/>
          </a:prstGeom>
          <a:solidFill>
            <a:schemeClr val="tx2">
              <a:lumMod val="75000"/>
            </a:schemeClr>
          </a:solidFill>
          <a:ln>
            <a:noFill/>
          </a:ln>
        </p:spPr>
        <p:txBody>
          <a:bodyPr spcFirstLastPara="1" wrap="square" lIns="0" tIns="0" rIns="0" bIns="0" anchor="t" anchorCtr="0">
            <a:spAutoFit/>
          </a:bodyPr>
          <a:lstStyle/>
          <a:p>
            <a:pPr algn="ctr"/>
            <a:r>
              <a:rPr lang="en-ID" sz="4400" dirty="0" err="1">
                <a:latin typeface="Questrial" pitchFamily="2" charset="0"/>
                <a:ea typeface="Questrial" pitchFamily="2" charset="0"/>
                <a:cs typeface="Questrial" pitchFamily="2" charset="0"/>
              </a:rPr>
              <a:t>Perabot</a:t>
            </a:r>
            <a:r>
              <a:rPr lang="en-ID" sz="4400" dirty="0">
                <a:latin typeface="Questrial" pitchFamily="2" charset="0"/>
                <a:ea typeface="Questrial" pitchFamily="2" charset="0"/>
                <a:cs typeface="Questrial" pitchFamily="2" charset="0"/>
              </a:rPr>
              <a:t> Rumah </a:t>
            </a:r>
            <a:r>
              <a:rPr lang="en-ID" sz="4400" dirty="0" err="1">
                <a:latin typeface="Questrial" pitchFamily="2" charset="0"/>
                <a:ea typeface="Questrial" pitchFamily="2" charset="0"/>
                <a:cs typeface="Questrial" pitchFamily="2" charset="0"/>
              </a:rPr>
              <a:t>Tangga</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Jahiziyyah</a:t>
            </a:r>
            <a:r>
              <a:rPr lang="en-ID" sz="4400" dirty="0">
                <a:latin typeface="Questrial" pitchFamily="2" charset="0"/>
                <a:ea typeface="Questrial" pitchFamily="2" charset="0"/>
                <a:cs typeface="Questrial" pitchFamily="2" charset="0"/>
              </a:rPr>
              <a:t>)</a:t>
            </a:r>
          </a:p>
        </p:txBody>
      </p:sp>
    </p:spTree>
    <p:extLst>
      <p:ext uri="{BB962C8B-B14F-4D97-AF65-F5344CB8AC3E}">
        <p14:creationId xmlns:p14="http://schemas.microsoft.com/office/powerpoint/2010/main" val="12216287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8">
          <a:extLst>
            <a:ext uri="{FF2B5EF4-FFF2-40B4-BE49-F238E27FC236}">
              <a16:creationId xmlns:a16="http://schemas.microsoft.com/office/drawing/2014/main" id="{8CCC710A-ABFE-1147-188F-3D50A24BD819}"/>
            </a:ext>
          </a:extLst>
        </p:cNvPr>
        <p:cNvGrpSpPr/>
        <p:nvPr/>
      </p:nvGrpSpPr>
      <p:grpSpPr>
        <a:xfrm>
          <a:off x="0" y="0"/>
          <a:ext cx="0" cy="0"/>
          <a:chOff x="0" y="0"/>
          <a:chExt cx="0" cy="0"/>
        </a:xfrm>
      </p:grpSpPr>
      <p:sp>
        <p:nvSpPr>
          <p:cNvPr id="99" name="Google Shape;99;p23">
            <a:extLst>
              <a:ext uri="{FF2B5EF4-FFF2-40B4-BE49-F238E27FC236}">
                <a16:creationId xmlns:a16="http://schemas.microsoft.com/office/drawing/2014/main" id="{BC8B08E2-478E-E6A4-1C88-A911A6AA2F41}"/>
              </a:ext>
            </a:extLst>
          </p:cNvPr>
          <p:cNvSpPr txBox="1"/>
          <p:nvPr/>
        </p:nvSpPr>
        <p:spPr>
          <a:xfrm>
            <a:off x="1883133" y="2051222"/>
            <a:ext cx="15833367" cy="7509748"/>
          </a:xfrm>
          <a:prstGeom prst="rect">
            <a:avLst/>
          </a:prstGeom>
          <a:solidFill>
            <a:schemeClr val="accent1">
              <a:lumMod val="60000"/>
              <a:lumOff val="40000"/>
            </a:schemeClr>
          </a:solidFill>
          <a:ln>
            <a:noFill/>
          </a:ln>
        </p:spPr>
        <p:txBody>
          <a:bodyPr spcFirstLastPara="1" wrap="square" lIns="0" tIns="0" rIns="0" bIns="0" anchor="t" anchorCtr="0">
            <a:spAutoFit/>
          </a:bodyPr>
          <a:lstStyle/>
          <a:p>
            <a:pPr algn="just"/>
            <a:endParaRPr lang="id-ID" sz="4400" dirty="0">
              <a:latin typeface="Questrial" pitchFamily="2" charset="0"/>
              <a:ea typeface="Questrial" pitchFamily="2" charset="0"/>
              <a:cs typeface="Questrial" pitchFamily="2" charset="0"/>
            </a:endParaRPr>
          </a:p>
          <a:p>
            <a:pPr algn="ctr"/>
            <a:r>
              <a:rPr lang="ar-SA" sz="4400" dirty="0">
                <a:latin typeface="Questrial" pitchFamily="2" charset="0"/>
                <a:ea typeface="Questrial" pitchFamily="2" charset="0"/>
              </a:rPr>
              <a:t>فَاِنْ اَرْضَعْنَ لَكُمْ فَاٰتُوْهُنَّ اُجُوْرَهُنَّۚ </a:t>
            </a:r>
            <a:endParaRPr lang="id-ID" sz="4400" dirty="0">
              <a:latin typeface="Questrial" pitchFamily="2" charset="0"/>
              <a:ea typeface="Questrial" pitchFamily="2" charset="0"/>
            </a:endParaRPr>
          </a:p>
          <a:p>
            <a:pPr algn="ctr"/>
            <a:r>
              <a:rPr lang="id-ID" sz="3600" i="1" dirty="0">
                <a:latin typeface="Questrial" pitchFamily="2" charset="0"/>
                <a:ea typeface="Questrial" pitchFamily="2" charset="0"/>
                <a:cs typeface="Questrial" pitchFamily="2" charset="0"/>
              </a:rPr>
              <a:t>K</a:t>
            </a:r>
            <a:r>
              <a:rPr lang="en-ID" sz="3600" i="1" dirty="0" err="1">
                <a:latin typeface="Questrial" pitchFamily="2" charset="0"/>
                <a:ea typeface="Questrial" pitchFamily="2" charset="0"/>
                <a:cs typeface="Questrial" pitchFamily="2" charset="0"/>
              </a:rPr>
              <a:t>emudian</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jika</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mereka</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menyusukan</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anak-anak</a:t>
            </a:r>
            <a:r>
              <a:rPr lang="en-ID" sz="3600" i="1" dirty="0">
                <a:latin typeface="Questrial" pitchFamily="2" charset="0"/>
                <a:ea typeface="Questrial" pitchFamily="2" charset="0"/>
                <a:cs typeface="Questrial" pitchFamily="2" charset="0"/>
              </a:rPr>
              <a:t>)-mu </a:t>
            </a:r>
            <a:r>
              <a:rPr lang="en-ID" sz="3600" i="1" dirty="0" err="1">
                <a:latin typeface="Questrial" pitchFamily="2" charset="0"/>
                <a:ea typeface="Questrial" pitchFamily="2" charset="0"/>
                <a:cs typeface="Questrial" pitchFamily="2" charset="0"/>
              </a:rPr>
              <a:t>maka</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berikanlah</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imbalannya</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kepada</a:t>
            </a:r>
            <a:r>
              <a:rPr lang="en-ID" sz="3600" i="1" dirty="0">
                <a:latin typeface="Questrial" pitchFamily="2" charset="0"/>
                <a:ea typeface="Questrial" pitchFamily="2" charset="0"/>
                <a:cs typeface="Questrial" pitchFamily="2" charset="0"/>
              </a:rPr>
              <a:t> </a:t>
            </a:r>
            <a:r>
              <a:rPr lang="en-ID" sz="3600" i="1" dirty="0" err="1">
                <a:latin typeface="Questrial" pitchFamily="2" charset="0"/>
                <a:ea typeface="Questrial" pitchFamily="2" charset="0"/>
                <a:cs typeface="Questrial" pitchFamily="2" charset="0"/>
              </a:rPr>
              <a:t>mereka</a:t>
            </a:r>
            <a:r>
              <a:rPr lang="id-ID" sz="3600" i="1" dirty="0">
                <a:latin typeface="Questrial" pitchFamily="2" charset="0"/>
                <a:ea typeface="Questrial" pitchFamily="2" charset="0"/>
                <a:cs typeface="Questrial" pitchFamily="2" charset="0"/>
              </a:rPr>
              <a:t>. </a:t>
            </a:r>
            <a:r>
              <a:rPr lang="en-ID" sz="3600" dirty="0">
                <a:latin typeface="Questrial" pitchFamily="2" charset="0"/>
                <a:ea typeface="Questrial" pitchFamily="2" charset="0"/>
                <a:cs typeface="Questrial" pitchFamily="2" charset="0"/>
              </a:rPr>
              <a:t>QS a</a:t>
            </a:r>
            <a:r>
              <a:rPr lang="id-ID" sz="3600" dirty="0">
                <a:latin typeface="Questrial" pitchFamily="2" charset="0"/>
                <a:ea typeface="Questrial" pitchFamily="2" charset="0"/>
                <a:cs typeface="Questrial" pitchFamily="2" charset="0"/>
              </a:rPr>
              <a:t>l</a:t>
            </a:r>
            <a:r>
              <a:rPr lang="en-ID" sz="3600" dirty="0">
                <a:latin typeface="Questrial" pitchFamily="2" charset="0"/>
                <a:ea typeface="Questrial" pitchFamily="2" charset="0"/>
                <a:cs typeface="Questrial" pitchFamily="2" charset="0"/>
              </a:rPr>
              <a:t>-</a:t>
            </a:r>
            <a:r>
              <a:rPr lang="id-ID" sz="3600" dirty="0">
                <a:latin typeface="Questrial" pitchFamily="2" charset="0"/>
                <a:ea typeface="Questrial" pitchFamily="2" charset="0"/>
                <a:cs typeface="Questrial" pitchFamily="2" charset="0"/>
              </a:rPr>
              <a:t>Tha</a:t>
            </a:r>
            <a:r>
              <a:rPr lang="en-ID" sz="3600" dirty="0">
                <a:latin typeface="Questrial" pitchFamily="2" charset="0"/>
                <a:ea typeface="Questrial" pitchFamily="2" charset="0"/>
                <a:cs typeface="Questrial" pitchFamily="2" charset="0"/>
              </a:rPr>
              <a:t>l</a:t>
            </a:r>
            <a:r>
              <a:rPr lang="id-ID" sz="3600" dirty="0">
                <a:latin typeface="Questrial" pitchFamily="2" charset="0"/>
                <a:ea typeface="Questrial" pitchFamily="2" charset="0"/>
                <a:cs typeface="Questrial" pitchFamily="2" charset="0"/>
              </a:rPr>
              <a:t>a</a:t>
            </a:r>
            <a:r>
              <a:rPr lang="en-ID" sz="3600" dirty="0">
                <a:latin typeface="Questrial" pitchFamily="2" charset="0"/>
                <a:ea typeface="Questrial" pitchFamily="2" charset="0"/>
                <a:cs typeface="Questrial" pitchFamily="2" charset="0"/>
              </a:rPr>
              <a:t>q:6 </a:t>
            </a:r>
            <a:endParaRPr lang="id-ID" sz="3600" dirty="0">
              <a:latin typeface="Questrial" pitchFamily="2" charset="0"/>
              <a:ea typeface="Questrial" pitchFamily="2" charset="0"/>
              <a:cs typeface="Questrial" pitchFamily="2" charset="0"/>
            </a:endParaRPr>
          </a:p>
          <a:p>
            <a:pPr algn="just"/>
            <a:endParaRPr lang="id-ID" sz="3600" dirty="0">
              <a:latin typeface="Questrial" pitchFamily="2" charset="0"/>
              <a:ea typeface="Questrial" pitchFamily="2" charset="0"/>
              <a:cs typeface="Questrial" pitchFamily="2" charset="0"/>
            </a:endParaRPr>
          </a:p>
          <a:p>
            <a:pPr marL="571500" indent="-571500" algn="just">
              <a:buFont typeface="Wingdings" panose="05000000000000000000" pitchFamily="2" charset="2"/>
              <a:buChar char="Ø"/>
            </a:pPr>
            <a:r>
              <a:rPr lang="en-ID" sz="3600" dirty="0">
                <a:latin typeface="Questrial" pitchFamily="2" charset="0"/>
                <a:ea typeface="Questrial" pitchFamily="2" charset="0"/>
                <a:cs typeface="Questrial" pitchFamily="2" charset="0"/>
              </a:rPr>
              <a:t>Jika </a:t>
            </a:r>
            <a:r>
              <a:rPr lang="en-ID" sz="3600" dirty="0" err="1">
                <a:latin typeface="Questrial" pitchFamily="2" charset="0"/>
                <a:ea typeface="Questrial" pitchFamily="2" charset="0"/>
                <a:cs typeface="Questrial" pitchFamily="2" charset="0"/>
              </a:rPr>
              <a:t>seorang</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istri</a:t>
            </a:r>
            <a:r>
              <a:rPr lang="en-ID" sz="3600" dirty="0">
                <a:latin typeface="Questrial" pitchFamily="2" charset="0"/>
                <a:ea typeface="Questrial" pitchFamily="2" charset="0"/>
                <a:cs typeface="Questrial" pitchFamily="2" charset="0"/>
              </a:rPr>
              <a:t> yang </a:t>
            </a:r>
            <a:r>
              <a:rPr lang="en-ID" sz="3600" dirty="0" err="1">
                <a:latin typeface="Questrial" pitchFamily="2" charset="0"/>
                <a:ea typeface="Questrial" pitchFamily="2" charset="0"/>
                <a:cs typeface="Questrial" pitchFamily="2" charset="0"/>
              </a:rPr>
              <a:t>telah</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ditalak</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ba’in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sedang</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mengandung</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maka</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suami</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tetap</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berkewajiban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memberikan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nafkah</a:t>
            </a:r>
            <a:r>
              <a:rPr lang="en-ID" sz="3600" dirty="0">
                <a:latin typeface="Questrial" pitchFamily="2" charset="0"/>
                <a:ea typeface="Questrial" pitchFamily="2" charset="0"/>
                <a:cs typeface="Questrial" pitchFamily="2" charset="0"/>
              </a:rPr>
              <a:t> yang </a:t>
            </a:r>
            <a:r>
              <a:rPr lang="en-ID" sz="3600" dirty="0" err="1">
                <a:latin typeface="Questrial" pitchFamily="2" charset="0"/>
                <a:ea typeface="Questrial" pitchFamily="2" charset="0"/>
                <a:cs typeface="Questrial" pitchFamily="2" charset="0"/>
              </a:rPr>
              <a:t>layak</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hingga</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ia</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melahirkan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Setelah</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persalinan</a:t>
            </a:r>
            <a:r>
              <a:rPr lang="en-ID" sz="3600" dirty="0">
                <a:latin typeface="Questrial" pitchFamily="2" charset="0"/>
                <a:ea typeface="Questrial" pitchFamily="2" charset="0"/>
                <a:cs typeface="Questrial" pitchFamily="2" charset="0"/>
              </a:rPr>
              <a:t>, masa </a:t>
            </a:r>
            <a:r>
              <a:rPr lang="en-ID" sz="3600" dirty="0" err="1">
                <a:latin typeface="Questrial" pitchFamily="2" charset="0"/>
                <a:ea typeface="Questrial" pitchFamily="2" charset="0"/>
                <a:cs typeface="Questrial" pitchFamily="2" charset="0"/>
              </a:rPr>
              <a:t>idahnya</a:t>
            </a:r>
            <a:r>
              <a:rPr lang="en-ID" sz="3600" dirty="0">
                <a:latin typeface="Questrial" pitchFamily="2" charset="0"/>
                <a:ea typeface="Questrial" pitchFamily="2" charset="0"/>
                <a:cs typeface="Questrial" pitchFamily="2" charset="0"/>
              </a:rPr>
              <a:t> pun </a:t>
            </a:r>
            <a:r>
              <a:rPr lang="en-ID" sz="3600" dirty="0" err="1">
                <a:latin typeface="Questrial" pitchFamily="2" charset="0"/>
                <a:ea typeface="Questrial" pitchFamily="2" charset="0"/>
                <a:cs typeface="Questrial" pitchFamily="2" charset="0"/>
              </a:rPr>
              <a:t>berakhir</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Namun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jika</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ia</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menyusui</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anak</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hasil</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pernikahan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mereka</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suami</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tetap</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harus</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memberikan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nafkah</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sesuai</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standar</a:t>
            </a:r>
            <a:r>
              <a:rPr lang="en-ID" sz="3600" dirty="0">
                <a:latin typeface="Questrial" pitchFamily="2" charset="0"/>
                <a:ea typeface="Questrial" pitchFamily="2" charset="0"/>
                <a:cs typeface="Questrial" pitchFamily="2" charset="0"/>
              </a:rPr>
              <a:t> yang </a:t>
            </a:r>
            <a:r>
              <a:rPr lang="en-ID" sz="3600" dirty="0" err="1">
                <a:latin typeface="Questrial" pitchFamily="2" charset="0"/>
                <a:ea typeface="Questrial" pitchFamily="2" charset="0"/>
                <a:cs typeface="Questrial" pitchFamily="2" charset="0"/>
              </a:rPr>
              <a:t>berlaku</a:t>
            </a:r>
            <a:r>
              <a:rPr lang="en-ID" sz="3600" dirty="0">
                <a:latin typeface="Questrial" pitchFamily="2" charset="0"/>
                <a:ea typeface="Questrial" pitchFamily="2" charset="0"/>
                <a:cs typeface="Questrial" pitchFamily="2" charset="0"/>
              </a:rPr>
              <a:t> di </a:t>
            </a:r>
            <a:r>
              <a:rPr lang="en-ID" sz="3600" dirty="0" err="1">
                <a:latin typeface="Questrial" pitchFamily="2" charset="0"/>
                <a:ea typeface="Questrial" pitchFamily="2" charset="0"/>
                <a:cs typeface="Questrial" pitchFamily="2" charset="0"/>
              </a:rPr>
              <a:t>masyarakat</a:t>
            </a:r>
            <a:r>
              <a:rPr lang="en-ID" sz="3600" dirty="0">
                <a:latin typeface="Questrial" pitchFamily="2" charset="0"/>
                <a:ea typeface="Questrial" pitchFamily="2" charset="0"/>
                <a:cs typeface="Questrial" pitchFamily="2" charset="0"/>
              </a:rPr>
              <a:t>.</a:t>
            </a:r>
            <a:endParaRPr lang="id-ID" sz="3600" dirty="0">
              <a:latin typeface="Questrial" pitchFamily="2" charset="0"/>
              <a:ea typeface="Questrial" pitchFamily="2" charset="0"/>
              <a:cs typeface="Questrial" pitchFamily="2" charset="0"/>
            </a:endParaRPr>
          </a:p>
          <a:p>
            <a:pPr marL="571500" indent="-571500" algn="just">
              <a:buFont typeface="Wingdings" panose="05000000000000000000" pitchFamily="2" charset="2"/>
              <a:buChar char="Ø"/>
            </a:pPr>
            <a:r>
              <a:rPr lang="en-ID" sz="3600" dirty="0">
                <a:latin typeface="Questrial" pitchFamily="2" charset="0"/>
                <a:ea typeface="Questrial" pitchFamily="2" charset="0"/>
                <a:cs typeface="Questrial" pitchFamily="2" charset="0"/>
              </a:rPr>
              <a:t>Ayat </a:t>
            </a:r>
            <a:r>
              <a:rPr lang="en-ID" sz="3600" dirty="0" err="1">
                <a:latin typeface="Questrial" pitchFamily="2" charset="0"/>
                <a:ea typeface="Questrial" pitchFamily="2" charset="0"/>
                <a:cs typeface="Questrial" pitchFamily="2" charset="0"/>
              </a:rPr>
              <a:t>ini</a:t>
            </a:r>
            <a:r>
              <a:rPr lang="en-ID" sz="3600" dirty="0">
                <a:latin typeface="Questrial" pitchFamily="2" charset="0"/>
                <a:ea typeface="Questrial" pitchFamily="2" charset="0"/>
                <a:cs typeface="Questrial" pitchFamily="2" charset="0"/>
              </a:rPr>
              <a:t> juga </a:t>
            </a:r>
            <a:r>
              <a:rPr lang="en-ID" sz="3600" dirty="0" err="1">
                <a:latin typeface="Questrial" pitchFamily="2" charset="0"/>
                <a:ea typeface="Questrial" pitchFamily="2" charset="0"/>
                <a:cs typeface="Questrial" pitchFamily="2" charset="0"/>
              </a:rPr>
              <a:t>menegaskan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bahwa</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harta</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tersebut</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milik</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istri</a:t>
            </a:r>
            <a:r>
              <a:rPr lang="en-ID" sz="3600" dirty="0">
                <a:latin typeface="Questrial" pitchFamily="2" charset="0"/>
                <a:ea typeface="Questrial" pitchFamily="2" charset="0"/>
                <a:cs typeface="Questrial" pitchFamily="2" charset="0"/>
              </a:rPr>
              <a:t> dan </a:t>
            </a:r>
            <a:r>
              <a:rPr lang="en-ID" sz="3600" dirty="0" err="1">
                <a:latin typeface="Questrial" pitchFamily="2" charset="0"/>
                <a:ea typeface="Questrial" pitchFamily="2" charset="0"/>
                <a:cs typeface="Questrial" pitchFamily="2" charset="0"/>
              </a:rPr>
              <a:t>dia</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bebas</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mengelolanya</a:t>
            </a:r>
            <a:endParaRPr lang="id-ID" sz="3600" dirty="0">
              <a:latin typeface="Questrial" pitchFamily="2" charset="0"/>
              <a:ea typeface="Questrial" pitchFamily="2" charset="0"/>
              <a:cs typeface="Questrial" pitchFamily="2" charset="0"/>
            </a:endParaRPr>
          </a:p>
          <a:p>
            <a:pPr marL="571500" indent="-571500" algn="just">
              <a:buFont typeface="Wingdings" panose="05000000000000000000" pitchFamily="2" charset="2"/>
              <a:buChar char="Ø"/>
            </a:pPr>
            <a:endParaRPr lang="id-ID" sz="4000" dirty="0">
              <a:latin typeface="Questrial" pitchFamily="2" charset="0"/>
              <a:ea typeface="Questrial" pitchFamily="2" charset="0"/>
              <a:cs typeface="Questrial" pitchFamily="2" charset="0"/>
            </a:endParaRPr>
          </a:p>
        </p:txBody>
      </p:sp>
      <p:grpSp>
        <p:nvGrpSpPr>
          <p:cNvPr id="100" name="Google Shape;100;p23">
            <a:extLst>
              <a:ext uri="{FF2B5EF4-FFF2-40B4-BE49-F238E27FC236}">
                <a16:creationId xmlns:a16="http://schemas.microsoft.com/office/drawing/2014/main" id="{4334B2DF-29C6-7660-731D-E337392EB245}"/>
              </a:ext>
            </a:extLst>
          </p:cNvPr>
          <p:cNvGrpSpPr/>
          <p:nvPr/>
        </p:nvGrpSpPr>
        <p:grpSpPr>
          <a:xfrm>
            <a:off x="0" y="-144661"/>
            <a:ext cx="1677797" cy="10431661"/>
            <a:chOff x="0" y="-192881"/>
            <a:chExt cx="2237063" cy="13908881"/>
          </a:xfrm>
        </p:grpSpPr>
        <p:grpSp>
          <p:nvGrpSpPr>
            <p:cNvPr id="101" name="Google Shape;101;p23">
              <a:extLst>
                <a:ext uri="{FF2B5EF4-FFF2-40B4-BE49-F238E27FC236}">
                  <a16:creationId xmlns:a16="http://schemas.microsoft.com/office/drawing/2014/main" id="{B4AAC7B9-AD47-E4D4-652A-8C24F5935402}"/>
                </a:ext>
              </a:extLst>
            </p:cNvPr>
            <p:cNvGrpSpPr/>
            <p:nvPr/>
          </p:nvGrpSpPr>
          <p:grpSpPr>
            <a:xfrm>
              <a:off x="0" y="-192881"/>
              <a:ext cx="2237063" cy="13908881"/>
              <a:chOff x="0" y="-38100"/>
              <a:chExt cx="441889" cy="2747433"/>
            </a:xfrm>
          </p:grpSpPr>
          <p:sp>
            <p:nvSpPr>
              <p:cNvPr id="102" name="Google Shape;102;p23">
                <a:extLst>
                  <a:ext uri="{FF2B5EF4-FFF2-40B4-BE49-F238E27FC236}">
                    <a16:creationId xmlns:a16="http://schemas.microsoft.com/office/drawing/2014/main" id="{1EEBA91D-DE44-F139-5849-B8F12B8954DC}"/>
                  </a:ext>
                </a:extLst>
              </p:cNvPr>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sp>
          <p:sp>
            <p:nvSpPr>
              <p:cNvPr id="103" name="Google Shape;103;p23">
                <a:extLst>
                  <a:ext uri="{FF2B5EF4-FFF2-40B4-BE49-F238E27FC236}">
                    <a16:creationId xmlns:a16="http://schemas.microsoft.com/office/drawing/2014/main" id="{BE24D6CF-8C5B-F232-FD89-7E936A8D0E05}"/>
                  </a:ext>
                </a:extLst>
              </p:cNvPr>
              <p:cNvSpPr txBox="1"/>
              <p:nvPr/>
            </p:nvSpPr>
            <p:spPr>
              <a:xfrm>
                <a:off x="0" y="-38100"/>
                <a:ext cx="441889" cy="2747433"/>
              </a:xfrm>
              <a:prstGeom prst="rect">
                <a:avLst/>
              </a:prstGeom>
              <a:noFill/>
              <a:ln>
                <a:noFill/>
              </a:ln>
            </p:spPr>
            <p:txBody>
              <a:bodyPr spcFirstLastPara="1" wrap="square" lIns="50800" tIns="50800" rIns="50800" bIns="50800" anchor="ctr" anchorCtr="0">
                <a:noAutofit/>
              </a:bodyPr>
              <a:lstStyle/>
              <a:p>
                <a:pPr marL="0" marR="0" lvl="0" indent="0" algn="ctr" rtl="0">
                  <a:lnSpc>
                    <a:spcPct val="194000"/>
                  </a:lnSpc>
                  <a:spcBef>
                    <a:spcPts val="0"/>
                  </a:spcBef>
                  <a:spcAft>
                    <a:spcPts val="0"/>
                  </a:spcAft>
                  <a:buClr>
                    <a:srgbClr val="000000"/>
                  </a:buClr>
                  <a:buSzPts val="1800"/>
                  <a:buFont typeface="Arial" panose="020B0604020202020204"/>
                  <a:buNone/>
                </a:pPr>
                <a:endParaRPr sz="18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grpSp>
        <p:grpSp>
          <p:nvGrpSpPr>
            <p:cNvPr id="104" name="Google Shape;104;p23">
              <a:extLst>
                <a:ext uri="{FF2B5EF4-FFF2-40B4-BE49-F238E27FC236}">
                  <a16:creationId xmlns:a16="http://schemas.microsoft.com/office/drawing/2014/main" id="{46952483-D381-9976-6A0E-A3DCAF249633}"/>
                </a:ext>
              </a:extLst>
            </p:cNvPr>
            <p:cNvGrpSpPr/>
            <p:nvPr/>
          </p:nvGrpSpPr>
          <p:grpSpPr>
            <a:xfrm>
              <a:off x="0" y="1178719"/>
              <a:ext cx="953011" cy="11165681"/>
              <a:chOff x="0" y="-38100"/>
              <a:chExt cx="188249" cy="2205567"/>
            </a:xfrm>
          </p:grpSpPr>
          <p:sp>
            <p:nvSpPr>
              <p:cNvPr id="105" name="Google Shape;105;p23">
                <a:extLst>
                  <a:ext uri="{FF2B5EF4-FFF2-40B4-BE49-F238E27FC236}">
                    <a16:creationId xmlns:a16="http://schemas.microsoft.com/office/drawing/2014/main" id="{9F29B185-FA45-B1E2-1AD4-CE6F7A4BF1B7}"/>
                  </a:ext>
                </a:extLst>
              </p:cNvPr>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sp>
          <p:sp>
            <p:nvSpPr>
              <p:cNvPr id="106" name="Google Shape;106;p23">
                <a:extLst>
                  <a:ext uri="{FF2B5EF4-FFF2-40B4-BE49-F238E27FC236}">
                    <a16:creationId xmlns:a16="http://schemas.microsoft.com/office/drawing/2014/main" id="{BDDCCB17-5F60-CF75-100D-08158734C0D8}"/>
                  </a:ext>
                </a:extLst>
              </p:cNvPr>
              <p:cNvSpPr txBox="1"/>
              <p:nvPr/>
            </p:nvSpPr>
            <p:spPr>
              <a:xfrm>
                <a:off x="0" y="-38100"/>
                <a:ext cx="188249" cy="2205567"/>
              </a:xfrm>
              <a:prstGeom prst="rect">
                <a:avLst/>
              </a:prstGeom>
              <a:noFill/>
              <a:ln>
                <a:noFill/>
              </a:ln>
            </p:spPr>
            <p:txBody>
              <a:bodyPr spcFirstLastPara="1" wrap="square" lIns="50800" tIns="50800" rIns="50800" bIns="50800" anchor="ctr" anchorCtr="0">
                <a:noAutofit/>
              </a:bodyPr>
              <a:lstStyle/>
              <a:p>
                <a:pPr marL="0" marR="0" lvl="0" indent="0" algn="ctr" rtl="0">
                  <a:lnSpc>
                    <a:spcPct val="194000"/>
                  </a:lnSpc>
                  <a:spcBef>
                    <a:spcPts val="0"/>
                  </a:spcBef>
                  <a:spcAft>
                    <a:spcPts val="0"/>
                  </a:spcAft>
                  <a:buClr>
                    <a:srgbClr val="000000"/>
                  </a:buClr>
                  <a:buSzPts val="1800"/>
                  <a:buFont typeface="Arial" panose="020B0604020202020204"/>
                  <a:buNone/>
                </a:pPr>
                <a:endParaRPr sz="18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grpSp>
        <p:sp>
          <p:nvSpPr>
            <p:cNvPr id="107" name="Google Shape;107;p23">
              <a:extLst>
                <a:ext uri="{FF2B5EF4-FFF2-40B4-BE49-F238E27FC236}">
                  <a16:creationId xmlns:a16="http://schemas.microsoft.com/office/drawing/2014/main" id="{BF492911-9F07-F587-9EA5-E14B7E908271}"/>
                </a:ext>
              </a:extLst>
            </p:cNvPr>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stretch>
                <a:fillRect l="-21957" r="-27485"/>
              </a:stretch>
            </a:blipFill>
            <a:ln>
              <a:noFill/>
            </a:ln>
          </p:spPr>
        </p:sp>
      </p:grpSp>
      <p:sp>
        <p:nvSpPr>
          <p:cNvPr id="2" name="Google Shape;93;p22">
            <a:extLst>
              <a:ext uri="{FF2B5EF4-FFF2-40B4-BE49-F238E27FC236}">
                <a16:creationId xmlns:a16="http://schemas.microsoft.com/office/drawing/2014/main" id="{63FBDE11-3CA5-59CA-093B-5B154155F17C}"/>
              </a:ext>
            </a:extLst>
          </p:cNvPr>
          <p:cNvSpPr txBox="1"/>
          <p:nvPr/>
        </p:nvSpPr>
        <p:spPr>
          <a:xfrm>
            <a:off x="1883133" y="1003615"/>
            <a:ext cx="15015411" cy="677108"/>
          </a:xfrm>
          <a:prstGeom prst="rect">
            <a:avLst/>
          </a:prstGeom>
          <a:solidFill>
            <a:schemeClr val="accent1">
              <a:lumMod val="60000"/>
              <a:lumOff val="40000"/>
            </a:schemeClr>
          </a:solidFill>
          <a:ln>
            <a:noFill/>
          </a:ln>
        </p:spPr>
        <p:txBody>
          <a:bodyPr spcFirstLastPara="1" wrap="square" lIns="0" tIns="0" rIns="0" bIns="0" anchor="t" anchorCtr="0">
            <a:spAutoFit/>
          </a:bodyPr>
          <a:lstStyle/>
          <a:p>
            <a:pPr algn="ctr"/>
            <a:r>
              <a:rPr lang="en-ID" sz="4400" dirty="0">
                <a:latin typeface="Questrial" pitchFamily="2" charset="0"/>
                <a:ea typeface="Questrial" pitchFamily="2" charset="0"/>
                <a:cs typeface="Questrial" pitchFamily="2" charset="0"/>
              </a:rPr>
              <a:t>Upah </a:t>
            </a:r>
            <a:r>
              <a:rPr lang="en-ID" sz="4400" dirty="0" err="1">
                <a:latin typeface="Questrial" pitchFamily="2" charset="0"/>
                <a:ea typeface="Questrial" pitchFamily="2" charset="0"/>
                <a:cs typeface="Questrial" pitchFamily="2" charset="0"/>
              </a:rPr>
              <a:t>Menyusui</a:t>
            </a:r>
            <a:r>
              <a:rPr lang="en-ID" sz="4400" dirty="0">
                <a:latin typeface="Questrial" pitchFamily="2" charset="0"/>
                <a:ea typeface="Questrial" pitchFamily="2" charset="0"/>
                <a:cs typeface="Questrial" pitchFamily="2" charset="0"/>
              </a:rPr>
              <a:t> (</a:t>
            </a:r>
            <a:r>
              <a:rPr lang="en-ID" sz="4400">
                <a:latin typeface="Questrial" pitchFamily="2" charset="0"/>
                <a:ea typeface="Questrial" pitchFamily="2" charset="0"/>
                <a:cs typeface="Questrial" pitchFamily="2" charset="0"/>
              </a:rPr>
              <a:t>Ujrah </a:t>
            </a:r>
            <a:r>
              <a:rPr lang="en-ID" sz="4400" dirty="0">
                <a:latin typeface="Questrial" pitchFamily="2" charset="0"/>
                <a:ea typeface="Questrial" pitchFamily="2" charset="0"/>
                <a:cs typeface="Questrial" pitchFamily="2" charset="0"/>
              </a:rPr>
              <a:t>al-Ridha‘)</a:t>
            </a:r>
          </a:p>
        </p:txBody>
      </p:sp>
    </p:spTree>
    <p:extLst>
      <p:ext uri="{BB962C8B-B14F-4D97-AF65-F5344CB8AC3E}">
        <p14:creationId xmlns:p14="http://schemas.microsoft.com/office/powerpoint/2010/main" val="10136108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8">
          <a:extLst>
            <a:ext uri="{FF2B5EF4-FFF2-40B4-BE49-F238E27FC236}">
              <a16:creationId xmlns:a16="http://schemas.microsoft.com/office/drawing/2014/main" id="{4148036A-50BF-416A-0559-123F05948A0B}"/>
            </a:ext>
          </a:extLst>
        </p:cNvPr>
        <p:cNvGrpSpPr/>
        <p:nvPr/>
      </p:nvGrpSpPr>
      <p:grpSpPr>
        <a:xfrm>
          <a:off x="0" y="0"/>
          <a:ext cx="0" cy="0"/>
          <a:chOff x="0" y="0"/>
          <a:chExt cx="0" cy="0"/>
        </a:xfrm>
      </p:grpSpPr>
      <p:sp>
        <p:nvSpPr>
          <p:cNvPr id="99" name="Google Shape;99;p23">
            <a:extLst>
              <a:ext uri="{FF2B5EF4-FFF2-40B4-BE49-F238E27FC236}">
                <a16:creationId xmlns:a16="http://schemas.microsoft.com/office/drawing/2014/main" id="{3DE2E36A-2FDD-BA08-95D9-10F93BE8D97F}"/>
              </a:ext>
            </a:extLst>
          </p:cNvPr>
          <p:cNvSpPr txBox="1"/>
          <p:nvPr/>
        </p:nvSpPr>
        <p:spPr>
          <a:xfrm>
            <a:off x="2150076" y="3089188"/>
            <a:ext cx="15841362" cy="6771084"/>
          </a:xfrm>
          <a:prstGeom prst="rect">
            <a:avLst/>
          </a:prstGeom>
          <a:solidFill>
            <a:schemeClr val="accent3">
              <a:lumMod val="60000"/>
              <a:lumOff val="40000"/>
            </a:schemeClr>
          </a:solidFill>
          <a:ln>
            <a:noFill/>
          </a:ln>
        </p:spPr>
        <p:txBody>
          <a:bodyPr spcFirstLastPara="1" wrap="square" lIns="0" tIns="0" rIns="0" bIns="0" anchor="t" anchorCtr="0">
            <a:spAutoFit/>
          </a:bodyPr>
          <a:lstStyle/>
          <a:p>
            <a:pPr marL="571500" indent="-571500" algn="just">
              <a:buFont typeface="Wingdings" panose="05000000000000000000" pitchFamily="2" charset="2"/>
              <a:buChar char="Ø"/>
            </a:pPr>
            <a:r>
              <a:rPr lang="en-ID" sz="4000" dirty="0">
                <a:latin typeface="Questrial" pitchFamily="2" charset="0"/>
                <a:ea typeface="Questrial" pitchFamily="2" charset="0"/>
                <a:cs typeface="Questrial" pitchFamily="2" charset="0"/>
              </a:rPr>
              <a:t>Hak-</a:t>
            </a:r>
            <a:r>
              <a:rPr lang="en-ID" sz="4000" dirty="0" err="1">
                <a:latin typeface="Questrial" pitchFamily="2" charset="0"/>
                <a:ea typeface="Questrial" pitchFamily="2" charset="0"/>
                <a:cs typeface="Questrial" pitchFamily="2" charset="0"/>
              </a:rPr>
              <a:t>hak</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keuangan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istri</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seperti</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nafkah</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mahar</a:t>
            </a:r>
            <a:r>
              <a:rPr lang="en-ID" sz="4000" dirty="0">
                <a:latin typeface="Questrial" pitchFamily="2" charset="0"/>
                <a:ea typeface="Questrial" pitchFamily="2" charset="0"/>
                <a:cs typeface="Questrial" pitchFamily="2" charset="0"/>
              </a:rPr>
              <a:t> dan </a:t>
            </a:r>
            <a:r>
              <a:rPr lang="en-ID" sz="4000" dirty="0" err="1">
                <a:latin typeface="Questrial" pitchFamily="2" charset="0"/>
                <a:ea typeface="Questrial" pitchFamily="2" charset="0"/>
                <a:cs typeface="Questrial" pitchFamily="2" charset="0"/>
              </a:rPr>
              <a:t>pemberian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cerai</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semuanya</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bersifat</a:t>
            </a:r>
            <a:r>
              <a:rPr lang="en-ID" sz="4000" dirty="0">
                <a:latin typeface="Questrial" pitchFamily="2" charset="0"/>
                <a:ea typeface="Questrial" pitchFamily="2" charset="0"/>
                <a:cs typeface="Questrial" pitchFamily="2" charset="0"/>
              </a:rPr>
              <a:t> individual.</a:t>
            </a:r>
            <a:endParaRPr lang="id-ID" sz="4000" dirty="0">
              <a:latin typeface="Questrial" pitchFamily="2" charset="0"/>
              <a:ea typeface="Questrial" pitchFamily="2" charset="0"/>
              <a:cs typeface="Questrial" pitchFamily="2" charset="0"/>
            </a:endParaRPr>
          </a:p>
          <a:p>
            <a:pPr marL="571500" indent="-571500" algn="just">
              <a:buFont typeface="Wingdings" panose="05000000000000000000" pitchFamily="2" charset="2"/>
              <a:buChar char="Ø"/>
            </a:pPr>
            <a:r>
              <a:rPr lang="en-ID" sz="4000" dirty="0" err="1">
                <a:latin typeface="Questrial" pitchFamily="2" charset="0"/>
                <a:ea typeface="Questrial" pitchFamily="2" charset="0"/>
                <a:cs typeface="Questrial" pitchFamily="2" charset="0"/>
              </a:rPr>
              <a:t>Setelah</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harta</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tersebut</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diberikan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kepada</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istri</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ia</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menjadi</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pemilik</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tunggalnya</a:t>
            </a:r>
            <a:r>
              <a:rPr lang="en-ID" sz="4000" dirty="0">
                <a:latin typeface="Questrial" pitchFamily="2" charset="0"/>
                <a:ea typeface="Questrial" pitchFamily="2" charset="0"/>
                <a:cs typeface="Questrial" pitchFamily="2" charset="0"/>
              </a:rPr>
              <a:t> dan </a:t>
            </a:r>
            <a:r>
              <a:rPr lang="en-ID" sz="4000" dirty="0" err="1">
                <a:latin typeface="Questrial" pitchFamily="2" charset="0"/>
                <a:ea typeface="Questrial" pitchFamily="2" charset="0"/>
                <a:cs typeface="Questrial" pitchFamily="2" charset="0"/>
              </a:rPr>
              <a:t>suami</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tidak</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lagi</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memiliki</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hak</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atasnya</a:t>
            </a:r>
            <a:r>
              <a:rPr lang="en-ID" sz="4000" dirty="0">
                <a:latin typeface="Questrial" pitchFamily="2" charset="0"/>
                <a:ea typeface="Questrial" pitchFamily="2" charset="0"/>
                <a:cs typeface="Questrial" pitchFamily="2" charset="0"/>
              </a:rPr>
              <a:t>.</a:t>
            </a:r>
          </a:p>
          <a:p>
            <a:pPr marL="571500" indent="-571500" algn="just">
              <a:buFont typeface="Wingdings" panose="05000000000000000000" pitchFamily="2" charset="2"/>
              <a:buChar char="Ø"/>
            </a:pPr>
            <a:r>
              <a:rPr lang="id-ID" sz="4000" dirty="0">
                <a:latin typeface="Questrial" pitchFamily="2" charset="0"/>
                <a:ea typeface="Questrial" pitchFamily="2" charset="0"/>
                <a:cs typeface="Questrial" pitchFamily="2" charset="0"/>
              </a:rPr>
              <a:t>H</a:t>
            </a:r>
            <a:r>
              <a:rPr lang="en-ID" sz="4000" dirty="0" err="1">
                <a:latin typeface="Questrial" pitchFamily="2" charset="0"/>
                <a:ea typeface="Questrial" pitchFamily="2" charset="0"/>
                <a:cs typeface="Questrial" pitchFamily="2" charset="0"/>
              </a:rPr>
              <a:t>arta</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suami</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wajib</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digunakan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untuk</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kebutuhan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keluarga</a:t>
            </a:r>
            <a:r>
              <a:rPr lang="en-ID" sz="4000" dirty="0">
                <a:latin typeface="Questrial" pitchFamily="2" charset="0"/>
                <a:ea typeface="Questrial" pitchFamily="2" charset="0"/>
                <a:cs typeface="Questrial" pitchFamily="2" charset="0"/>
              </a:rPr>
              <a:t> dan </a:t>
            </a:r>
            <a:r>
              <a:rPr lang="en-ID" sz="4000" dirty="0" err="1">
                <a:latin typeface="Questrial" pitchFamily="2" charset="0"/>
                <a:ea typeface="Questrial" pitchFamily="2" charset="0"/>
                <a:cs typeface="Questrial" pitchFamily="2" charset="0"/>
              </a:rPr>
              <a:t>tidak</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boleh</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hanya</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dikendalikan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secara</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pribadi</a:t>
            </a:r>
            <a:r>
              <a:rPr lang="en-ID" sz="4000" dirty="0">
                <a:latin typeface="Questrial" pitchFamily="2" charset="0"/>
                <a:ea typeface="Questrial" pitchFamily="2" charset="0"/>
                <a:cs typeface="Questrial" pitchFamily="2" charset="0"/>
              </a:rPr>
              <a:t>. Ini </a:t>
            </a:r>
            <a:r>
              <a:rPr lang="en-ID" sz="4000" dirty="0" err="1">
                <a:latin typeface="Questrial" pitchFamily="2" charset="0"/>
                <a:ea typeface="Questrial" pitchFamily="2" charset="0"/>
                <a:cs typeface="Questrial" pitchFamily="2" charset="0"/>
              </a:rPr>
              <a:t>adalah</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kewajiban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syariat</a:t>
            </a:r>
            <a:r>
              <a:rPr lang="en-ID" sz="4000" dirty="0">
                <a:latin typeface="Questrial" pitchFamily="2" charset="0"/>
                <a:ea typeface="Questrial" pitchFamily="2" charset="0"/>
                <a:cs typeface="Questrial" pitchFamily="2" charset="0"/>
              </a:rPr>
              <a:t> dan </a:t>
            </a:r>
            <a:r>
              <a:rPr lang="en-ID" sz="4000" dirty="0" err="1">
                <a:latin typeface="Questrial" pitchFamily="2" charset="0"/>
                <a:ea typeface="Questrial" pitchFamily="2" charset="0"/>
                <a:cs typeface="Questrial" pitchFamily="2" charset="0"/>
              </a:rPr>
              <a:t>hukum</a:t>
            </a:r>
            <a:r>
              <a:rPr lang="en-ID" sz="4000" dirty="0">
                <a:latin typeface="Questrial" pitchFamily="2" charset="0"/>
                <a:ea typeface="Questrial" pitchFamily="2" charset="0"/>
                <a:cs typeface="Questrial" pitchFamily="2" charset="0"/>
              </a:rPr>
              <a:t> yang </a:t>
            </a:r>
            <a:r>
              <a:rPr lang="en-ID" sz="4000" dirty="0" err="1">
                <a:latin typeface="Questrial" pitchFamily="2" charset="0"/>
                <a:ea typeface="Questrial" pitchFamily="2" charset="0"/>
                <a:cs typeface="Questrial" pitchFamily="2" charset="0"/>
              </a:rPr>
              <a:t>bersifat</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mengikat</a:t>
            </a:r>
            <a:r>
              <a:rPr lang="en-ID" sz="4000" dirty="0">
                <a:latin typeface="Questrial" pitchFamily="2" charset="0"/>
                <a:ea typeface="Questrial" pitchFamily="2" charset="0"/>
                <a:cs typeface="Questrial" pitchFamily="2" charset="0"/>
              </a:rPr>
              <a:t>.</a:t>
            </a:r>
          </a:p>
          <a:p>
            <a:pPr marL="571500" indent="-571500" algn="just">
              <a:buFont typeface="Wingdings" panose="05000000000000000000" pitchFamily="2" charset="2"/>
              <a:buChar char="Ø"/>
            </a:pPr>
            <a:r>
              <a:rPr lang="en-ID" sz="4000" dirty="0" err="1">
                <a:latin typeface="Questrial" pitchFamily="2" charset="0"/>
                <a:ea typeface="Questrial" pitchFamily="2" charset="0"/>
                <a:cs typeface="Questrial" pitchFamily="2" charset="0"/>
              </a:rPr>
              <a:t>Sementara</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itu</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harta</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milik</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istri</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dari</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hasil</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kerja</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atau</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warisan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tidak</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wajib</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digunakan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untuk</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keluarga</a:t>
            </a:r>
            <a:r>
              <a:rPr lang="en-ID" sz="4000" dirty="0">
                <a:latin typeface="Questrial" pitchFamily="2" charset="0"/>
                <a:ea typeface="Questrial" pitchFamily="2" charset="0"/>
                <a:cs typeface="Questrial" pitchFamily="2" charset="0"/>
              </a:rPr>
              <a:t>. Perempuan </a:t>
            </a:r>
            <a:r>
              <a:rPr lang="en-ID" sz="4000" dirty="0" err="1">
                <a:latin typeface="Questrial" pitchFamily="2" charset="0"/>
                <a:ea typeface="Questrial" pitchFamily="2" charset="0"/>
                <a:cs typeface="Questrial" pitchFamily="2" charset="0"/>
              </a:rPr>
              <a:t>memiliki</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otonomi</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penuh</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atas</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harta</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tersebut</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baik</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dari</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segi</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kepemilikan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maupun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penggunaannya</a:t>
            </a:r>
            <a:r>
              <a:rPr lang="en-ID" sz="4000" dirty="0">
                <a:latin typeface="Questrial" pitchFamily="2" charset="0"/>
                <a:ea typeface="Questrial" pitchFamily="2" charset="0"/>
                <a:cs typeface="Questrial" pitchFamily="2" charset="0"/>
              </a:rPr>
              <a:t>.</a:t>
            </a:r>
          </a:p>
        </p:txBody>
      </p:sp>
      <p:grpSp>
        <p:nvGrpSpPr>
          <p:cNvPr id="100" name="Google Shape;100;p23">
            <a:extLst>
              <a:ext uri="{FF2B5EF4-FFF2-40B4-BE49-F238E27FC236}">
                <a16:creationId xmlns:a16="http://schemas.microsoft.com/office/drawing/2014/main" id="{BD4D41DD-DCDC-2309-DA93-28077291F356}"/>
              </a:ext>
            </a:extLst>
          </p:cNvPr>
          <p:cNvGrpSpPr/>
          <p:nvPr/>
        </p:nvGrpSpPr>
        <p:grpSpPr>
          <a:xfrm>
            <a:off x="0" y="-144661"/>
            <a:ext cx="1677797" cy="10431661"/>
            <a:chOff x="0" y="-192881"/>
            <a:chExt cx="2237063" cy="13908881"/>
          </a:xfrm>
        </p:grpSpPr>
        <p:grpSp>
          <p:nvGrpSpPr>
            <p:cNvPr id="101" name="Google Shape;101;p23">
              <a:extLst>
                <a:ext uri="{FF2B5EF4-FFF2-40B4-BE49-F238E27FC236}">
                  <a16:creationId xmlns:a16="http://schemas.microsoft.com/office/drawing/2014/main" id="{743B93B7-34B4-789D-232C-A99AC29FA1E7}"/>
                </a:ext>
              </a:extLst>
            </p:cNvPr>
            <p:cNvGrpSpPr/>
            <p:nvPr/>
          </p:nvGrpSpPr>
          <p:grpSpPr>
            <a:xfrm>
              <a:off x="0" y="-192881"/>
              <a:ext cx="2237063" cy="13908881"/>
              <a:chOff x="0" y="-38100"/>
              <a:chExt cx="441889" cy="2747433"/>
            </a:xfrm>
          </p:grpSpPr>
          <p:sp>
            <p:nvSpPr>
              <p:cNvPr id="102" name="Google Shape;102;p23">
                <a:extLst>
                  <a:ext uri="{FF2B5EF4-FFF2-40B4-BE49-F238E27FC236}">
                    <a16:creationId xmlns:a16="http://schemas.microsoft.com/office/drawing/2014/main" id="{90B96CDA-6192-B012-AE33-AAAAE0940DC3}"/>
                  </a:ext>
                </a:extLst>
              </p:cNvPr>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sp>
          <p:sp>
            <p:nvSpPr>
              <p:cNvPr id="103" name="Google Shape;103;p23">
                <a:extLst>
                  <a:ext uri="{FF2B5EF4-FFF2-40B4-BE49-F238E27FC236}">
                    <a16:creationId xmlns:a16="http://schemas.microsoft.com/office/drawing/2014/main" id="{AFD38BC2-DA59-01CE-F4FC-3486B1174EDD}"/>
                  </a:ext>
                </a:extLst>
              </p:cNvPr>
              <p:cNvSpPr txBox="1"/>
              <p:nvPr/>
            </p:nvSpPr>
            <p:spPr>
              <a:xfrm>
                <a:off x="0" y="-38100"/>
                <a:ext cx="441889" cy="2747433"/>
              </a:xfrm>
              <a:prstGeom prst="rect">
                <a:avLst/>
              </a:prstGeom>
              <a:noFill/>
              <a:ln>
                <a:noFill/>
              </a:ln>
            </p:spPr>
            <p:txBody>
              <a:bodyPr spcFirstLastPara="1" wrap="square" lIns="50800" tIns="50800" rIns="50800" bIns="50800" anchor="ctr" anchorCtr="0">
                <a:noAutofit/>
              </a:bodyPr>
              <a:lstStyle/>
              <a:p>
                <a:pPr marL="0" marR="0" lvl="0" indent="0" algn="ctr" rtl="0">
                  <a:lnSpc>
                    <a:spcPct val="194000"/>
                  </a:lnSpc>
                  <a:spcBef>
                    <a:spcPts val="0"/>
                  </a:spcBef>
                  <a:spcAft>
                    <a:spcPts val="0"/>
                  </a:spcAft>
                  <a:buClr>
                    <a:srgbClr val="000000"/>
                  </a:buClr>
                  <a:buSzPts val="1800"/>
                  <a:buFont typeface="Arial" panose="020B0604020202020204"/>
                  <a:buNone/>
                </a:pPr>
                <a:endParaRPr sz="18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grpSp>
        <p:grpSp>
          <p:nvGrpSpPr>
            <p:cNvPr id="104" name="Google Shape;104;p23">
              <a:extLst>
                <a:ext uri="{FF2B5EF4-FFF2-40B4-BE49-F238E27FC236}">
                  <a16:creationId xmlns:a16="http://schemas.microsoft.com/office/drawing/2014/main" id="{9A1B1FA4-0005-744C-4287-3AE64BA0F5FA}"/>
                </a:ext>
              </a:extLst>
            </p:cNvPr>
            <p:cNvGrpSpPr/>
            <p:nvPr/>
          </p:nvGrpSpPr>
          <p:grpSpPr>
            <a:xfrm>
              <a:off x="0" y="1178719"/>
              <a:ext cx="953011" cy="11165681"/>
              <a:chOff x="0" y="-38100"/>
              <a:chExt cx="188249" cy="2205567"/>
            </a:xfrm>
          </p:grpSpPr>
          <p:sp>
            <p:nvSpPr>
              <p:cNvPr id="105" name="Google Shape;105;p23">
                <a:extLst>
                  <a:ext uri="{FF2B5EF4-FFF2-40B4-BE49-F238E27FC236}">
                    <a16:creationId xmlns:a16="http://schemas.microsoft.com/office/drawing/2014/main" id="{EF57FCEC-08FF-4240-C049-20A2A857B27A}"/>
                  </a:ext>
                </a:extLst>
              </p:cNvPr>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sp>
          <p:sp>
            <p:nvSpPr>
              <p:cNvPr id="106" name="Google Shape;106;p23">
                <a:extLst>
                  <a:ext uri="{FF2B5EF4-FFF2-40B4-BE49-F238E27FC236}">
                    <a16:creationId xmlns:a16="http://schemas.microsoft.com/office/drawing/2014/main" id="{899B9886-6628-AE1F-00AF-E21A8E77BFC1}"/>
                  </a:ext>
                </a:extLst>
              </p:cNvPr>
              <p:cNvSpPr txBox="1"/>
              <p:nvPr/>
            </p:nvSpPr>
            <p:spPr>
              <a:xfrm>
                <a:off x="0" y="-38100"/>
                <a:ext cx="188249" cy="2205567"/>
              </a:xfrm>
              <a:prstGeom prst="rect">
                <a:avLst/>
              </a:prstGeom>
              <a:noFill/>
              <a:ln>
                <a:noFill/>
              </a:ln>
            </p:spPr>
            <p:txBody>
              <a:bodyPr spcFirstLastPara="1" wrap="square" lIns="50800" tIns="50800" rIns="50800" bIns="50800" anchor="ctr" anchorCtr="0">
                <a:noAutofit/>
              </a:bodyPr>
              <a:lstStyle/>
              <a:p>
                <a:pPr marL="0" marR="0" lvl="0" indent="0" algn="ctr" rtl="0">
                  <a:lnSpc>
                    <a:spcPct val="194000"/>
                  </a:lnSpc>
                  <a:spcBef>
                    <a:spcPts val="0"/>
                  </a:spcBef>
                  <a:spcAft>
                    <a:spcPts val="0"/>
                  </a:spcAft>
                  <a:buClr>
                    <a:srgbClr val="000000"/>
                  </a:buClr>
                  <a:buSzPts val="1800"/>
                  <a:buFont typeface="Arial" panose="020B0604020202020204"/>
                  <a:buNone/>
                </a:pPr>
                <a:endParaRPr sz="18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grpSp>
        <p:sp>
          <p:nvSpPr>
            <p:cNvPr id="107" name="Google Shape;107;p23">
              <a:extLst>
                <a:ext uri="{FF2B5EF4-FFF2-40B4-BE49-F238E27FC236}">
                  <a16:creationId xmlns:a16="http://schemas.microsoft.com/office/drawing/2014/main" id="{F2449BB0-92D5-584F-A6F8-5D9AFE2349B4}"/>
                </a:ext>
              </a:extLst>
            </p:cNvPr>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stretch>
                <a:fillRect l="-21957" r="-27485"/>
              </a:stretch>
            </a:blipFill>
            <a:ln>
              <a:noFill/>
            </a:ln>
          </p:spPr>
        </p:sp>
      </p:grpSp>
      <p:sp>
        <p:nvSpPr>
          <p:cNvPr id="2" name="Google Shape;93;p22">
            <a:extLst>
              <a:ext uri="{FF2B5EF4-FFF2-40B4-BE49-F238E27FC236}">
                <a16:creationId xmlns:a16="http://schemas.microsoft.com/office/drawing/2014/main" id="{4B3C1B29-ADA7-DC9B-F141-781DB97B5479}"/>
              </a:ext>
            </a:extLst>
          </p:cNvPr>
          <p:cNvSpPr txBox="1"/>
          <p:nvPr/>
        </p:nvSpPr>
        <p:spPr>
          <a:xfrm>
            <a:off x="1883133" y="1003615"/>
            <a:ext cx="15015411" cy="677108"/>
          </a:xfrm>
          <a:prstGeom prst="rect">
            <a:avLst/>
          </a:prstGeom>
          <a:solidFill>
            <a:schemeClr val="accent3">
              <a:lumMod val="60000"/>
              <a:lumOff val="40000"/>
            </a:schemeClr>
          </a:solidFill>
          <a:ln>
            <a:noFill/>
          </a:ln>
        </p:spPr>
        <p:txBody>
          <a:bodyPr spcFirstLastPara="1" wrap="square" lIns="0" tIns="0" rIns="0" bIns="0" anchor="t" anchorCtr="0">
            <a:spAutoFit/>
          </a:bodyPr>
          <a:lstStyle/>
          <a:p>
            <a:pPr algn="ctr"/>
            <a:r>
              <a:rPr lang="id-ID" sz="4400" dirty="0">
                <a:latin typeface="Questrial" pitchFamily="2" charset="0"/>
                <a:ea typeface="Questrial" pitchFamily="2" charset="0"/>
                <a:cs typeface="Questrial" pitchFamily="2" charset="0"/>
              </a:rPr>
              <a:t>Hak Ekonomi Perempuan dalam keluarga</a:t>
            </a:r>
            <a:endParaRPr lang="en-ID" sz="4400" dirty="0">
              <a:latin typeface="Questrial" pitchFamily="2" charset="0"/>
              <a:ea typeface="Questrial" pitchFamily="2" charset="0"/>
              <a:cs typeface="Questrial" pitchFamily="2" charset="0"/>
            </a:endParaRPr>
          </a:p>
        </p:txBody>
      </p:sp>
    </p:spTree>
    <p:extLst>
      <p:ext uri="{BB962C8B-B14F-4D97-AF65-F5344CB8AC3E}">
        <p14:creationId xmlns:p14="http://schemas.microsoft.com/office/powerpoint/2010/main" val="9487118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03"/>
        <p:cNvGrpSpPr/>
        <p:nvPr/>
      </p:nvGrpSpPr>
      <p:grpSpPr>
        <a:xfrm>
          <a:off x="0" y="0"/>
          <a:ext cx="0" cy="0"/>
          <a:chOff x="0" y="0"/>
          <a:chExt cx="0" cy="0"/>
        </a:xfrm>
      </p:grpSpPr>
      <p:grpSp>
        <p:nvGrpSpPr>
          <p:cNvPr id="304" name="Google Shape;304;p37"/>
          <p:cNvGrpSpPr/>
          <p:nvPr/>
        </p:nvGrpSpPr>
        <p:grpSpPr>
          <a:xfrm>
            <a:off x="0" y="-144661"/>
            <a:ext cx="1677797" cy="10431661"/>
            <a:chOff x="0" y="-192881"/>
            <a:chExt cx="2237063" cy="13908881"/>
          </a:xfrm>
        </p:grpSpPr>
        <p:grpSp>
          <p:nvGrpSpPr>
            <p:cNvPr id="305" name="Google Shape;305;p37"/>
            <p:cNvGrpSpPr/>
            <p:nvPr/>
          </p:nvGrpSpPr>
          <p:grpSpPr>
            <a:xfrm>
              <a:off x="0" y="-192881"/>
              <a:ext cx="2237063" cy="13908881"/>
              <a:chOff x="0" y="-38100"/>
              <a:chExt cx="441889" cy="2747433"/>
            </a:xfrm>
          </p:grpSpPr>
          <p:sp>
            <p:nvSpPr>
              <p:cNvPr id="306" name="Google Shape;306;p37"/>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sp>
          <p:sp>
            <p:nvSpPr>
              <p:cNvPr id="307" name="Google Shape;307;p37"/>
              <p:cNvSpPr txBox="1"/>
              <p:nvPr/>
            </p:nvSpPr>
            <p:spPr>
              <a:xfrm>
                <a:off x="0" y="-38100"/>
                <a:ext cx="441889" cy="2747433"/>
              </a:xfrm>
              <a:prstGeom prst="rect">
                <a:avLst/>
              </a:prstGeom>
              <a:noFill/>
              <a:ln>
                <a:noFill/>
              </a:ln>
            </p:spPr>
            <p:txBody>
              <a:bodyPr spcFirstLastPara="1" wrap="square" lIns="50800" tIns="50800" rIns="50800" bIns="50800" anchor="ctr" anchorCtr="0">
                <a:noAutofit/>
              </a:bodyPr>
              <a:lstStyle/>
              <a:p>
                <a:pPr marL="0" marR="0" lvl="0" indent="0" algn="ctr" rtl="0">
                  <a:lnSpc>
                    <a:spcPct val="194000"/>
                  </a:lnSpc>
                  <a:spcBef>
                    <a:spcPts val="0"/>
                  </a:spcBef>
                  <a:spcAft>
                    <a:spcPts val="0"/>
                  </a:spcAft>
                  <a:buClr>
                    <a:srgbClr val="000000"/>
                  </a:buClr>
                  <a:buSzPts val="1800"/>
                  <a:buFont typeface="Arial" panose="020B0604020202020204"/>
                  <a:buNone/>
                </a:pPr>
                <a:endParaRPr sz="18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grpSp>
        <p:grpSp>
          <p:nvGrpSpPr>
            <p:cNvPr id="308" name="Google Shape;308;p37"/>
            <p:cNvGrpSpPr/>
            <p:nvPr/>
          </p:nvGrpSpPr>
          <p:grpSpPr>
            <a:xfrm>
              <a:off x="0" y="1178719"/>
              <a:ext cx="953011" cy="11165681"/>
              <a:chOff x="0" y="-38100"/>
              <a:chExt cx="188249" cy="2205567"/>
            </a:xfrm>
          </p:grpSpPr>
          <p:sp>
            <p:nvSpPr>
              <p:cNvPr id="309" name="Google Shape;309;p37"/>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sp>
          <p:sp>
            <p:nvSpPr>
              <p:cNvPr id="310" name="Google Shape;310;p37"/>
              <p:cNvSpPr txBox="1"/>
              <p:nvPr/>
            </p:nvSpPr>
            <p:spPr>
              <a:xfrm>
                <a:off x="0" y="-38100"/>
                <a:ext cx="188249" cy="2205567"/>
              </a:xfrm>
              <a:prstGeom prst="rect">
                <a:avLst/>
              </a:prstGeom>
              <a:noFill/>
              <a:ln>
                <a:noFill/>
              </a:ln>
            </p:spPr>
            <p:txBody>
              <a:bodyPr spcFirstLastPara="1" wrap="square" lIns="50800" tIns="50800" rIns="50800" bIns="50800" anchor="ctr" anchorCtr="0">
                <a:noAutofit/>
              </a:bodyPr>
              <a:lstStyle/>
              <a:p>
                <a:pPr marL="0" marR="0" lvl="0" indent="0" algn="ctr" rtl="0">
                  <a:lnSpc>
                    <a:spcPct val="194000"/>
                  </a:lnSpc>
                  <a:spcBef>
                    <a:spcPts val="0"/>
                  </a:spcBef>
                  <a:spcAft>
                    <a:spcPts val="0"/>
                  </a:spcAft>
                  <a:buClr>
                    <a:srgbClr val="000000"/>
                  </a:buClr>
                  <a:buSzPts val="1800"/>
                  <a:buFont typeface="Arial" panose="020B0604020202020204"/>
                  <a:buNone/>
                </a:pPr>
                <a:endParaRPr sz="18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grpSp>
        <p:sp>
          <p:nvSpPr>
            <p:cNvPr id="311" name="Google Shape;311;p37"/>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stretch>
                <a:fillRect l="-21957" r="-27485"/>
              </a:stretch>
            </a:blipFill>
            <a:ln>
              <a:noFill/>
            </a:ln>
          </p:spPr>
        </p:sp>
      </p:grpSp>
      <p:sp>
        <p:nvSpPr>
          <p:cNvPr id="312" name="Google Shape;312;p37"/>
          <p:cNvSpPr txBox="1"/>
          <p:nvPr/>
        </p:nvSpPr>
        <p:spPr>
          <a:xfrm>
            <a:off x="2286000" y="555171"/>
            <a:ext cx="15382754" cy="9197700"/>
          </a:xfrm>
          <a:prstGeom prst="rect">
            <a:avLst/>
          </a:prstGeom>
          <a:solidFill>
            <a:schemeClr val="accent6">
              <a:lumMod val="60000"/>
              <a:lumOff val="40000"/>
            </a:schemeClr>
          </a:solidFill>
          <a:ln>
            <a:noFill/>
          </a:ln>
        </p:spPr>
        <p:txBody>
          <a:bodyPr spcFirstLastPara="1" wrap="square" lIns="0" tIns="0" rIns="0" bIns="0" anchor="t" anchorCtr="0">
            <a:spAutoFit/>
          </a:bodyPr>
          <a:lstStyle/>
          <a:p>
            <a:pPr marL="0" marR="0" lvl="0" indent="0" algn="ctr" rtl="0">
              <a:lnSpc>
                <a:spcPct val="100000"/>
              </a:lnSpc>
              <a:spcBef>
                <a:spcPts val="0"/>
              </a:spcBef>
              <a:spcAft>
                <a:spcPts val="0"/>
              </a:spcAft>
              <a:buClr>
                <a:srgbClr val="000000"/>
              </a:buClr>
              <a:buSzPts val="8358"/>
              <a:buFont typeface="Arial" panose="020B0604020202020204"/>
              <a:buNone/>
            </a:pPr>
            <a:endParaRPr lang="en-US" sz="8360" b="1" dirty="0">
              <a:solidFill>
                <a:srgbClr val="014196"/>
              </a:solidFill>
              <a:latin typeface="Questrial"/>
              <a:ea typeface="Questrial"/>
              <a:cs typeface="Questrial"/>
              <a:sym typeface="Questrial"/>
            </a:endParaRPr>
          </a:p>
          <a:p>
            <a:pPr marL="0" marR="0" lvl="0" indent="0" algn="ctr" rtl="0">
              <a:lnSpc>
                <a:spcPct val="100000"/>
              </a:lnSpc>
              <a:spcBef>
                <a:spcPts val="0"/>
              </a:spcBef>
              <a:spcAft>
                <a:spcPts val="0"/>
              </a:spcAft>
              <a:buClr>
                <a:srgbClr val="000000"/>
              </a:buClr>
              <a:buSzPts val="8358"/>
              <a:buFont typeface="Arial" panose="020B0604020202020204"/>
              <a:buNone/>
            </a:pPr>
            <a:endParaRPr lang="en-US" sz="8360" b="1" dirty="0">
              <a:solidFill>
                <a:srgbClr val="014196"/>
              </a:solidFill>
              <a:latin typeface="Questrial"/>
              <a:ea typeface="Questrial"/>
              <a:cs typeface="Questrial"/>
              <a:sym typeface="Questrial"/>
            </a:endParaRPr>
          </a:p>
          <a:p>
            <a:pPr marL="0" marR="0" lvl="0" indent="0" algn="ctr" rtl="0">
              <a:lnSpc>
                <a:spcPct val="100000"/>
              </a:lnSpc>
              <a:spcBef>
                <a:spcPts val="0"/>
              </a:spcBef>
              <a:spcAft>
                <a:spcPts val="0"/>
              </a:spcAft>
              <a:buClr>
                <a:srgbClr val="000000"/>
              </a:buClr>
              <a:buSzPts val="8358"/>
              <a:buFont typeface="Arial" panose="020B0604020202020204"/>
              <a:buNone/>
            </a:pPr>
            <a:endParaRPr lang="en-US" sz="8360" b="1" dirty="0">
              <a:solidFill>
                <a:srgbClr val="014196"/>
              </a:solidFill>
              <a:latin typeface="Questrial"/>
              <a:ea typeface="Questrial"/>
              <a:cs typeface="Questrial"/>
              <a:sym typeface="Questrial"/>
            </a:endParaRPr>
          </a:p>
          <a:p>
            <a:pPr marL="0" marR="0" lvl="0" indent="0" algn="ctr" rtl="0">
              <a:lnSpc>
                <a:spcPct val="100000"/>
              </a:lnSpc>
              <a:spcBef>
                <a:spcPts val="0"/>
              </a:spcBef>
              <a:spcAft>
                <a:spcPts val="0"/>
              </a:spcAft>
              <a:buClr>
                <a:srgbClr val="000000"/>
              </a:buClr>
              <a:buSzPts val="8358"/>
              <a:buFont typeface="Arial" panose="020B0604020202020204"/>
              <a:buNone/>
            </a:pPr>
            <a:r>
              <a:rPr lang="en-US" sz="8360" b="1" i="0" u="none" strike="noStrike" cap="none" dirty="0" err="1">
                <a:solidFill>
                  <a:srgbClr val="014196"/>
                </a:solidFill>
                <a:latin typeface="Questrial"/>
                <a:ea typeface="Questrial"/>
                <a:cs typeface="Questrial"/>
                <a:sym typeface="Questrial"/>
              </a:rPr>
              <a:t>Sekian</a:t>
            </a:r>
            <a:r>
              <a:rPr lang="en-US" sz="8360" b="1" i="0" u="none" strike="noStrike" cap="none" dirty="0">
                <a:solidFill>
                  <a:srgbClr val="014196"/>
                </a:solidFill>
                <a:latin typeface="Questrial"/>
                <a:ea typeface="Questrial"/>
                <a:cs typeface="Questrial"/>
                <a:sym typeface="Questrial"/>
              </a:rPr>
              <a:t> dan </a:t>
            </a:r>
            <a:r>
              <a:rPr lang="en-US" sz="8360" b="1" i="0" u="none" strike="noStrike" cap="none" dirty="0" err="1">
                <a:solidFill>
                  <a:srgbClr val="014196"/>
                </a:solidFill>
                <a:latin typeface="Questrial"/>
                <a:ea typeface="Questrial"/>
                <a:cs typeface="Questrial"/>
                <a:sym typeface="Questrial"/>
              </a:rPr>
              <a:t>Terima</a:t>
            </a:r>
            <a:r>
              <a:rPr lang="en-US" sz="8360" b="1" i="0" u="none" strike="noStrike" cap="none" dirty="0">
                <a:solidFill>
                  <a:srgbClr val="014196"/>
                </a:solidFill>
                <a:latin typeface="Questrial"/>
                <a:ea typeface="Questrial"/>
                <a:cs typeface="Questrial"/>
                <a:sym typeface="Questrial"/>
              </a:rPr>
              <a:t> </a:t>
            </a:r>
            <a:r>
              <a:rPr lang="en-US" sz="8360" b="1" i="0" u="none" strike="noStrike" cap="none" dirty="0" err="1">
                <a:solidFill>
                  <a:srgbClr val="014196"/>
                </a:solidFill>
                <a:latin typeface="Questrial"/>
                <a:ea typeface="Questrial"/>
                <a:cs typeface="Questrial"/>
                <a:sym typeface="Questrial"/>
              </a:rPr>
              <a:t>kasih</a:t>
            </a:r>
            <a:endParaRPr lang="en-US" sz="8360" b="1" i="0" u="none" strike="noStrike" cap="none" dirty="0">
              <a:solidFill>
                <a:srgbClr val="014196"/>
              </a:solidFill>
              <a:latin typeface="Questrial"/>
              <a:ea typeface="Questrial"/>
              <a:cs typeface="Questrial"/>
              <a:sym typeface="Questrial"/>
            </a:endParaRPr>
          </a:p>
          <a:p>
            <a:pPr marL="0" marR="0" lvl="0" indent="0" algn="ctr" rtl="0">
              <a:lnSpc>
                <a:spcPct val="100000"/>
              </a:lnSpc>
              <a:spcBef>
                <a:spcPts val="0"/>
              </a:spcBef>
              <a:spcAft>
                <a:spcPts val="0"/>
              </a:spcAft>
              <a:buClr>
                <a:srgbClr val="000000"/>
              </a:buClr>
              <a:buSzPts val="8358"/>
              <a:buFont typeface="Arial" panose="020B0604020202020204"/>
              <a:buNone/>
            </a:pPr>
            <a:endParaRPr lang="en-US" sz="8360" b="1" dirty="0">
              <a:solidFill>
                <a:srgbClr val="014196"/>
              </a:solidFill>
              <a:latin typeface="Questrial"/>
              <a:ea typeface="Questrial"/>
              <a:cs typeface="Questrial"/>
              <a:sym typeface="Questrial"/>
            </a:endParaRPr>
          </a:p>
          <a:p>
            <a:pPr marL="0" marR="0" lvl="0" indent="0" algn="ctr" rtl="0">
              <a:lnSpc>
                <a:spcPct val="100000"/>
              </a:lnSpc>
              <a:spcBef>
                <a:spcPts val="0"/>
              </a:spcBef>
              <a:spcAft>
                <a:spcPts val="0"/>
              </a:spcAft>
              <a:buClr>
                <a:srgbClr val="000000"/>
              </a:buClr>
              <a:buSzPts val="8358"/>
              <a:buFont typeface="Arial" panose="020B0604020202020204"/>
              <a:buNone/>
            </a:pPr>
            <a:endParaRPr lang="en-US" sz="8360" b="1" dirty="0">
              <a:solidFill>
                <a:srgbClr val="014196"/>
              </a:solidFill>
              <a:latin typeface="Questrial"/>
              <a:ea typeface="Questrial"/>
              <a:cs typeface="Questrial"/>
              <a:sym typeface="Questrial"/>
            </a:endParaRPr>
          </a:p>
          <a:p>
            <a:pPr marL="0" marR="0" lvl="0" indent="0" algn="ctr" rtl="0">
              <a:lnSpc>
                <a:spcPct val="100000"/>
              </a:lnSpc>
              <a:spcBef>
                <a:spcPts val="0"/>
              </a:spcBef>
              <a:spcAft>
                <a:spcPts val="0"/>
              </a:spcAft>
              <a:buClr>
                <a:srgbClr val="000000"/>
              </a:buClr>
              <a:buSzPts val="8358"/>
              <a:buFont typeface="Arial" panose="020B0604020202020204"/>
              <a:buNone/>
            </a:pPr>
            <a:endParaRPr lang="en-US" sz="8360" b="1" i="0" u="none" strike="noStrike" cap="none" dirty="0">
              <a:solidFill>
                <a:srgbClr val="014196"/>
              </a:solidFill>
              <a:latin typeface="Questrial"/>
              <a:ea typeface="Questrial"/>
              <a:cs typeface="Questrial"/>
              <a:sym typeface="Questrial"/>
            </a:endParaRPr>
          </a:p>
          <a:p>
            <a:pPr marL="0" marR="0" lvl="0" indent="0" algn="ctr" rtl="0">
              <a:lnSpc>
                <a:spcPct val="100000"/>
              </a:lnSpc>
              <a:spcBef>
                <a:spcPts val="0"/>
              </a:spcBef>
              <a:spcAft>
                <a:spcPts val="0"/>
              </a:spcAft>
              <a:buClr>
                <a:srgbClr val="000000"/>
              </a:buClr>
              <a:buSzPts val="8358"/>
              <a:buFont typeface="Arial" panose="020B0604020202020204"/>
              <a:buNone/>
            </a:pPr>
            <a:endParaRPr sz="1400" b="0"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22"/>
          <p:cNvSpPr txBox="1"/>
          <p:nvPr/>
        </p:nvSpPr>
        <p:spPr>
          <a:xfrm>
            <a:off x="6352674" y="599833"/>
            <a:ext cx="8109284" cy="92333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Clr>
                <a:srgbClr val="000000"/>
              </a:buClr>
              <a:buSzPts val="6000"/>
              <a:buFont typeface="Arial" panose="020B0604020202020204"/>
              <a:buNone/>
            </a:pPr>
            <a:r>
              <a:rPr lang="en-US" sz="6000" b="1" i="0" u="none" strike="noStrike" cap="none" dirty="0">
                <a:solidFill>
                  <a:srgbClr val="014196"/>
                </a:solidFill>
                <a:latin typeface="Questrial"/>
                <a:ea typeface="Questrial"/>
                <a:cs typeface="Questrial"/>
                <a:sym typeface="Questrial"/>
              </a:rPr>
              <a:t>   </a:t>
            </a:r>
            <a:r>
              <a:rPr lang="id-ID" sz="6000" b="1" i="0" u="none" strike="noStrike" cap="none" dirty="0">
                <a:solidFill>
                  <a:srgbClr val="014196"/>
                </a:solidFill>
                <a:latin typeface="Questrial"/>
                <a:ea typeface="Questrial"/>
                <a:cs typeface="Questrial"/>
                <a:sym typeface="Questrial"/>
              </a:rPr>
              <a:t>8</a:t>
            </a:r>
            <a:r>
              <a:rPr lang="en-US" sz="6000" b="1" i="0" u="none" strike="noStrike" cap="none" dirty="0">
                <a:solidFill>
                  <a:srgbClr val="014196"/>
                </a:solidFill>
                <a:latin typeface="Questrial"/>
                <a:ea typeface="Questrial"/>
                <a:cs typeface="Questrial"/>
                <a:sym typeface="Questrial"/>
              </a:rPr>
              <a:t>. Tema </a:t>
            </a:r>
            <a:r>
              <a:rPr lang="en-US" sz="6000" b="1" i="0" u="none" strike="noStrike" cap="none" dirty="0" err="1">
                <a:solidFill>
                  <a:srgbClr val="014196"/>
                </a:solidFill>
                <a:latin typeface="Questrial"/>
                <a:ea typeface="Questrial"/>
                <a:cs typeface="Questrial"/>
                <a:sym typeface="Questrial"/>
              </a:rPr>
              <a:t>Pembahasan</a:t>
            </a:r>
            <a:endParaRPr sz="6000" b="0"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p:txBody>
      </p:sp>
      <p:sp>
        <p:nvSpPr>
          <p:cNvPr id="83" name="Google Shape;83;p22"/>
          <p:cNvSpPr txBox="1"/>
          <p:nvPr/>
        </p:nvSpPr>
        <p:spPr>
          <a:xfrm>
            <a:off x="4025900" y="3568700"/>
            <a:ext cx="13224133" cy="3102388"/>
          </a:xfrm>
          <a:prstGeom prst="rect">
            <a:avLst/>
          </a:prstGeom>
          <a:solidFill>
            <a:schemeClr val="bg2">
              <a:lumMod val="60000"/>
              <a:lumOff val="40000"/>
            </a:schemeClr>
          </a:solidFill>
          <a:ln>
            <a:noFill/>
          </a:ln>
        </p:spPr>
        <p:txBody>
          <a:bodyPr spcFirstLastPara="1" wrap="square" lIns="0" tIns="0" rIns="0" bIns="0" anchor="t" anchorCtr="0">
            <a:spAutoFit/>
          </a:bodyPr>
          <a:lstStyle/>
          <a:p>
            <a:pPr marL="914400" indent="-914400">
              <a:lnSpc>
                <a:spcPct val="140000"/>
              </a:lnSpc>
              <a:buSzPts val="3600"/>
              <a:buAutoNum type="arabicPeriod"/>
            </a:pPr>
            <a:endParaRPr lang="id-ID" sz="4800" b="1" dirty="0">
              <a:latin typeface="Questrial"/>
              <a:ea typeface="Questrial"/>
              <a:cs typeface="Questrial"/>
              <a:sym typeface="Questrial"/>
            </a:endParaRPr>
          </a:p>
          <a:p>
            <a:pPr algn="ctr">
              <a:lnSpc>
                <a:spcPct val="140000"/>
              </a:lnSpc>
              <a:buSzPts val="3600"/>
            </a:pPr>
            <a:r>
              <a:rPr lang="id-ID" sz="4800" b="1" dirty="0">
                <a:latin typeface="Questrial"/>
                <a:ea typeface="Questrial"/>
                <a:cs typeface="Questrial"/>
                <a:sym typeface="Questrial"/>
              </a:rPr>
              <a:t>Hak-hak ekonomi perempuan</a:t>
            </a:r>
          </a:p>
          <a:p>
            <a:pPr>
              <a:lnSpc>
                <a:spcPct val="140000"/>
              </a:lnSpc>
              <a:buSzPts val="3600"/>
            </a:pPr>
            <a:endParaRPr lang="id-ID" sz="4800" b="1" dirty="0">
              <a:latin typeface="Questrial"/>
              <a:ea typeface="Questrial"/>
              <a:cs typeface="Questrial"/>
              <a:sym typeface="Questrial"/>
            </a:endParaRPr>
          </a:p>
        </p:txBody>
      </p:sp>
      <p:grpSp>
        <p:nvGrpSpPr>
          <p:cNvPr id="85" name="Google Shape;85;p22"/>
          <p:cNvGrpSpPr/>
          <p:nvPr/>
        </p:nvGrpSpPr>
        <p:grpSpPr>
          <a:xfrm>
            <a:off x="0" y="-144661"/>
            <a:ext cx="1677797" cy="10431661"/>
            <a:chOff x="0" y="-192881"/>
            <a:chExt cx="2237063" cy="13908881"/>
          </a:xfrm>
        </p:grpSpPr>
        <p:grpSp>
          <p:nvGrpSpPr>
            <p:cNvPr id="86" name="Google Shape;86;p22"/>
            <p:cNvGrpSpPr/>
            <p:nvPr/>
          </p:nvGrpSpPr>
          <p:grpSpPr>
            <a:xfrm>
              <a:off x="0" y="-192881"/>
              <a:ext cx="2237063" cy="13908881"/>
              <a:chOff x="0" y="-38100"/>
              <a:chExt cx="441889" cy="2747433"/>
            </a:xfrm>
          </p:grpSpPr>
          <p:sp>
            <p:nvSpPr>
              <p:cNvPr id="87" name="Google Shape;87;p22"/>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sp>
          <p:sp>
            <p:nvSpPr>
              <p:cNvPr id="88" name="Google Shape;88;p22"/>
              <p:cNvSpPr txBox="1"/>
              <p:nvPr/>
            </p:nvSpPr>
            <p:spPr>
              <a:xfrm>
                <a:off x="0" y="-38100"/>
                <a:ext cx="441889" cy="2747433"/>
              </a:xfrm>
              <a:prstGeom prst="rect">
                <a:avLst/>
              </a:prstGeom>
              <a:noFill/>
              <a:ln>
                <a:noFill/>
              </a:ln>
            </p:spPr>
            <p:txBody>
              <a:bodyPr spcFirstLastPara="1" wrap="square" lIns="50800" tIns="50800" rIns="50800" bIns="50800" anchor="ctr" anchorCtr="0">
                <a:noAutofit/>
              </a:bodyPr>
              <a:lstStyle/>
              <a:p>
                <a:pPr marL="0" marR="0" lvl="0" indent="0" algn="ctr" rtl="0">
                  <a:lnSpc>
                    <a:spcPct val="194000"/>
                  </a:lnSpc>
                  <a:spcBef>
                    <a:spcPts val="0"/>
                  </a:spcBef>
                  <a:spcAft>
                    <a:spcPts val="0"/>
                  </a:spcAft>
                  <a:buClr>
                    <a:srgbClr val="000000"/>
                  </a:buClr>
                  <a:buSzPts val="1800"/>
                  <a:buFont typeface="Arial" panose="020B0604020202020204"/>
                  <a:buNone/>
                </a:pPr>
                <a:endParaRPr sz="18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grpSp>
        <p:grpSp>
          <p:nvGrpSpPr>
            <p:cNvPr id="89" name="Google Shape;89;p22"/>
            <p:cNvGrpSpPr/>
            <p:nvPr/>
          </p:nvGrpSpPr>
          <p:grpSpPr>
            <a:xfrm>
              <a:off x="0" y="1178719"/>
              <a:ext cx="953011" cy="11165681"/>
              <a:chOff x="0" y="-38100"/>
              <a:chExt cx="188249" cy="2205567"/>
            </a:xfrm>
          </p:grpSpPr>
          <p:sp>
            <p:nvSpPr>
              <p:cNvPr id="90" name="Google Shape;90;p22"/>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sp>
          <p:sp>
            <p:nvSpPr>
              <p:cNvPr id="91" name="Google Shape;91;p22"/>
              <p:cNvSpPr txBox="1"/>
              <p:nvPr/>
            </p:nvSpPr>
            <p:spPr>
              <a:xfrm>
                <a:off x="0" y="-38100"/>
                <a:ext cx="188249" cy="2205567"/>
              </a:xfrm>
              <a:prstGeom prst="rect">
                <a:avLst/>
              </a:prstGeom>
              <a:noFill/>
              <a:ln>
                <a:noFill/>
              </a:ln>
            </p:spPr>
            <p:txBody>
              <a:bodyPr spcFirstLastPara="1" wrap="square" lIns="50800" tIns="50800" rIns="50800" bIns="50800" anchor="ctr" anchorCtr="0">
                <a:noAutofit/>
              </a:bodyPr>
              <a:lstStyle/>
              <a:p>
                <a:pPr marL="0" marR="0" lvl="0" indent="0" algn="ctr" rtl="0">
                  <a:lnSpc>
                    <a:spcPct val="194000"/>
                  </a:lnSpc>
                  <a:spcBef>
                    <a:spcPts val="0"/>
                  </a:spcBef>
                  <a:spcAft>
                    <a:spcPts val="0"/>
                  </a:spcAft>
                  <a:buClr>
                    <a:srgbClr val="000000"/>
                  </a:buClr>
                  <a:buSzPts val="1800"/>
                  <a:buFont typeface="Arial" panose="020B0604020202020204"/>
                  <a:buNone/>
                </a:pPr>
                <a:endParaRPr sz="18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grpSp>
        <p:sp>
          <p:nvSpPr>
            <p:cNvPr id="92" name="Google Shape;92;p22"/>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stretch>
                <a:fillRect l="-21957" r="-27485"/>
              </a:stretch>
            </a:blipFill>
            <a:ln>
              <a:noFill/>
            </a:ln>
          </p:spPr>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8">
          <a:extLst>
            <a:ext uri="{FF2B5EF4-FFF2-40B4-BE49-F238E27FC236}">
              <a16:creationId xmlns:a16="http://schemas.microsoft.com/office/drawing/2014/main" id="{139BA688-3A23-9460-6885-C8B1F1F77730}"/>
            </a:ext>
          </a:extLst>
        </p:cNvPr>
        <p:cNvGrpSpPr/>
        <p:nvPr/>
      </p:nvGrpSpPr>
      <p:grpSpPr>
        <a:xfrm>
          <a:off x="0" y="0"/>
          <a:ext cx="0" cy="0"/>
          <a:chOff x="0" y="0"/>
          <a:chExt cx="0" cy="0"/>
        </a:xfrm>
      </p:grpSpPr>
      <p:sp>
        <p:nvSpPr>
          <p:cNvPr id="79" name="Google Shape;79;p22">
            <a:extLst>
              <a:ext uri="{FF2B5EF4-FFF2-40B4-BE49-F238E27FC236}">
                <a16:creationId xmlns:a16="http://schemas.microsoft.com/office/drawing/2014/main" id="{6536D4E2-01A4-3106-5FEA-E5A910E6321B}"/>
              </a:ext>
            </a:extLst>
          </p:cNvPr>
          <p:cNvSpPr txBox="1"/>
          <p:nvPr/>
        </p:nvSpPr>
        <p:spPr>
          <a:xfrm>
            <a:off x="6352674" y="599833"/>
            <a:ext cx="8109284" cy="923330"/>
          </a:xfrm>
          <a:prstGeom prst="rect">
            <a:avLst/>
          </a:prstGeom>
          <a:solidFill>
            <a:schemeClr val="tx2">
              <a:lumMod val="75000"/>
            </a:schemeClr>
          </a:solidFill>
          <a:ln>
            <a:noFill/>
          </a:ln>
        </p:spPr>
        <p:txBody>
          <a:bodyPr spcFirstLastPara="1" wrap="square" lIns="0" tIns="0" rIns="0" bIns="0" anchor="t" anchorCtr="0">
            <a:spAutoFit/>
          </a:bodyPr>
          <a:lstStyle/>
          <a:p>
            <a:pPr marL="0" marR="0" lvl="0" indent="0" algn="ctr" rtl="0">
              <a:lnSpc>
                <a:spcPct val="100000"/>
              </a:lnSpc>
              <a:spcBef>
                <a:spcPts val="0"/>
              </a:spcBef>
              <a:spcAft>
                <a:spcPts val="0"/>
              </a:spcAft>
              <a:buClr>
                <a:srgbClr val="000000"/>
              </a:buClr>
              <a:buSzPts val="6000"/>
              <a:buFont typeface="Arial" panose="020B0604020202020204"/>
              <a:buNone/>
            </a:pPr>
            <a:r>
              <a:rPr lang="en-US" sz="6000" b="1" i="0" u="none" strike="noStrike" cap="none" dirty="0">
                <a:solidFill>
                  <a:srgbClr val="014196"/>
                </a:solidFill>
                <a:latin typeface="Questrial"/>
                <a:ea typeface="Questrial"/>
                <a:cs typeface="Questrial"/>
                <a:sym typeface="Questrial"/>
              </a:rPr>
              <a:t>   </a:t>
            </a:r>
            <a:r>
              <a:rPr lang="id-ID" sz="5400" b="1" i="0" u="none" strike="noStrike" cap="none" dirty="0">
                <a:solidFill>
                  <a:schemeClr val="tx1">
                    <a:lumMod val="95000"/>
                    <a:lumOff val="5000"/>
                  </a:schemeClr>
                </a:solidFill>
                <a:latin typeface="Questrial"/>
                <a:ea typeface="Questrial"/>
                <a:cs typeface="Questrial"/>
                <a:sym typeface="Questrial"/>
              </a:rPr>
              <a:t>Pengantar</a:t>
            </a:r>
            <a:r>
              <a:rPr lang="en-US" sz="6000" b="1" i="0" u="none" strike="noStrike" cap="none" dirty="0">
                <a:solidFill>
                  <a:srgbClr val="014196"/>
                </a:solidFill>
                <a:latin typeface="Questrial"/>
                <a:ea typeface="Questrial"/>
                <a:cs typeface="Questrial"/>
                <a:sym typeface="Questrial"/>
              </a:rPr>
              <a:t>  </a:t>
            </a:r>
            <a:endParaRPr sz="6000" b="0"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p:txBody>
      </p:sp>
      <p:sp>
        <p:nvSpPr>
          <p:cNvPr id="83" name="Google Shape;83;p22">
            <a:extLst>
              <a:ext uri="{FF2B5EF4-FFF2-40B4-BE49-F238E27FC236}">
                <a16:creationId xmlns:a16="http://schemas.microsoft.com/office/drawing/2014/main" id="{D4BAB987-C92B-993C-2DF0-13BDBCF121D9}"/>
              </a:ext>
            </a:extLst>
          </p:cNvPr>
          <p:cNvSpPr txBox="1"/>
          <p:nvPr/>
        </p:nvSpPr>
        <p:spPr>
          <a:xfrm>
            <a:off x="2199504" y="1804086"/>
            <a:ext cx="15050530" cy="5429179"/>
          </a:xfrm>
          <a:prstGeom prst="rect">
            <a:avLst/>
          </a:prstGeom>
          <a:solidFill>
            <a:schemeClr val="tx2">
              <a:lumMod val="75000"/>
            </a:schemeClr>
          </a:solidFill>
          <a:ln>
            <a:noFill/>
          </a:ln>
        </p:spPr>
        <p:txBody>
          <a:bodyPr spcFirstLastPara="1" wrap="square" lIns="0" tIns="0" rIns="0" bIns="0" anchor="t" anchorCtr="0">
            <a:spAutoFit/>
          </a:bodyPr>
          <a:lstStyle/>
          <a:p>
            <a:pPr marL="571500" indent="-571500" algn="just">
              <a:lnSpc>
                <a:spcPct val="140000"/>
              </a:lnSpc>
              <a:buSzPts val="3600"/>
              <a:buFont typeface="Wingdings" panose="05000000000000000000" pitchFamily="2" charset="2"/>
              <a:buChar char="Ø"/>
            </a:pPr>
            <a:r>
              <a:rPr lang="en-ID" sz="3600" dirty="0">
                <a:latin typeface="Questrial" pitchFamily="2" charset="0"/>
                <a:ea typeface="Questrial" pitchFamily="2" charset="0"/>
                <a:cs typeface="Questrial" pitchFamily="2" charset="0"/>
              </a:rPr>
              <a:t>Islam </a:t>
            </a:r>
            <a:r>
              <a:rPr lang="en-ID" sz="3600" dirty="0" err="1">
                <a:latin typeface="Questrial" pitchFamily="2" charset="0"/>
                <a:ea typeface="Questrial" pitchFamily="2" charset="0"/>
                <a:cs typeface="Questrial" pitchFamily="2" charset="0"/>
              </a:rPr>
              <a:t>menjamin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hak-hak</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perempuan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secara</a:t>
            </a:r>
            <a:r>
              <a:rPr lang="en-ID" sz="3600" dirty="0">
                <a:latin typeface="Questrial" pitchFamily="2" charset="0"/>
                <a:ea typeface="Questrial" pitchFamily="2" charset="0"/>
                <a:cs typeface="Questrial" pitchFamily="2" charset="0"/>
              </a:rPr>
              <a:t> </a:t>
            </a:r>
            <a:r>
              <a:rPr lang="id-ID" sz="3600" dirty="0">
                <a:latin typeface="Questrial" pitchFamily="2" charset="0"/>
                <a:ea typeface="Questrial" pitchFamily="2" charset="0"/>
                <a:cs typeface="Questrial" pitchFamily="2" charset="0"/>
              </a:rPr>
              <a:t>adil</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termasuk</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dalam</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bidang</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ekonomi</a:t>
            </a:r>
            <a:r>
              <a:rPr lang="en-ID" sz="3600" dirty="0">
                <a:latin typeface="Questrial" pitchFamily="2" charset="0"/>
                <a:ea typeface="Questrial" pitchFamily="2" charset="0"/>
                <a:cs typeface="Questrial" pitchFamily="2" charset="0"/>
              </a:rPr>
              <a:t>.</a:t>
            </a:r>
            <a:endParaRPr lang="id-ID" sz="3600" b="1" dirty="0">
              <a:latin typeface="Questrial" pitchFamily="2" charset="0"/>
              <a:ea typeface="Questrial" pitchFamily="2" charset="0"/>
              <a:cs typeface="Questrial" pitchFamily="2" charset="0"/>
              <a:sym typeface="Questrial"/>
            </a:endParaRPr>
          </a:p>
          <a:p>
            <a:pPr marL="571500" indent="-571500" algn="just">
              <a:lnSpc>
                <a:spcPct val="140000"/>
              </a:lnSpc>
              <a:buSzPts val="3600"/>
              <a:buFont typeface="Wingdings" panose="05000000000000000000" pitchFamily="2" charset="2"/>
              <a:buChar char="Ø"/>
            </a:pPr>
            <a:r>
              <a:rPr lang="id-ID" sz="3600" dirty="0">
                <a:latin typeface="Questrial" pitchFamily="2" charset="0"/>
                <a:ea typeface="Questrial" pitchFamily="2" charset="0"/>
                <a:cs typeface="Questrial" pitchFamily="2" charset="0"/>
                <a:sym typeface="Questrial"/>
              </a:rPr>
              <a:t>Pemberian ini </a:t>
            </a:r>
            <a:r>
              <a:rPr lang="en-ID" sz="3600" dirty="0" err="1">
                <a:latin typeface="Questrial" pitchFamily="2" charset="0"/>
                <a:ea typeface="Questrial" pitchFamily="2" charset="0"/>
                <a:cs typeface="Questrial" pitchFamily="2" charset="0"/>
              </a:rPr>
              <a:t>menekankan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keadilan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spiritualitas</a:t>
            </a:r>
            <a:r>
              <a:rPr lang="en-ID" sz="3600" dirty="0">
                <a:latin typeface="Questrial" pitchFamily="2" charset="0"/>
                <a:ea typeface="Questrial" pitchFamily="2" charset="0"/>
                <a:cs typeface="Questrial" pitchFamily="2" charset="0"/>
              </a:rPr>
              <a:t>, dan </a:t>
            </a:r>
            <a:r>
              <a:rPr lang="en-ID" sz="3600" dirty="0" err="1">
                <a:latin typeface="Questrial" pitchFamily="2" charset="0"/>
                <a:ea typeface="Questrial" pitchFamily="2" charset="0"/>
                <a:cs typeface="Questrial" pitchFamily="2" charset="0"/>
              </a:rPr>
              <a:t>penghormatan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terhadap</a:t>
            </a:r>
            <a:r>
              <a:rPr lang="en-ID" sz="3600" dirty="0">
                <a:latin typeface="Questrial" pitchFamily="2" charset="0"/>
                <a:ea typeface="Questrial" pitchFamily="2" charset="0"/>
                <a:cs typeface="Questrial" pitchFamily="2" charset="0"/>
              </a:rPr>
              <a:t> Perempuan</a:t>
            </a:r>
            <a:r>
              <a:rPr lang="id-ID" sz="3600" dirty="0">
                <a:latin typeface="Questrial" pitchFamily="2" charset="0"/>
                <a:ea typeface="Questrial" pitchFamily="2" charset="0"/>
                <a:cs typeface="Questrial" pitchFamily="2" charset="0"/>
              </a:rPr>
              <a:t>, bukan dalam rangka persaingan dengan laki-laki, tapi sebagai bentuk keadilan ilahi.</a:t>
            </a:r>
          </a:p>
          <a:p>
            <a:pPr marL="571500" indent="-571500" algn="just">
              <a:lnSpc>
                <a:spcPct val="140000"/>
              </a:lnSpc>
              <a:buSzPts val="3600"/>
              <a:buFont typeface="Wingdings" panose="05000000000000000000" pitchFamily="2" charset="2"/>
              <a:buChar char="Ø"/>
            </a:pPr>
            <a:r>
              <a:rPr lang="id-ID" sz="3600" dirty="0">
                <a:latin typeface="Questrial" pitchFamily="2" charset="0"/>
                <a:ea typeface="Questrial" pitchFamily="2" charset="0"/>
                <a:cs typeface="Questrial" pitchFamily="2" charset="0"/>
              </a:rPr>
              <a:t>Hak ekonomi merupakan hak dasar, bukan pemberian atau belas kasihan.</a:t>
            </a:r>
          </a:p>
        </p:txBody>
      </p:sp>
      <p:grpSp>
        <p:nvGrpSpPr>
          <p:cNvPr id="85" name="Google Shape;85;p22">
            <a:extLst>
              <a:ext uri="{FF2B5EF4-FFF2-40B4-BE49-F238E27FC236}">
                <a16:creationId xmlns:a16="http://schemas.microsoft.com/office/drawing/2014/main" id="{12535938-79BE-4F54-8FB2-7B610EF065CE}"/>
              </a:ext>
            </a:extLst>
          </p:cNvPr>
          <p:cNvGrpSpPr/>
          <p:nvPr/>
        </p:nvGrpSpPr>
        <p:grpSpPr>
          <a:xfrm>
            <a:off x="0" y="-144661"/>
            <a:ext cx="1677797" cy="10431661"/>
            <a:chOff x="0" y="-192881"/>
            <a:chExt cx="2237063" cy="13908881"/>
          </a:xfrm>
        </p:grpSpPr>
        <p:grpSp>
          <p:nvGrpSpPr>
            <p:cNvPr id="86" name="Google Shape;86;p22">
              <a:extLst>
                <a:ext uri="{FF2B5EF4-FFF2-40B4-BE49-F238E27FC236}">
                  <a16:creationId xmlns:a16="http://schemas.microsoft.com/office/drawing/2014/main" id="{3F1A1666-65C2-9B53-5559-66CE534BC220}"/>
                </a:ext>
              </a:extLst>
            </p:cNvPr>
            <p:cNvGrpSpPr/>
            <p:nvPr/>
          </p:nvGrpSpPr>
          <p:grpSpPr>
            <a:xfrm>
              <a:off x="0" y="-192881"/>
              <a:ext cx="2237063" cy="13908881"/>
              <a:chOff x="0" y="-38100"/>
              <a:chExt cx="441889" cy="2747433"/>
            </a:xfrm>
          </p:grpSpPr>
          <p:sp>
            <p:nvSpPr>
              <p:cNvPr id="87" name="Google Shape;87;p22">
                <a:extLst>
                  <a:ext uri="{FF2B5EF4-FFF2-40B4-BE49-F238E27FC236}">
                    <a16:creationId xmlns:a16="http://schemas.microsoft.com/office/drawing/2014/main" id="{CFB59753-A358-B5DE-CC51-4CE8EBA3E1DA}"/>
                  </a:ext>
                </a:extLst>
              </p:cNvPr>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sp>
          <p:sp>
            <p:nvSpPr>
              <p:cNvPr id="88" name="Google Shape;88;p22">
                <a:extLst>
                  <a:ext uri="{FF2B5EF4-FFF2-40B4-BE49-F238E27FC236}">
                    <a16:creationId xmlns:a16="http://schemas.microsoft.com/office/drawing/2014/main" id="{6EEF268A-2B5B-7794-B56E-D9D8CC2B0BF5}"/>
                  </a:ext>
                </a:extLst>
              </p:cNvPr>
              <p:cNvSpPr txBox="1"/>
              <p:nvPr/>
            </p:nvSpPr>
            <p:spPr>
              <a:xfrm>
                <a:off x="0" y="-38100"/>
                <a:ext cx="441889" cy="2747433"/>
              </a:xfrm>
              <a:prstGeom prst="rect">
                <a:avLst/>
              </a:prstGeom>
              <a:noFill/>
              <a:ln>
                <a:noFill/>
              </a:ln>
            </p:spPr>
            <p:txBody>
              <a:bodyPr spcFirstLastPara="1" wrap="square" lIns="50800" tIns="50800" rIns="50800" bIns="50800" anchor="ctr" anchorCtr="0">
                <a:noAutofit/>
              </a:bodyPr>
              <a:lstStyle/>
              <a:p>
                <a:pPr marL="0" marR="0" lvl="0" indent="0" algn="ctr" rtl="0">
                  <a:lnSpc>
                    <a:spcPct val="194000"/>
                  </a:lnSpc>
                  <a:spcBef>
                    <a:spcPts val="0"/>
                  </a:spcBef>
                  <a:spcAft>
                    <a:spcPts val="0"/>
                  </a:spcAft>
                  <a:buClr>
                    <a:srgbClr val="000000"/>
                  </a:buClr>
                  <a:buSzPts val="1800"/>
                  <a:buFont typeface="Arial" panose="020B0604020202020204"/>
                  <a:buNone/>
                </a:pPr>
                <a:endParaRPr sz="18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grpSp>
        <p:grpSp>
          <p:nvGrpSpPr>
            <p:cNvPr id="89" name="Google Shape;89;p22">
              <a:extLst>
                <a:ext uri="{FF2B5EF4-FFF2-40B4-BE49-F238E27FC236}">
                  <a16:creationId xmlns:a16="http://schemas.microsoft.com/office/drawing/2014/main" id="{D576A4FC-43B3-4402-093B-249AF40B653B}"/>
                </a:ext>
              </a:extLst>
            </p:cNvPr>
            <p:cNvGrpSpPr/>
            <p:nvPr/>
          </p:nvGrpSpPr>
          <p:grpSpPr>
            <a:xfrm>
              <a:off x="0" y="1178719"/>
              <a:ext cx="953011" cy="11165681"/>
              <a:chOff x="0" y="-38100"/>
              <a:chExt cx="188249" cy="2205567"/>
            </a:xfrm>
          </p:grpSpPr>
          <p:sp>
            <p:nvSpPr>
              <p:cNvPr id="90" name="Google Shape;90;p22">
                <a:extLst>
                  <a:ext uri="{FF2B5EF4-FFF2-40B4-BE49-F238E27FC236}">
                    <a16:creationId xmlns:a16="http://schemas.microsoft.com/office/drawing/2014/main" id="{C574F4A9-D7F5-016C-0A89-E6DD70B48990}"/>
                  </a:ext>
                </a:extLst>
              </p:cNvPr>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sp>
          <p:sp>
            <p:nvSpPr>
              <p:cNvPr id="91" name="Google Shape;91;p22">
                <a:extLst>
                  <a:ext uri="{FF2B5EF4-FFF2-40B4-BE49-F238E27FC236}">
                    <a16:creationId xmlns:a16="http://schemas.microsoft.com/office/drawing/2014/main" id="{840CF040-EBE2-47D1-2688-B75E5113CB0B}"/>
                  </a:ext>
                </a:extLst>
              </p:cNvPr>
              <p:cNvSpPr txBox="1"/>
              <p:nvPr/>
            </p:nvSpPr>
            <p:spPr>
              <a:xfrm>
                <a:off x="0" y="-38100"/>
                <a:ext cx="188249" cy="2205567"/>
              </a:xfrm>
              <a:prstGeom prst="rect">
                <a:avLst/>
              </a:prstGeom>
              <a:noFill/>
              <a:ln>
                <a:noFill/>
              </a:ln>
            </p:spPr>
            <p:txBody>
              <a:bodyPr spcFirstLastPara="1" wrap="square" lIns="50800" tIns="50800" rIns="50800" bIns="50800" anchor="ctr" anchorCtr="0">
                <a:noAutofit/>
              </a:bodyPr>
              <a:lstStyle/>
              <a:p>
                <a:pPr marL="0" marR="0" lvl="0" indent="0" algn="ctr" rtl="0">
                  <a:lnSpc>
                    <a:spcPct val="194000"/>
                  </a:lnSpc>
                  <a:spcBef>
                    <a:spcPts val="0"/>
                  </a:spcBef>
                  <a:spcAft>
                    <a:spcPts val="0"/>
                  </a:spcAft>
                  <a:buClr>
                    <a:srgbClr val="000000"/>
                  </a:buClr>
                  <a:buSzPts val="1800"/>
                  <a:buFont typeface="Arial" panose="020B0604020202020204"/>
                  <a:buNone/>
                </a:pPr>
                <a:endParaRPr sz="18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grpSp>
        <p:sp>
          <p:nvSpPr>
            <p:cNvPr id="92" name="Google Shape;92;p22">
              <a:extLst>
                <a:ext uri="{FF2B5EF4-FFF2-40B4-BE49-F238E27FC236}">
                  <a16:creationId xmlns:a16="http://schemas.microsoft.com/office/drawing/2014/main" id="{16254F3E-1142-926F-6DB1-A63A115CE00A}"/>
                </a:ext>
              </a:extLst>
            </p:cNvPr>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stretch>
                <a:fillRect l="-21957" r="-27485"/>
              </a:stretch>
            </a:blipFill>
            <a:ln>
              <a:noFill/>
            </a:ln>
          </p:spPr>
        </p:sp>
      </p:grpSp>
    </p:spTree>
    <p:extLst>
      <p:ext uri="{BB962C8B-B14F-4D97-AF65-F5344CB8AC3E}">
        <p14:creationId xmlns:p14="http://schemas.microsoft.com/office/powerpoint/2010/main" val="4137533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23"/>
          <p:cNvSpPr txBox="1"/>
          <p:nvPr/>
        </p:nvSpPr>
        <p:spPr>
          <a:xfrm>
            <a:off x="1921790" y="1735810"/>
            <a:ext cx="15995508" cy="7755969"/>
          </a:xfrm>
          <a:prstGeom prst="rect">
            <a:avLst/>
          </a:prstGeom>
          <a:solidFill>
            <a:schemeClr val="accent3">
              <a:lumMod val="60000"/>
              <a:lumOff val="40000"/>
            </a:schemeClr>
          </a:solidFill>
          <a:ln>
            <a:noFill/>
          </a:ln>
        </p:spPr>
        <p:txBody>
          <a:bodyPr spcFirstLastPara="1" wrap="square" lIns="0" tIns="0" rIns="0" bIns="0" anchor="t" anchorCtr="0">
            <a:spAutoFit/>
          </a:bodyPr>
          <a:lstStyle/>
          <a:p>
            <a:pPr marL="571500" indent="-571500" algn="just">
              <a:buFont typeface="Wingdings" panose="05000000000000000000" pitchFamily="2" charset="2"/>
              <a:buChar char="Ø"/>
            </a:pPr>
            <a:endParaRPr lang="id-ID" sz="3600" dirty="0"/>
          </a:p>
          <a:p>
            <a:pPr marL="571500" indent="-571500" algn="just">
              <a:buFont typeface="Wingdings" panose="05000000000000000000" pitchFamily="2" charset="2"/>
              <a:buChar char="Ø"/>
            </a:pPr>
            <a:r>
              <a:rPr lang="id-ID" sz="3600" dirty="0">
                <a:latin typeface="Questrial" pitchFamily="2" charset="0"/>
                <a:ea typeface="Questrial" pitchFamily="2" charset="0"/>
                <a:cs typeface="Questrial" pitchFamily="2" charset="0"/>
              </a:rPr>
              <a:t>Definisi: N</a:t>
            </a:r>
            <a:r>
              <a:rPr lang="en-ID" sz="3600" dirty="0" err="1">
                <a:latin typeface="Questrial" pitchFamily="2" charset="0"/>
                <a:ea typeface="Questrial" pitchFamily="2" charset="0"/>
                <a:cs typeface="Questrial" pitchFamily="2" charset="0"/>
              </a:rPr>
              <a:t>afaqah</a:t>
            </a:r>
            <a:r>
              <a:rPr lang="id-ID" sz="3600" dirty="0">
                <a:latin typeface="Questrial" pitchFamily="2" charset="0"/>
                <a:ea typeface="Questrial" pitchFamily="2" charset="0"/>
                <a:cs typeface="Questrial" pitchFamily="2" charset="0"/>
              </a:rPr>
              <a:t>: </a:t>
            </a:r>
            <a:r>
              <a:rPr lang="ar-SA" sz="3600" dirty="0">
                <a:latin typeface="Questrial" pitchFamily="2" charset="0"/>
                <a:ea typeface="Questrial" pitchFamily="2" charset="0"/>
              </a:rPr>
              <a:t>نفقه</a:t>
            </a:r>
            <a:r>
              <a:rPr lang="id-ID" sz="3600" dirty="0">
                <a:latin typeface="Questrial" pitchFamily="2" charset="0"/>
                <a:ea typeface="Questrial" pitchFamily="2" charset="0"/>
                <a:cs typeface="Questrial" pitchFamily="2" charset="0"/>
              </a:rPr>
              <a:t> : S</a:t>
            </a:r>
            <a:r>
              <a:rPr lang="en-ID" sz="3600" dirty="0" err="1">
                <a:latin typeface="Questrial" pitchFamily="2" charset="0"/>
                <a:ea typeface="Questrial" pitchFamily="2" charset="0"/>
                <a:cs typeface="Questrial" pitchFamily="2" charset="0"/>
              </a:rPr>
              <a:t>esuatu</a:t>
            </a:r>
            <a:r>
              <a:rPr lang="en-ID" sz="3600" dirty="0">
                <a:latin typeface="Questrial" pitchFamily="2" charset="0"/>
                <a:ea typeface="Questrial" pitchFamily="2" charset="0"/>
                <a:cs typeface="Questrial" pitchFamily="2" charset="0"/>
              </a:rPr>
              <a:t> yang </a:t>
            </a:r>
            <a:r>
              <a:rPr lang="en-ID" sz="3600" dirty="0" err="1">
                <a:latin typeface="Questrial" pitchFamily="2" charset="0"/>
                <a:ea typeface="Questrial" pitchFamily="2" charset="0"/>
                <a:cs typeface="Questrial" pitchFamily="2" charset="0"/>
              </a:rPr>
              <a:t>dibelanjakan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atau</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diinfakkan</a:t>
            </a:r>
            <a:r>
              <a:rPr lang="en-ID" sz="3600" dirty="0">
                <a:latin typeface="Questrial" pitchFamily="2" charset="0"/>
                <a:ea typeface="Questrial" pitchFamily="2" charset="0"/>
                <a:cs typeface="Questrial" pitchFamily="2" charset="0"/>
              </a:rPr>
              <a:t>.</a:t>
            </a:r>
            <a:br>
              <a:rPr lang="en-ID" sz="3600" dirty="0">
                <a:latin typeface="Questrial" pitchFamily="2" charset="0"/>
                <a:ea typeface="Questrial" pitchFamily="2" charset="0"/>
                <a:cs typeface="Questrial" pitchFamily="2" charset="0"/>
              </a:rPr>
            </a:br>
            <a:r>
              <a:rPr lang="en-ID" sz="3600" dirty="0">
                <a:latin typeface="Questrial" pitchFamily="2" charset="0"/>
                <a:ea typeface="Questrial" pitchFamily="2" charset="0"/>
                <a:cs typeface="Questrial" pitchFamily="2" charset="0"/>
              </a:rPr>
              <a:t>Dalam </a:t>
            </a:r>
            <a:r>
              <a:rPr lang="en-ID" sz="3600" dirty="0" err="1">
                <a:latin typeface="Questrial" pitchFamily="2" charset="0"/>
                <a:ea typeface="Questrial" pitchFamily="2" charset="0"/>
                <a:cs typeface="Questrial" pitchFamily="2" charset="0"/>
              </a:rPr>
              <a:t>pengertian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istilah</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nafaqah</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berarti</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segala</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sesuatu</a:t>
            </a:r>
            <a:r>
              <a:rPr lang="en-ID" sz="3600" dirty="0">
                <a:latin typeface="Questrial" pitchFamily="2" charset="0"/>
                <a:ea typeface="Questrial" pitchFamily="2" charset="0"/>
                <a:cs typeface="Questrial" pitchFamily="2" charset="0"/>
              </a:rPr>
              <a:t> yang </a:t>
            </a:r>
            <a:r>
              <a:rPr lang="en-ID" sz="3600" dirty="0" err="1">
                <a:latin typeface="Questrial" pitchFamily="2" charset="0"/>
                <a:ea typeface="Questrial" pitchFamily="2" charset="0"/>
                <a:cs typeface="Questrial" pitchFamily="2" charset="0"/>
              </a:rPr>
              <a:t>dibelanjakan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seseorang</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untuk</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keluarganya</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seperti</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makanan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pakaian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tempat</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tinggal</a:t>
            </a:r>
            <a:r>
              <a:rPr lang="en-ID" sz="3600" dirty="0">
                <a:latin typeface="Questrial" pitchFamily="2" charset="0"/>
                <a:ea typeface="Questrial" pitchFamily="2" charset="0"/>
                <a:cs typeface="Questrial" pitchFamily="2" charset="0"/>
              </a:rPr>
              <a:t>, dan </a:t>
            </a:r>
            <a:r>
              <a:rPr lang="en-ID" sz="3600" dirty="0" err="1">
                <a:latin typeface="Questrial" pitchFamily="2" charset="0"/>
                <a:ea typeface="Questrial" pitchFamily="2" charset="0"/>
                <a:cs typeface="Questrial" pitchFamily="2" charset="0"/>
              </a:rPr>
              <a:t>hal-hal</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semacamnya</a:t>
            </a:r>
            <a:r>
              <a:rPr lang="en-ID" sz="3600" dirty="0">
                <a:latin typeface="Questrial" pitchFamily="2" charset="0"/>
                <a:ea typeface="Questrial" pitchFamily="2" charset="0"/>
                <a:cs typeface="Questrial" pitchFamily="2" charset="0"/>
              </a:rPr>
              <a:t> yang </a:t>
            </a:r>
            <a:r>
              <a:rPr lang="en-ID" sz="3600" dirty="0" err="1">
                <a:latin typeface="Questrial" pitchFamily="2" charset="0"/>
                <a:ea typeface="Questrial" pitchFamily="2" charset="0"/>
                <a:cs typeface="Questrial" pitchFamily="2" charset="0"/>
              </a:rPr>
              <a:t>wajib</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ditanggung</a:t>
            </a:r>
            <a:r>
              <a:rPr lang="en-ID" sz="3600" dirty="0">
                <a:latin typeface="Questrial" pitchFamily="2" charset="0"/>
                <a:ea typeface="Questrial" pitchFamily="2" charset="0"/>
                <a:cs typeface="Questrial" pitchFamily="2" charset="0"/>
              </a:rPr>
              <a:t> oleh </a:t>
            </a:r>
            <a:r>
              <a:rPr lang="en-ID" sz="3600" dirty="0" err="1">
                <a:latin typeface="Questrial" pitchFamily="2" charset="0"/>
                <a:ea typeface="Questrial" pitchFamily="2" charset="0"/>
                <a:cs typeface="Questrial" pitchFamily="2" charset="0"/>
              </a:rPr>
              <a:t>suami</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untuk</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istrinya</a:t>
            </a:r>
            <a:r>
              <a:rPr lang="en-ID" sz="3600" dirty="0">
                <a:latin typeface="Questrial" pitchFamily="2" charset="0"/>
                <a:ea typeface="Questrial" pitchFamily="2" charset="0"/>
                <a:cs typeface="Questrial" pitchFamily="2" charset="0"/>
              </a:rPr>
              <a:t>.</a:t>
            </a:r>
            <a:endParaRPr lang="id-ID" sz="3600" dirty="0">
              <a:latin typeface="Questrial" pitchFamily="2" charset="0"/>
              <a:ea typeface="Questrial" pitchFamily="2" charset="0"/>
              <a:cs typeface="Questrial" pitchFamily="2" charset="0"/>
            </a:endParaRPr>
          </a:p>
          <a:p>
            <a:pPr algn="just"/>
            <a:endParaRPr lang="id-ID" sz="3600" dirty="0">
              <a:latin typeface="Questrial" pitchFamily="2" charset="0"/>
              <a:ea typeface="Questrial" pitchFamily="2" charset="0"/>
              <a:cs typeface="Questrial" pitchFamily="2" charset="0"/>
            </a:endParaRPr>
          </a:p>
          <a:p>
            <a:pPr marL="571500" indent="-571500" algn="just">
              <a:buFont typeface="Wingdings" panose="05000000000000000000" pitchFamily="2" charset="2"/>
              <a:buChar char="Ø"/>
            </a:pPr>
            <a:r>
              <a:rPr lang="id-ID" sz="3600" dirty="0">
                <a:latin typeface="Questrial" pitchFamily="2" charset="0"/>
                <a:ea typeface="Questrial" pitchFamily="2" charset="0"/>
                <a:cs typeface="Questrial" pitchFamily="2" charset="0"/>
              </a:rPr>
              <a:t>Dalam konteks pembahasan mata kuliah ini, nafkah mencakup semua kebutuhan seorang istri, sesuai dengan tingkat peradaban, kondisi fisik dan mentalnya.</a:t>
            </a:r>
          </a:p>
          <a:p>
            <a:pPr marL="571500" indent="-571500" algn="just">
              <a:buFont typeface="Wingdings" panose="05000000000000000000" pitchFamily="2" charset="2"/>
              <a:buChar char="Ø"/>
            </a:pPr>
            <a:endParaRPr lang="id-ID" sz="3600" dirty="0">
              <a:latin typeface="Questrial" pitchFamily="2" charset="0"/>
              <a:ea typeface="Questrial" pitchFamily="2" charset="0"/>
              <a:cs typeface="Questrial" pitchFamily="2" charset="0"/>
            </a:endParaRPr>
          </a:p>
          <a:p>
            <a:pPr algn="just"/>
            <a:br>
              <a:rPr lang="en-ID" sz="3600" dirty="0"/>
            </a:br>
            <a:endParaRPr lang="en-ID" sz="3600" dirty="0"/>
          </a:p>
          <a:p>
            <a:pPr marL="571500" indent="-571500" algn="just">
              <a:buFont typeface="Wingdings" panose="05000000000000000000" pitchFamily="2" charset="2"/>
              <a:buChar char="Ø"/>
            </a:pPr>
            <a:endParaRPr lang="en-ID" sz="3600" dirty="0">
              <a:latin typeface="Questrial" pitchFamily="2" charset="0"/>
              <a:ea typeface="Questrial" pitchFamily="2" charset="0"/>
              <a:cs typeface="Questrial" pitchFamily="2" charset="0"/>
            </a:endParaRPr>
          </a:p>
        </p:txBody>
      </p:sp>
      <p:grpSp>
        <p:nvGrpSpPr>
          <p:cNvPr id="100" name="Google Shape;100;p23"/>
          <p:cNvGrpSpPr/>
          <p:nvPr/>
        </p:nvGrpSpPr>
        <p:grpSpPr>
          <a:xfrm>
            <a:off x="0" y="-144661"/>
            <a:ext cx="1677797" cy="10431661"/>
            <a:chOff x="0" y="-192881"/>
            <a:chExt cx="2237063" cy="13908881"/>
          </a:xfrm>
        </p:grpSpPr>
        <p:grpSp>
          <p:nvGrpSpPr>
            <p:cNvPr id="101" name="Google Shape;101;p23"/>
            <p:cNvGrpSpPr/>
            <p:nvPr/>
          </p:nvGrpSpPr>
          <p:grpSpPr>
            <a:xfrm>
              <a:off x="0" y="-192881"/>
              <a:ext cx="2237063" cy="13908881"/>
              <a:chOff x="0" y="-38100"/>
              <a:chExt cx="441889" cy="2747433"/>
            </a:xfrm>
          </p:grpSpPr>
          <p:sp>
            <p:nvSpPr>
              <p:cNvPr id="102" name="Google Shape;102;p23"/>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sp>
          <p:sp>
            <p:nvSpPr>
              <p:cNvPr id="103" name="Google Shape;103;p23"/>
              <p:cNvSpPr txBox="1"/>
              <p:nvPr/>
            </p:nvSpPr>
            <p:spPr>
              <a:xfrm>
                <a:off x="0" y="-38100"/>
                <a:ext cx="441889" cy="2747433"/>
              </a:xfrm>
              <a:prstGeom prst="rect">
                <a:avLst/>
              </a:prstGeom>
              <a:noFill/>
              <a:ln>
                <a:noFill/>
              </a:ln>
            </p:spPr>
            <p:txBody>
              <a:bodyPr spcFirstLastPara="1" wrap="square" lIns="50800" tIns="50800" rIns="50800" bIns="50800" anchor="ctr" anchorCtr="0">
                <a:noAutofit/>
              </a:bodyPr>
              <a:lstStyle/>
              <a:p>
                <a:pPr marL="0" marR="0" lvl="0" indent="0" algn="ctr" rtl="0">
                  <a:lnSpc>
                    <a:spcPct val="194000"/>
                  </a:lnSpc>
                  <a:spcBef>
                    <a:spcPts val="0"/>
                  </a:spcBef>
                  <a:spcAft>
                    <a:spcPts val="0"/>
                  </a:spcAft>
                  <a:buClr>
                    <a:srgbClr val="000000"/>
                  </a:buClr>
                  <a:buSzPts val="1800"/>
                  <a:buFont typeface="Arial" panose="020B0604020202020204"/>
                  <a:buNone/>
                </a:pPr>
                <a:endParaRPr sz="18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grpSp>
        <p:grpSp>
          <p:nvGrpSpPr>
            <p:cNvPr id="104" name="Google Shape;104;p23"/>
            <p:cNvGrpSpPr/>
            <p:nvPr/>
          </p:nvGrpSpPr>
          <p:grpSpPr>
            <a:xfrm>
              <a:off x="0" y="1178719"/>
              <a:ext cx="953011" cy="11165681"/>
              <a:chOff x="0" y="-38100"/>
              <a:chExt cx="188249" cy="2205567"/>
            </a:xfrm>
          </p:grpSpPr>
          <p:sp>
            <p:nvSpPr>
              <p:cNvPr id="105" name="Google Shape;105;p23"/>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sp>
          <p:sp>
            <p:nvSpPr>
              <p:cNvPr id="106" name="Google Shape;106;p23"/>
              <p:cNvSpPr txBox="1"/>
              <p:nvPr/>
            </p:nvSpPr>
            <p:spPr>
              <a:xfrm>
                <a:off x="0" y="-38100"/>
                <a:ext cx="188249" cy="2205567"/>
              </a:xfrm>
              <a:prstGeom prst="rect">
                <a:avLst/>
              </a:prstGeom>
              <a:noFill/>
              <a:ln>
                <a:noFill/>
              </a:ln>
            </p:spPr>
            <p:txBody>
              <a:bodyPr spcFirstLastPara="1" wrap="square" lIns="50800" tIns="50800" rIns="50800" bIns="50800" anchor="ctr" anchorCtr="0">
                <a:noAutofit/>
              </a:bodyPr>
              <a:lstStyle/>
              <a:p>
                <a:pPr marL="0" marR="0" lvl="0" indent="0" algn="ctr" rtl="0">
                  <a:lnSpc>
                    <a:spcPct val="194000"/>
                  </a:lnSpc>
                  <a:spcBef>
                    <a:spcPts val="0"/>
                  </a:spcBef>
                  <a:spcAft>
                    <a:spcPts val="0"/>
                  </a:spcAft>
                  <a:buClr>
                    <a:srgbClr val="000000"/>
                  </a:buClr>
                  <a:buSzPts val="1800"/>
                  <a:buFont typeface="Arial" panose="020B0604020202020204"/>
                  <a:buNone/>
                </a:pPr>
                <a:endParaRPr sz="18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grpSp>
        <p:sp>
          <p:nvSpPr>
            <p:cNvPr id="107" name="Google Shape;107;p23"/>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stretch>
                <a:fillRect l="-21957" r="-27485"/>
              </a:stretch>
            </a:blipFill>
            <a:ln>
              <a:noFill/>
            </a:ln>
          </p:spPr>
        </p:sp>
      </p:grpSp>
      <p:sp>
        <p:nvSpPr>
          <p:cNvPr id="5" name="Google Shape;93;p22"/>
          <p:cNvSpPr txBox="1"/>
          <p:nvPr/>
        </p:nvSpPr>
        <p:spPr>
          <a:xfrm>
            <a:off x="5534525" y="385011"/>
            <a:ext cx="8871285" cy="830997"/>
          </a:xfrm>
          <a:prstGeom prst="rect">
            <a:avLst/>
          </a:prstGeom>
          <a:solidFill>
            <a:schemeClr val="accent3">
              <a:lumMod val="60000"/>
              <a:lumOff val="40000"/>
            </a:schemeClr>
          </a:solidFill>
          <a:ln>
            <a:noFill/>
          </a:ln>
        </p:spPr>
        <p:txBody>
          <a:bodyPr spcFirstLastPara="1" wrap="square" lIns="0" tIns="0" rIns="0" bIns="0" anchor="t" anchorCtr="0">
            <a:spAutoFit/>
          </a:bodyPr>
          <a:lstStyle/>
          <a:p>
            <a:pPr marL="0" marR="0" lvl="0" indent="0" algn="ctr" rtl="0">
              <a:lnSpc>
                <a:spcPct val="100000"/>
              </a:lnSpc>
              <a:spcBef>
                <a:spcPts val="0"/>
              </a:spcBef>
              <a:spcAft>
                <a:spcPts val="0"/>
              </a:spcAft>
              <a:buNone/>
            </a:pPr>
            <a:r>
              <a:rPr lang="id-ID" sz="5400" b="1" dirty="0">
                <a:latin typeface="Questrial"/>
                <a:ea typeface="Questrial"/>
                <a:cs typeface="Questrial"/>
                <a:sym typeface="Questrial"/>
              </a:rPr>
              <a:t>Pembahasan</a:t>
            </a:r>
            <a:r>
              <a:rPr lang="id-ID" sz="4400" b="1" dirty="0">
                <a:latin typeface="Questrial"/>
                <a:ea typeface="Questrial"/>
                <a:cs typeface="Questrial"/>
                <a:sym typeface="Questrial"/>
              </a:rPr>
              <a:t> 1. Nafkah</a:t>
            </a:r>
            <a:endParaRPr sz="4000" b="1" i="0" u="none" strike="noStrike" cap="none" dirty="0">
              <a:solidFill>
                <a:schemeClr val="bg2"/>
              </a:solidFill>
              <a:latin typeface="Questrial" pitchFamily="2" charset="0"/>
              <a:ea typeface="Questrial" pitchFamily="2" charset="0"/>
              <a:cs typeface="Questrial" pitchFamily="2" charset="0"/>
              <a:sym typeface="Quest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23"/>
          <p:cNvSpPr txBox="1"/>
          <p:nvPr/>
        </p:nvSpPr>
        <p:spPr>
          <a:xfrm>
            <a:off x="2496065" y="4028303"/>
            <a:ext cx="6895857" cy="2769989"/>
          </a:xfrm>
          <a:prstGeom prst="rect">
            <a:avLst/>
          </a:prstGeom>
          <a:solidFill>
            <a:schemeClr val="accent6">
              <a:lumMod val="60000"/>
              <a:lumOff val="40000"/>
            </a:schemeClr>
          </a:solidFill>
          <a:ln>
            <a:noFill/>
          </a:ln>
        </p:spPr>
        <p:txBody>
          <a:bodyPr spcFirstLastPara="1" wrap="square" lIns="0" tIns="0" rIns="0" bIns="0" anchor="t" anchorCtr="0">
            <a:spAutoFit/>
          </a:bodyPr>
          <a:lstStyle/>
          <a:p>
            <a:pPr marL="571500" indent="-571500" algn="just">
              <a:buFont typeface="Wingdings" panose="05000000000000000000" pitchFamily="2" charset="2"/>
              <a:buChar char="Ø"/>
            </a:pPr>
            <a:endParaRPr lang="id-ID" sz="3600" dirty="0"/>
          </a:p>
          <a:p>
            <a:pPr marL="571500" indent="-571500">
              <a:buFont typeface="Wingdings" panose="05000000000000000000" pitchFamily="2" charset="2"/>
              <a:buChar char="Ø"/>
            </a:pPr>
            <a:r>
              <a:rPr lang="en-ID" sz="3600" dirty="0" err="1">
                <a:latin typeface="Questrial" pitchFamily="2" charset="0"/>
                <a:ea typeface="Questrial" pitchFamily="2" charset="0"/>
                <a:cs typeface="Questrial" pitchFamily="2" charset="0"/>
              </a:rPr>
              <a:t>Tanggung</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jawab</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kepemimpinan</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dalam</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rumah</a:t>
            </a:r>
            <a:r>
              <a:rPr lang="en-ID" sz="3600" dirty="0">
                <a:latin typeface="Questrial" pitchFamily="2" charset="0"/>
                <a:ea typeface="Questrial" pitchFamily="2" charset="0"/>
                <a:cs typeface="Questrial" pitchFamily="2" charset="0"/>
              </a:rPr>
              <a:t> </a:t>
            </a:r>
            <a:r>
              <a:rPr lang="en-ID" sz="3600" dirty="0" err="1">
                <a:latin typeface="Questrial" pitchFamily="2" charset="0"/>
                <a:ea typeface="Questrial" pitchFamily="2" charset="0"/>
                <a:cs typeface="Questrial" pitchFamily="2" charset="0"/>
              </a:rPr>
              <a:t>tangga</a:t>
            </a:r>
            <a:r>
              <a:rPr lang="en-ID" sz="3600" dirty="0">
                <a:latin typeface="Questrial" pitchFamily="2" charset="0"/>
                <a:ea typeface="Questrial" pitchFamily="2" charset="0"/>
                <a:cs typeface="Questrial" pitchFamily="2" charset="0"/>
              </a:rPr>
              <a:t>: </a:t>
            </a:r>
            <a:r>
              <a:rPr lang="id-ID" sz="3600" dirty="0">
                <a:latin typeface="Questrial" pitchFamily="2" charset="0"/>
                <a:ea typeface="Questrial" pitchFamily="2" charset="0"/>
                <a:cs typeface="Questrial" pitchFamily="2" charset="0"/>
              </a:rPr>
              <a:t>QS</a:t>
            </a:r>
            <a:r>
              <a:rPr lang="en-ID" sz="3600" dirty="0">
                <a:latin typeface="Questrial" pitchFamily="2" charset="0"/>
                <a:ea typeface="Questrial" pitchFamily="2" charset="0"/>
                <a:cs typeface="Questrial" pitchFamily="2" charset="0"/>
              </a:rPr>
              <a:t> </a:t>
            </a:r>
            <a:r>
              <a:rPr lang="id-ID" sz="3600" dirty="0">
                <a:latin typeface="Questrial" pitchFamily="2" charset="0"/>
                <a:ea typeface="Questrial" pitchFamily="2" charset="0"/>
                <a:cs typeface="Questrial" pitchFamily="2" charset="0"/>
              </a:rPr>
              <a:t>al-</a:t>
            </a:r>
            <a:r>
              <a:rPr lang="en-ID" sz="3600" dirty="0">
                <a:latin typeface="Questrial" pitchFamily="2" charset="0"/>
                <a:ea typeface="Questrial" pitchFamily="2" charset="0"/>
                <a:cs typeface="Questrial" pitchFamily="2" charset="0"/>
              </a:rPr>
              <a:t>Nisa: 34</a:t>
            </a:r>
          </a:p>
          <a:p>
            <a:pPr algn="just"/>
            <a:endParaRPr lang="en-ID" sz="3600" dirty="0">
              <a:latin typeface="Questrial" pitchFamily="2" charset="0"/>
              <a:ea typeface="Questrial" pitchFamily="2" charset="0"/>
              <a:cs typeface="Questrial" pitchFamily="2" charset="0"/>
            </a:endParaRPr>
          </a:p>
        </p:txBody>
      </p:sp>
      <p:grpSp>
        <p:nvGrpSpPr>
          <p:cNvPr id="100" name="Google Shape;100;p23"/>
          <p:cNvGrpSpPr/>
          <p:nvPr/>
        </p:nvGrpSpPr>
        <p:grpSpPr>
          <a:xfrm>
            <a:off x="0" y="-144661"/>
            <a:ext cx="1677797" cy="10431661"/>
            <a:chOff x="0" y="-192881"/>
            <a:chExt cx="2237063" cy="13908881"/>
          </a:xfrm>
        </p:grpSpPr>
        <p:grpSp>
          <p:nvGrpSpPr>
            <p:cNvPr id="101" name="Google Shape;101;p23"/>
            <p:cNvGrpSpPr/>
            <p:nvPr/>
          </p:nvGrpSpPr>
          <p:grpSpPr>
            <a:xfrm>
              <a:off x="0" y="-192881"/>
              <a:ext cx="2237063" cy="13908881"/>
              <a:chOff x="0" y="-38100"/>
              <a:chExt cx="441889" cy="2747433"/>
            </a:xfrm>
          </p:grpSpPr>
          <p:sp>
            <p:nvSpPr>
              <p:cNvPr id="102" name="Google Shape;102;p23"/>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sp>
          <p:sp>
            <p:nvSpPr>
              <p:cNvPr id="103" name="Google Shape;103;p23"/>
              <p:cNvSpPr txBox="1"/>
              <p:nvPr/>
            </p:nvSpPr>
            <p:spPr>
              <a:xfrm>
                <a:off x="0" y="-38100"/>
                <a:ext cx="441889" cy="2747433"/>
              </a:xfrm>
              <a:prstGeom prst="rect">
                <a:avLst/>
              </a:prstGeom>
              <a:noFill/>
              <a:ln>
                <a:noFill/>
              </a:ln>
            </p:spPr>
            <p:txBody>
              <a:bodyPr spcFirstLastPara="1" wrap="square" lIns="50800" tIns="50800" rIns="50800" bIns="50800" anchor="ctr" anchorCtr="0">
                <a:noAutofit/>
              </a:bodyPr>
              <a:lstStyle/>
              <a:p>
                <a:pPr marL="0" marR="0" lvl="0" indent="0" algn="ctr" rtl="0">
                  <a:lnSpc>
                    <a:spcPct val="194000"/>
                  </a:lnSpc>
                  <a:spcBef>
                    <a:spcPts val="0"/>
                  </a:spcBef>
                  <a:spcAft>
                    <a:spcPts val="0"/>
                  </a:spcAft>
                  <a:buClr>
                    <a:srgbClr val="000000"/>
                  </a:buClr>
                  <a:buSzPts val="1800"/>
                  <a:buFont typeface="Arial" panose="020B0604020202020204"/>
                  <a:buNone/>
                </a:pPr>
                <a:endParaRPr sz="18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grpSp>
        <p:grpSp>
          <p:nvGrpSpPr>
            <p:cNvPr id="104" name="Google Shape;104;p23"/>
            <p:cNvGrpSpPr/>
            <p:nvPr/>
          </p:nvGrpSpPr>
          <p:grpSpPr>
            <a:xfrm>
              <a:off x="0" y="1178719"/>
              <a:ext cx="953011" cy="11165681"/>
              <a:chOff x="0" y="-38100"/>
              <a:chExt cx="188249" cy="2205567"/>
            </a:xfrm>
          </p:grpSpPr>
          <p:sp>
            <p:nvSpPr>
              <p:cNvPr id="105" name="Google Shape;105;p23"/>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sp>
          <p:sp>
            <p:nvSpPr>
              <p:cNvPr id="106" name="Google Shape;106;p23"/>
              <p:cNvSpPr txBox="1"/>
              <p:nvPr/>
            </p:nvSpPr>
            <p:spPr>
              <a:xfrm>
                <a:off x="0" y="-38100"/>
                <a:ext cx="188249" cy="2205567"/>
              </a:xfrm>
              <a:prstGeom prst="rect">
                <a:avLst/>
              </a:prstGeom>
              <a:noFill/>
              <a:ln>
                <a:noFill/>
              </a:ln>
            </p:spPr>
            <p:txBody>
              <a:bodyPr spcFirstLastPara="1" wrap="square" lIns="50800" tIns="50800" rIns="50800" bIns="50800" anchor="ctr" anchorCtr="0">
                <a:noAutofit/>
              </a:bodyPr>
              <a:lstStyle/>
              <a:p>
                <a:pPr marL="0" marR="0" lvl="0" indent="0" algn="ctr" rtl="0">
                  <a:lnSpc>
                    <a:spcPct val="194000"/>
                  </a:lnSpc>
                  <a:spcBef>
                    <a:spcPts val="0"/>
                  </a:spcBef>
                  <a:spcAft>
                    <a:spcPts val="0"/>
                  </a:spcAft>
                  <a:buClr>
                    <a:srgbClr val="000000"/>
                  </a:buClr>
                  <a:buSzPts val="1800"/>
                  <a:buFont typeface="Arial" panose="020B0604020202020204"/>
                  <a:buNone/>
                </a:pPr>
                <a:endParaRPr sz="18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grpSp>
        <p:sp>
          <p:nvSpPr>
            <p:cNvPr id="107" name="Google Shape;107;p23"/>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stretch>
                <a:fillRect l="-21957" r="-27485"/>
              </a:stretch>
            </a:blipFill>
            <a:ln>
              <a:noFill/>
            </a:ln>
          </p:spPr>
        </p:sp>
      </p:grpSp>
      <p:sp>
        <p:nvSpPr>
          <p:cNvPr id="5" name="Google Shape;93;p22"/>
          <p:cNvSpPr txBox="1"/>
          <p:nvPr/>
        </p:nvSpPr>
        <p:spPr>
          <a:xfrm>
            <a:off x="2887578" y="385011"/>
            <a:ext cx="13349199" cy="1661993"/>
          </a:xfrm>
          <a:prstGeom prst="rect">
            <a:avLst/>
          </a:prstGeom>
          <a:solidFill>
            <a:schemeClr val="accent6">
              <a:lumMod val="60000"/>
              <a:lumOff val="40000"/>
            </a:schemeClr>
          </a:solidFill>
          <a:ln>
            <a:noFill/>
          </a:ln>
        </p:spPr>
        <p:txBody>
          <a:bodyPr spcFirstLastPara="1" wrap="square" lIns="0" tIns="0" rIns="0" bIns="0" anchor="t" anchorCtr="0">
            <a:spAutoFit/>
          </a:bodyPr>
          <a:lstStyle/>
          <a:p>
            <a:pPr lvl="0" algn="ctr"/>
            <a:r>
              <a:rPr lang="en-US" sz="5400" b="1" dirty="0">
                <a:latin typeface="Questrial"/>
                <a:ea typeface="Questrial"/>
                <a:cs typeface="Questrial"/>
                <a:sym typeface="Questrial"/>
              </a:rPr>
              <a:t>Dasar </a:t>
            </a:r>
            <a:r>
              <a:rPr lang="en-US" sz="5400" b="1" dirty="0" err="1">
                <a:latin typeface="Questrial"/>
                <a:ea typeface="Questrial"/>
                <a:cs typeface="Questrial"/>
                <a:sym typeface="Questrial"/>
              </a:rPr>
              <a:t>Kewajiban</a:t>
            </a:r>
            <a:r>
              <a:rPr lang="id-ID" sz="5400" b="1" dirty="0">
                <a:latin typeface="Questrial"/>
                <a:ea typeface="Questrial"/>
                <a:cs typeface="Questrial"/>
                <a:sym typeface="Questrial"/>
              </a:rPr>
              <a:t> memberi</a:t>
            </a:r>
            <a:r>
              <a:rPr lang="en-US" sz="5400" b="1" dirty="0">
                <a:latin typeface="Questrial"/>
                <a:ea typeface="Questrial"/>
                <a:cs typeface="Questrial"/>
                <a:sym typeface="Questrial"/>
              </a:rPr>
              <a:t> </a:t>
            </a:r>
            <a:r>
              <a:rPr lang="en-US" sz="5400" b="1" dirty="0" err="1">
                <a:latin typeface="Questrial"/>
                <a:ea typeface="Questrial"/>
                <a:cs typeface="Questrial"/>
                <a:sym typeface="Questrial"/>
              </a:rPr>
              <a:t>Nafkah</a:t>
            </a:r>
            <a:r>
              <a:rPr lang="en-US" sz="5400" b="1" dirty="0">
                <a:latin typeface="Questrial"/>
                <a:ea typeface="Questrial"/>
                <a:cs typeface="Questrial"/>
                <a:sym typeface="Questrial"/>
              </a:rPr>
              <a:t> </a:t>
            </a:r>
          </a:p>
          <a:p>
            <a:pPr lvl="0" algn="ctr"/>
            <a:r>
              <a:rPr lang="id-ID" sz="5400" b="1" dirty="0">
                <a:latin typeface="Questrial"/>
                <a:ea typeface="Questrial"/>
                <a:cs typeface="Questrial"/>
                <a:sym typeface="Questrial"/>
              </a:rPr>
              <a:t>oleh suami</a:t>
            </a:r>
            <a:endParaRPr sz="5400" b="1" i="0" u="none" strike="noStrike" cap="none" dirty="0">
              <a:solidFill>
                <a:schemeClr val="bg2"/>
              </a:solidFill>
              <a:latin typeface="Questrial" pitchFamily="2" charset="0"/>
              <a:ea typeface="Questrial" pitchFamily="2" charset="0"/>
              <a:cs typeface="Questrial" pitchFamily="2" charset="0"/>
              <a:sym typeface="Questrial"/>
            </a:endParaRPr>
          </a:p>
        </p:txBody>
      </p:sp>
      <p:pic>
        <p:nvPicPr>
          <p:cNvPr id="2" name="Picture 1">
            <a:extLst>
              <a:ext uri="{FF2B5EF4-FFF2-40B4-BE49-F238E27FC236}">
                <a16:creationId xmlns:a16="http://schemas.microsoft.com/office/drawing/2014/main" id="{27DA15C9-79CF-8B31-FDDD-11DCA13CFF95}"/>
              </a:ext>
            </a:extLst>
          </p:cNvPr>
          <p:cNvPicPr>
            <a:picLocks noChangeAspect="1"/>
          </p:cNvPicPr>
          <p:nvPr/>
        </p:nvPicPr>
        <p:blipFill>
          <a:blip r:embed="rId4"/>
          <a:stretch>
            <a:fillRect/>
          </a:stretch>
        </p:blipFill>
        <p:spPr>
          <a:xfrm>
            <a:off x="10354961" y="3089188"/>
            <a:ext cx="5881816" cy="5750119"/>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23"/>
          <p:cNvSpPr txBox="1"/>
          <p:nvPr/>
        </p:nvSpPr>
        <p:spPr>
          <a:xfrm>
            <a:off x="1677797" y="1701208"/>
            <a:ext cx="16032687" cy="8309967"/>
          </a:xfrm>
          <a:prstGeom prst="rect">
            <a:avLst/>
          </a:prstGeom>
          <a:solidFill>
            <a:srgbClr val="7AE0DE"/>
          </a:solidFill>
          <a:ln>
            <a:noFill/>
          </a:ln>
        </p:spPr>
        <p:txBody>
          <a:bodyPr spcFirstLastPara="1" wrap="square" lIns="0" tIns="0" rIns="0" bIns="0" anchor="t" anchorCtr="0">
            <a:spAutoFit/>
          </a:bodyPr>
          <a:lstStyle/>
          <a:p>
            <a:pPr algn="just"/>
            <a:endParaRPr lang="id-ID" sz="3600" dirty="0">
              <a:latin typeface="Questrial" pitchFamily="2" charset="0"/>
              <a:ea typeface="Questrial" pitchFamily="2" charset="0"/>
              <a:cs typeface="Questrial" pitchFamily="2" charset="0"/>
            </a:endParaRPr>
          </a:p>
          <a:p>
            <a:pPr algn="ctr"/>
            <a:r>
              <a:rPr lang="ar-SA" sz="4400" b="1" dirty="0">
                <a:latin typeface="Arabic Typesetting" panose="03020402040406030203" pitchFamily="66" charset="-78"/>
                <a:ea typeface="Questrial" pitchFamily="2" charset="0"/>
                <a:cs typeface="Arabic Typesetting" panose="03020402040406030203" pitchFamily="66" charset="-78"/>
              </a:rPr>
              <a:t> وَعَلَى الْمَوْلُوْدِ لَهٗ رِزْقُهُنَّ وَكِسْوَتُهُنَّ بِالْمَعْرُوْفِۗ لَا تُكَلَّفُ نَفْسٌ اِلَّا وُسْعَهَاۚ</a:t>
            </a:r>
            <a:endParaRPr lang="id-ID" sz="4400" b="1" dirty="0">
              <a:latin typeface="Arabic Typesetting" panose="03020402040406030203" pitchFamily="66" charset="-78"/>
              <a:ea typeface="Questrial" pitchFamily="2" charset="0"/>
              <a:cs typeface="Arabic Typesetting" panose="03020402040406030203" pitchFamily="66" charset="-78"/>
            </a:endParaRPr>
          </a:p>
          <a:p>
            <a:pPr algn="just"/>
            <a:r>
              <a:rPr lang="id-ID" sz="3200" i="1" dirty="0">
                <a:latin typeface="Questrial" pitchFamily="2" charset="0"/>
                <a:ea typeface="Questrial" pitchFamily="2" charset="0"/>
                <a:cs typeface="Questrial" pitchFamily="2" charset="0"/>
              </a:rPr>
              <a:t>Kewajiban ayah menanggung makan dan pakaian mereka dengan cara yang patut. Seseorang tidak dibebani, kecuali sesuai dengan kemampuannya. </a:t>
            </a:r>
            <a:r>
              <a:rPr lang="en-ID" sz="3200" dirty="0">
                <a:latin typeface="Questrial" pitchFamily="2" charset="0"/>
                <a:ea typeface="Questrial" pitchFamily="2" charset="0"/>
                <a:cs typeface="Questrial" pitchFamily="2" charset="0"/>
              </a:rPr>
              <a:t>(QS al-Baqarah</a:t>
            </a:r>
            <a:r>
              <a:rPr lang="id-ID" sz="3200" dirty="0">
                <a:latin typeface="Questrial" pitchFamily="2" charset="0"/>
                <a:ea typeface="Questrial" pitchFamily="2" charset="0"/>
                <a:cs typeface="Questrial" pitchFamily="2" charset="0"/>
              </a:rPr>
              <a:t>:</a:t>
            </a:r>
            <a:r>
              <a:rPr lang="en-ID" sz="3200" dirty="0">
                <a:latin typeface="Questrial" pitchFamily="2" charset="0"/>
                <a:ea typeface="Questrial" pitchFamily="2" charset="0"/>
                <a:cs typeface="Questrial" pitchFamily="2" charset="0"/>
              </a:rPr>
              <a:t> 233)</a:t>
            </a:r>
            <a:endParaRPr lang="id-ID" sz="3200" i="1" dirty="0">
              <a:latin typeface="Questrial" pitchFamily="2" charset="0"/>
              <a:ea typeface="Questrial" pitchFamily="2" charset="0"/>
              <a:cs typeface="Questrial" pitchFamily="2" charset="0"/>
            </a:endParaRPr>
          </a:p>
          <a:p>
            <a:pPr marL="571500" indent="-571500" algn="just">
              <a:buFont typeface="Wingdings" panose="05000000000000000000" pitchFamily="2" charset="2"/>
              <a:buChar char="Ø"/>
            </a:pPr>
            <a:r>
              <a:rPr lang="en-ID" sz="3200" dirty="0" err="1">
                <a:latin typeface="Questrial" pitchFamily="2" charset="0"/>
                <a:ea typeface="Questrial" pitchFamily="2" charset="0"/>
                <a:cs typeface="Questrial" pitchFamily="2" charset="0"/>
              </a:rPr>
              <a:t>Ukuran</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nafkah</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adalah</a:t>
            </a:r>
            <a:r>
              <a:rPr lang="en-ID" sz="3200" dirty="0">
                <a:latin typeface="Questrial" pitchFamily="2" charset="0"/>
                <a:ea typeface="Questrial" pitchFamily="2" charset="0"/>
                <a:cs typeface="Questrial" pitchFamily="2" charset="0"/>
              </a:rPr>
              <a:t> “</a:t>
            </a:r>
            <a:r>
              <a:rPr lang="ar-SA" sz="3200" b="1" dirty="0">
                <a:latin typeface="Arabic Typesetting" panose="03020402040406030203" pitchFamily="66" charset="-78"/>
                <a:ea typeface="Questrial" pitchFamily="2" charset="0"/>
                <a:cs typeface="Arabic Typesetting" panose="03020402040406030203" pitchFamily="66" charset="-78"/>
              </a:rPr>
              <a:t>بِالْمَعْرُوْفِ</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dengan</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cara</a:t>
            </a:r>
            <a:r>
              <a:rPr lang="en-ID" sz="3200" dirty="0">
                <a:latin typeface="Questrial" pitchFamily="2" charset="0"/>
                <a:ea typeface="Questrial" pitchFamily="2" charset="0"/>
                <a:cs typeface="Questrial" pitchFamily="2" charset="0"/>
              </a:rPr>
              <a:t> yang </a:t>
            </a:r>
            <a:r>
              <a:rPr lang="en-ID" sz="3200" dirty="0" err="1">
                <a:latin typeface="Questrial" pitchFamily="2" charset="0"/>
                <a:ea typeface="Questrial" pitchFamily="2" charset="0"/>
                <a:cs typeface="Questrial" pitchFamily="2" charset="0"/>
              </a:rPr>
              <a:t>baik</a:t>
            </a:r>
            <a:r>
              <a:rPr lang="en-ID" sz="3200" dirty="0">
                <a:latin typeface="Questrial" pitchFamily="2" charset="0"/>
                <a:ea typeface="Questrial" pitchFamily="2" charset="0"/>
                <a:cs typeface="Questrial" pitchFamily="2" charset="0"/>
              </a:rPr>
              <a:t>/</a:t>
            </a:r>
            <a:r>
              <a:rPr lang="en-ID" sz="3200" dirty="0" err="1">
                <a:latin typeface="Questrial" pitchFamily="2" charset="0"/>
                <a:ea typeface="Questrial" pitchFamily="2" charset="0"/>
                <a:cs typeface="Questrial" pitchFamily="2" charset="0"/>
              </a:rPr>
              <a:t>patut</a:t>
            </a:r>
            <a:r>
              <a:rPr lang="en-ID" sz="3200" dirty="0">
                <a:latin typeface="Questrial" pitchFamily="2" charset="0"/>
                <a:ea typeface="Questrial" pitchFamily="2" charset="0"/>
                <a:cs typeface="Questrial" pitchFamily="2" charset="0"/>
              </a:rPr>
              <a:t>)</a:t>
            </a:r>
            <a:r>
              <a:rPr lang="id-ID" sz="3200" dirty="0">
                <a:latin typeface="Questrial" pitchFamily="2" charset="0"/>
                <a:ea typeface="Questrial" pitchFamily="2" charset="0"/>
                <a:cs typeface="Questrial" pitchFamily="2" charset="0"/>
              </a:rPr>
              <a:t>, dengan memperhatikan adat dan budaya setiap zaman dan tempat</a:t>
            </a:r>
          </a:p>
          <a:p>
            <a:pPr marL="571500" indent="-571500" algn="just">
              <a:buFont typeface="Wingdings" panose="05000000000000000000" pitchFamily="2" charset="2"/>
              <a:buChar char="Ø"/>
            </a:pPr>
            <a:r>
              <a:rPr lang="en-ID" sz="3200" dirty="0" err="1">
                <a:latin typeface="Questrial" pitchFamily="2" charset="0"/>
                <a:ea typeface="Questrial" pitchFamily="2" charset="0"/>
                <a:cs typeface="Questrial" pitchFamily="2" charset="0"/>
              </a:rPr>
              <a:t>Prinsip</a:t>
            </a:r>
            <a:r>
              <a:rPr lang="en-ID" sz="3200" dirty="0">
                <a:latin typeface="Questrial" pitchFamily="2" charset="0"/>
                <a:ea typeface="Questrial" pitchFamily="2" charset="0"/>
                <a:cs typeface="Questrial" pitchFamily="2" charset="0"/>
              </a:rPr>
              <a:t> </a:t>
            </a:r>
            <a:r>
              <a:rPr lang="ar-SA" sz="3200" b="1" dirty="0">
                <a:latin typeface="Arabic Typesetting" panose="03020402040406030203" pitchFamily="66" charset="-78"/>
                <a:ea typeface="Questrial" pitchFamily="2" charset="0"/>
                <a:cs typeface="Arabic Typesetting" panose="03020402040406030203" pitchFamily="66" charset="-78"/>
              </a:rPr>
              <a:t>لَا تُكَلَّفُ نَفْسٌ اِلَّا وُسْعَهَاۚ </a:t>
            </a:r>
            <a:r>
              <a:rPr lang="en-US" sz="3200" b="1" dirty="0">
                <a:latin typeface="Arabic Typesetting" panose="03020402040406030203" pitchFamily="66" charset="-78"/>
                <a:ea typeface="Questrial" pitchFamily="2" charset="0"/>
                <a:cs typeface="Arabic Typesetting" panose="03020402040406030203" pitchFamily="66" charset="-78"/>
              </a:rPr>
              <a:t> </a:t>
            </a:r>
            <a:r>
              <a:rPr lang="id-ID" sz="3200" dirty="0">
                <a:latin typeface="Questrial" pitchFamily="2" charset="0"/>
                <a:ea typeface="Questrial" pitchFamily="2" charset="0"/>
                <a:cs typeface="Questrial" pitchFamily="2" charset="0"/>
              </a:rPr>
              <a:t>S</a:t>
            </a:r>
            <a:r>
              <a:rPr lang="en-ID" sz="3200" dirty="0" err="1">
                <a:latin typeface="Questrial" pitchFamily="2" charset="0"/>
                <a:ea typeface="Questrial" pitchFamily="2" charset="0"/>
                <a:cs typeface="Questrial" pitchFamily="2" charset="0"/>
              </a:rPr>
              <a:t>uami</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tidak</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dibe</a:t>
            </a:r>
            <a:r>
              <a:rPr lang="id-ID" sz="3200" dirty="0">
                <a:latin typeface="Questrial" pitchFamily="2" charset="0"/>
                <a:ea typeface="Questrial" pitchFamily="2" charset="0"/>
                <a:cs typeface="Questrial" pitchFamily="2" charset="0"/>
              </a:rPr>
              <a:t>ri tanggung jawab untuk</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memberi</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nafkah</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lebih</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dari</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kemampuannya</a:t>
            </a:r>
            <a:r>
              <a:rPr lang="id-ID" sz="3200" dirty="0">
                <a:latin typeface="Questrial" pitchFamily="2" charset="0"/>
                <a:ea typeface="Questrial" pitchFamily="2" charset="0"/>
                <a:cs typeface="Questrial" pitchFamily="2" charset="0"/>
              </a:rPr>
              <a:t>. Demikian juga dalam QS al-thalaq: </a:t>
            </a:r>
            <a:r>
              <a:rPr lang="id-ID" sz="3600" b="1" dirty="0">
                <a:latin typeface="Arabic Typesetting" panose="03020402040406030203" pitchFamily="66" charset="-78"/>
                <a:ea typeface="Questrial" pitchFamily="2" charset="0"/>
                <a:cs typeface="Arabic Typesetting" panose="03020402040406030203" pitchFamily="66" charset="-78"/>
              </a:rPr>
              <a:t>7 </a:t>
            </a:r>
            <a:r>
              <a:rPr lang="ar-SA" sz="3600" b="1" dirty="0">
                <a:latin typeface="Arabic Typesetting" panose="03020402040406030203" pitchFamily="66" charset="-78"/>
                <a:cs typeface="Arabic Typesetting" panose="03020402040406030203" pitchFamily="66" charset="-78"/>
              </a:rPr>
              <a:t> </a:t>
            </a:r>
            <a:r>
              <a:rPr lang="ar-SA" sz="4400" b="1" dirty="0">
                <a:latin typeface="Arabic Typesetting" panose="03020402040406030203" pitchFamily="66" charset="-78"/>
                <a:cs typeface="Arabic Typesetting" panose="03020402040406030203" pitchFamily="66" charset="-78"/>
              </a:rPr>
              <a:t>لَا يُكَلِّفُ اللّٰهُ نَفْسًا اِلَّا مَآ اٰتٰىهَاۗ</a:t>
            </a:r>
            <a:r>
              <a:rPr lang="id-ID" sz="4400" b="1" dirty="0">
                <a:latin typeface="Arabic Typesetting" panose="03020402040406030203" pitchFamily="66" charset="-78"/>
                <a:cs typeface="Arabic Typesetting" panose="03020402040406030203" pitchFamily="66" charset="-78"/>
              </a:rPr>
              <a:t> “</a:t>
            </a:r>
            <a:r>
              <a:rPr lang="en-ID" sz="3200" i="1" dirty="0">
                <a:latin typeface="Questrial" pitchFamily="2" charset="0"/>
                <a:ea typeface="Questrial" pitchFamily="2" charset="0"/>
                <a:cs typeface="Questrial" pitchFamily="2" charset="0"/>
              </a:rPr>
              <a:t>Allah </a:t>
            </a:r>
            <a:r>
              <a:rPr lang="en-ID" sz="3200" i="1" dirty="0" err="1">
                <a:latin typeface="Questrial" pitchFamily="2" charset="0"/>
                <a:ea typeface="Questrial" pitchFamily="2" charset="0"/>
                <a:cs typeface="Questrial" pitchFamily="2" charset="0"/>
              </a:rPr>
              <a:t>tidak</a:t>
            </a:r>
            <a:r>
              <a:rPr lang="en-ID" sz="3200" i="1" dirty="0">
                <a:latin typeface="Questrial" pitchFamily="2" charset="0"/>
                <a:ea typeface="Questrial" pitchFamily="2" charset="0"/>
                <a:cs typeface="Questrial" pitchFamily="2" charset="0"/>
              </a:rPr>
              <a:t> </a:t>
            </a:r>
            <a:r>
              <a:rPr lang="en-ID" sz="3200" i="1" dirty="0" err="1">
                <a:latin typeface="Questrial" pitchFamily="2" charset="0"/>
                <a:ea typeface="Questrial" pitchFamily="2" charset="0"/>
                <a:cs typeface="Questrial" pitchFamily="2" charset="0"/>
              </a:rPr>
              <a:t>membebani</a:t>
            </a:r>
            <a:r>
              <a:rPr lang="en-ID" sz="3200" i="1" dirty="0">
                <a:latin typeface="Questrial" pitchFamily="2" charset="0"/>
                <a:ea typeface="Questrial" pitchFamily="2" charset="0"/>
                <a:cs typeface="Questrial" pitchFamily="2" charset="0"/>
              </a:rPr>
              <a:t> </a:t>
            </a:r>
            <a:r>
              <a:rPr lang="en-ID" sz="3200" i="1" dirty="0" err="1">
                <a:latin typeface="Questrial" pitchFamily="2" charset="0"/>
                <a:ea typeface="Questrial" pitchFamily="2" charset="0"/>
                <a:cs typeface="Questrial" pitchFamily="2" charset="0"/>
              </a:rPr>
              <a:t>kepada</a:t>
            </a:r>
            <a:r>
              <a:rPr lang="en-ID" sz="3200" i="1" dirty="0">
                <a:latin typeface="Questrial" pitchFamily="2" charset="0"/>
                <a:ea typeface="Questrial" pitchFamily="2" charset="0"/>
                <a:cs typeface="Questrial" pitchFamily="2" charset="0"/>
              </a:rPr>
              <a:t> </a:t>
            </a:r>
            <a:r>
              <a:rPr lang="en-ID" sz="3200" i="1" dirty="0" err="1">
                <a:latin typeface="Questrial" pitchFamily="2" charset="0"/>
                <a:ea typeface="Questrial" pitchFamily="2" charset="0"/>
                <a:cs typeface="Questrial" pitchFamily="2" charset="0"/>
              </a:rPr>
              <a:t>seseorang</a:t>
            </a:r>
            <a:r>
              <a:rPr lang="en-ID" sz="3200" i="1" dirty="0">
                <a:latin typeface="Questrial" pitchFamily="2" charset="0"/>
                <a:ea typeface="Questrial" pitchFamily="2" charset="0"/>
                <a:cs typeface="Questrial" pitchFamily="2" charset="0"/>
              </a:rPr>
              <a:t> </a:t>
            </a:r>
            <a:r>
              <a:rPr lang="en-ID" sz="3200" i="1" dirty="0" err="1">
                <a:latin typeface="Questrial" pitchFamily="2" charset="0"/>
                <a:ea typeface="Questrial" pitchFamily="2" charset="0"/>
                <a:cs typeface="Questrial" pitchFamily="2" charset="0"/>
              </a:rPr>
              <a:t>melainkan</a:t>
            </a:r>
            <a:r>
              <a:rPr lang="en-ID" sz="3200" i="1" dirty="0">
                <a:latin typeface="Questrial" pitchFamily="2" charset="0"/>
                <a:ea typeface="Questrial" pitchFamily="2" charset="0"/>
                <a:cs typeface="Questrial" pitchFamily="2" charset="0"/>
              </a:rPr>
              <a:t> (</a:t>
            </a:r>
            <a:r>
              <a:rPr lang="en-ID" sz="3200" i="1" dirty="0" err="1">
                <a:latin typeface="Questrial" pitchFamily="2" charset="0"/>
                <a:ea typeface="Questrial" pitchFamily="2" charset="0"/>
                <a:cs typeface="Questrial" pitchFamily="2" charset="0"/>
              </a:rPr>
              <a:t>sesuai</a:t>
            </a:r>
            <a:r>
              <a:rPr lang="en-ID" sz="3200" i="1" dirty="0">
                <a:latin typeface="Questrial" pitchFamily="2" charset="0"/>
                <a:ea typeface="Questrial" pitchFamily="2" charset="0"/>
                <a:cs typeface="Questrial" pitchFamily="2" charset="0"/>
              </a:rPr>
              <a:t>) </a:t>
            </a:r>
            <a:r>
              <a:rPr lang="en-ID" sz="3200" i="1" dirty="0" err="1">
                <a:latin typeface="Questrial" pitchFamily="2" charset="0"/>
                <a:ea typeface="Questrial" pitchFamily="2" charset="0"/>
                <a:cs typeface="Questrial" pitchFamily="2" charset="0"/>
              </a:rPr>
              <a:t>dengan</a:t>
            </a:r>
            <a:r>
              <a:rPr lang="en-ID" sz="3200" i="1" dirty="0">
                <a:latin typeface="Questrial" pitchFamily="2" charset="0"/>
                <a:ea typeface="Questrial" pitchFamily="2" charset="0"/>
                <a:cs typeface="Questrial" pitchFamily="2" charset="0"/>
              </a:rPr>
              <a:t> </a:t>
            </a:r>
            <a:r>
              <a:rPr lang="en-ID" sz="3200" i="1" dirty="0" err="1">
                <a:latin typeface="Questrial" pitchFamily="2" charset="0"/>
                <a:ea typeface="Questrial" pitchFamily="2" charset="0"/>
                <a:cs typeface="Questrial" pitchFamily="2" charset="0"/>
              </a:rPr>
              <a:t>apa</a:t>
            </a:r>
            <a:r>
              <a:rPr lang="en-ID" sz="3200" i="1" dirty="0">
                <a:latin typeface="Questrial" pitchFamily="2" charset="0"/>
                <a:ea typeface="Questrial" pitchFamily="2" charset="0"/>
                <a:cs typeface="Questrial" pitchFamily="2" charset="0"/>
              </a:rPr>
              <a:t> yang </a:t>
            </a:r>
            <a:r>
              <a:rPr lang="en-ID" sz="3200" i="1" dirty="0" err="1">
                <a:latin typeface="Questrial" pitchFamily="2" charset="0"/>
                <a:ea typeface="Questrial" pitchFamily="2" charset="0"/>
                <a:cs typeface="Questrial" pitchFamily="2" charset="0"/>
              </a:rPr>
              <a:t>dianugerahkan</a:t>
            </a:r>
            <a:r>
              <a:rPr lang="en-ID" sz="3200" i="1" dirty="0">
                <a:latin typeface="Questrial" pitchFamily="2" charset="0"/>
                <a:ea typeface="Questrial" pitchFamily="2" charset="0"/>
                <a:cs typeface="Questrial" pitchFamily="2" charset="0"/>
              </a:rPr>
              <a:t> Allah </a:t>
            </a:r>
            <a:r>
              <a:rPr lang="en-ID" sz="3200" i="1" dirty="0" err="1">
                <a:latin typeface="Questrial" pitchFamily="2" charset="0"/>
                <a:ea typeface="Questrial" pitchFamily="2" charset="0"/>
                <a:cs typeface="Questrial" pitchFamily="2" charset="0"/>
              </a:rPr>
              <a:t>kepadanya</a:t>
            </a:r>
            <a:r>
              <a:rPr lang="id-ID" sz="3200" i="1" dirty="0">
                <a:latin typeface="Questrial" pitchFamily="2" charset="0"/>
                <a:ea typeface="Questrial" pitchFamily="2" charset="0"/>
                <a:cs typeface="Questrial" pitchFamily="2" charset="0"/>
              </a:rPr>
              <a:t>”</a:t>
            </a:r>
          </a:p>
          <a:p>
            <a:pPr marL="571500" indent="-571500" algn="just">
              <a:buFont typeface="Wingdings" panose="05000000000000000000" pitchFamily="2" charset="2"/>
              <a:buChar char="Ø"/>
            </a:pPr>
            <a:r>
              <a:rPr lang="id-ID" sz="3200" dirty="0">
                <a:latin typeface="Questrial" pitchFamily="2" charset="0"/>
                <a:ea typeface="Questrial" pitchFamily="2" charset="0"/>
                <a:cs typeface="Questrial" pitchFamily="2" charset="0"/>
              </a:rPr>
              <a:t>Disisi lain, </a:t>
            </a:r>
            <a:r>
              <a:rPr lang="en-ID" sz="3200" dirty="0">
                <a:latin typeface="Questrial" pitchFamily="2" charset="0"/>
                <a:ea typeface="Questrial" pitchFamily="2" charset="0"/>
                <a:cs typeface="Questrial" pitchFamily="2" charset="0"/>
              </a:rPr>
              <a:t>Islam </a:t>
            </a:r>
            <a:r>
              <a:rPr lang="en-ID" sz="3200" dirty="0" err="1">
                <a:latin typeface="Questrial" pitchFamily="2" charset="0"/>
                <a:ea typeface="Questrial" pitchFamily="2" charset="0"/>
                <a:cs typeface="Questrial" pitchFamily="2" charset="0"/>
              </a:rPr>
              <a:t>memperhatikan</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kemampuan</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finansial</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suami</a:t>
            </a:r>
            <a:r>
              <a:rPr lang="id-ID" sz="3200" dirty="0">
                <a:latin typeface="Questrial" pitchFamily="2" charset="0"/>
                <a:ea typeface="Questrial" pitchFamily="2" charset="0"/>
                <a:cs typeface="Questrial" pitchFamily="2" charset="0"/>
              </a:rPr>
              <a:t>, i</a:t>
            </a:r>
            <a:r>
              <a:rPr lang="en-ID" sz="3200" dirty="0" err="1">
                <a:latin typeface="Questrial" pitchFamily="2" charset="0"/>
                <a:ea typeface="Questrial" pitchFamily="2" charset="0"/>
                <a:cs typeface="Questrial" pitchFamily="2" charset="0"/>
              </a:rPr>
              <a:t>ni</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adalah</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prinsip</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keadilan</a:t>
            </a:r>
            <a:r>
              <a:rPr lang="en-ID" sz="3200" dirty="0">
                <a:latin typeface="Questrial" pitchFamily="2" charset="0"/>
                <a:ea typeface="Questrial" pitchFamily="2" charset="0"/>
                <a:cs typeface="Questrial" pitchFamily="2" charset="0"/>
              </a:rPr>
              <a:t> dan </a:t>
            </a:r>
            <a:r>
              <a:rPr lang="en-ID" sz="3200" dirty="0" err="1">
                <a:latin typeface="Questrial" pitchFamily="2" charset="0"/>
                <a:ea typeface="Questrial" pitchFamily="2" charset="0"/>
                <a:cs typeface="Questrial" pitchFamily="2" charset="0"/>
              </a:rPr>
              <a:t>keringanan</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dalam</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syariat</a:t>
            </a:r>
            <a:r>
              <a:rPr lang="en-ID" sz="3200" dirty="0">
                <a:latin typeface="Questrial" pitchFamily="2" charset="0"/>
                <a:ea typeface="Questrial" pitchFamily="2" charset="0"/>
                <a:cs typeface="Questrial" pitchFamily="2" charset="0"/>
              </a:rPr>
              <a:t>.</a:t>
            </a:r>
            <a:endParaRPr lang="id-ID" sz="3200" dirty="0">
              <a:latin typeface="Questrial" pitchFamily="2" charset="0"/>
              <a:ea typeface="Questrial" pitchFamily="2" charset="0"/>
              <a:cs typeface="Questrial" pitchFamily="2" charset="0"/>
            </a:endParaRPr>
          </a:p>
          <a:p>
            <a:pPr marL="571500" indent="-571500" algn="just">
              <a:buFont typeface="Wingdings" panose="05000000000000000000" pitchFamily="2" charset="2"/>
              <a:buChar char="Ø"/>
            </a:pPr>
            <a:r>
              <a:rPr lang="en-ID" sz="3200" dirty="0" err="1">
                <a:latin typeface="Questrial" pitchFamily="2" charset="0"/>
                <a:ea typeface="Questrial" pitchFamily="2" charset="0"/>
                <a:cs typeface="Questrial" pitchFamily="2" charset="0"/>
              </a:rPr>
              <a:t>Ancaman</a:t>
            </a:r>
            <a:r>
              <a:rPr lang="en-ID" sz="3200" dirty="0">
                <a:latin typeface="Questrial" pitchFamily="2" charset="0"/>
                <a:ea typeface="Questrial" pitchFamily="2" charset="0"/>
                <a:cs typeface="Questrial" pitchFamily="2" charset="0"/>
              </a:rPr>
              <a:t> moral dan spiritual, </a:t>
            </a:r>
            <a:r>
              <a:rPr lang="en-ID" sz="3200" dirty="0" err="1">
                <a:latin typeface="Questrial" pitchFamily="2" charset="0"/>
                <a:ea typeface="Questrial" pitchFamily="2" charset="0"/>
                <a:cs typeface="Questrial" pitchFamily="2" charset="0"/>
              </a:rPr>
              <a:t>bahwa</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siapa</a:t>
            </a:r>
            <a:r>
              <a:rPr lang="en-ID" sz="3200" dirty="0">
                <a:latin typeface="Questrial" pitchFamily="2" charset="0"/>
                <a:ea typeface="Questrial" pitchFamily="2" charset="0"/>
                <a:cs typeface="Questrial" pitchFamily="2" charset="0"/>
              </a:rPr>
              <a:t> pun yang </a:t>
            </a:r>
            <a:r>
              <a:rPr lang="en-ID" sz="3200" dirty="0" err="1">
                <a:latin typeface="Questrial" pitchFamily="2" charset="0"/>
                <a:ea typeface="Questrial" pitchFamily="2" charset="0"/>
                <a:cs typeface="Questrial" pitchFamily="2" charset="0"/>
              </a:rPr>
              <a:t>meremehkan</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kewajiban</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ini</a:t>
            </a:r>
            <a:r>
              <a:rPr lang="en-ID" sz="3200" dirty="0">
                <a:latin typeface="Questrial" pitchFamily="2" charset="0"/>
                <a:ea typeface="Questrial" pitchFamily="2" charset="0"/>
                <a:cs typeface="Questrial" pitchFamily="2" charset="0"/>
              </a:rPr>
              <a:t>, Allah </a:t>
            </a:r>
            <a:r>
              <a:rPr lang="en-ID" sz="3200" dirty="0" err="1">
                <a:latin typeface="Questrial" pitchFamily="2" charset="0"/>
                <a:ea typeface="Questrial" pitchFamily="2" charset="0"/>
                <a:cs typeface="Questrial" pitchFamily="2" charset="0"/>
              </a:rPr>
              <a:t>mengetahui</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dengan</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jelas</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apa</a:t>
            </a:r>
            <a:r>
              <a:rPr lang="en-ID" sz="3200" dirty="0">
                <a:latin typeface="Questrial" pitchFamily="2" charset="0"/>
                <a:ea typeface="Questrial" pitchFamily="2" charset="0"/>
                <a:cs typeface="Questrial" pitchFamily="2" charset="0"/>
              </a:rPr>
              <a:t> yang </a:t>
            </a:r>
            <a:r>
              <a:rPr lang="en-ID" sz="3200" dirty="0" err="1">
                <a:latin typeface="Questrial" pitchFamily="2" charset="0"/>
                <a:ea typeface="Questrial" pitchFamily="2" charset="0"/>
                <a:cs typeface="Questrial" pitchFamily="2" charset="0"/>
              </a:rPr>
              <a:t>ia</a:t>
            </a:r>
            <a:r>
              <a:rPr lang="en-ID" sz="3200" dirty="0">
                <a:latin typeface="Questrial" pitchFamily="2" charset="0"/>
                <a:ea typeface="Questrial" pitchFamily="2" charset="0"/>
                <a:cs typeface="Questrial" pitchFamily="2" charset="0"/>
              </a:rPr>
              <a:t> </a:t>
            </a:r>
            <a:r>
              <a:rPr lang="en-ID" sz="3200" dirty="0" err="1">
                <a:latin typeface="Questrial" pitchFamily="2" charset="0"/>
                <a:ea typeface="Questrial" pitchFamily="2" charset="0"/>
                <a:cs typeface="Questrial" pitchFamily="2" charset="0"/>
              </a:rPr>
              <a:t>lakukan</a:t>
            </a:r>
            <a:r>
              <a:rPr lang="en-ID" sz="3200" dirty="0">
                <a:latin typeface="Questrial" pitchFamily="2" charset="0"/>
                <a:ea typeface="Questrial" pitchFamily="2" charset="0"/>
                <a:cs typeface="Questrial" pitchFamily="2" charset="0"/>
              </a:rPr>
              <a:t>.</a:t>
            </a:r>
            <a:r>
              <a:rPr lang="id-ID" sz="3200" dirty="0">
                <a:latin typeface="Questrial" pitchFamily="2" charset="0"/>
                <a:ea typeface="Questrial" pitchFamily="2" charset="0"/>
                <a:cs typeface="Questrial" pitchFamily="2" charset="0"/>
              </a:rPr>
              <a:t> </a:t>
            </a:r>
            <a:r>
              <a:rPr lang="ar-SA" sz="3200" dirty="0">
                <a:latin typeface="Questrial" pitchFamily="2" charset="0"/>
                <a:ea typeface="Questrial" pitchFamily="2" charset="0"/>
              </a:rPr>
              <a:t>وَاتَّقُوا اللّٰهَ وَاعْلَمُوْٓا اَنَّ اللّٰهَ بِمَا تَعْمَلُوْنَ بَصِيْرٌ</a:t>
            </a:r>
            <a:r>
              <a:rPr lang="en-ID" sz="3200" dirty="0">
                <a:latin typeface="Questrial" pitchFamily="2" charset="0"/>
                <a:ea typeface="Questrial" pitchFamily="2" charset="0"/>
                <a:cs typeface="Questrial" pitchFamily="2" charset="0"/>
              </a:rPr>
              <a:t> </a:t>
            </a:r>
            <a:r>
              <a:rPr lang="en-ID" sz="3200" i="1" dirty="0" err="1">
                <a:latin typeface="Questrial" pitchFamily="2" charset="0"/>
                <a:ea typeface="Questrial" pitchFamily="2" charset="0"/>
                <a:cs typeface="Questrial" pitchFamily="2" charset="0"/>
              </a:rPr>
              <a:t>Bertakwalah</a:t>
            </a:r>
            <a:r>
              <a:rPr lang="en-ID" sz="3200" i="1" dirty="0">
                <a:latin typeface="Questrial" pitchFamily="2" charset="0"/>
                <a:ea typeface="Questrial" pitchFamily="2" charset="0"/>
                <a:cs typeface="Questrial" pitchFamily="2" charset="0"/>
              </a:rPr>
              <a:t> </a:t>
            </a:r>
            <a:r>
              <a:rPr lang="en-ID" sz="3200" i="1" dirty="0" err="1">
                <a:latin typeface="Questrial" pitchFamily="2" charset="0"/>
                <a:ea typeface="Questrial" pitchFamily="2" charset="0"/>
                <a:cs typeface="Questrial" pitchFamily="2" charset="0"/>
              </a:rPr>
              <a:t>kepada</a:t>
            </a:r>
            <a:r>
              <a:rPr lang="en-ID" sz="3200" i="1" dirty="0">
                <a:latin typeface="Questrial" pitchFamily="2" charset="0"/>
                <a:ea typeface="Questrial" pitchFamily="2" charset="0"/>
                <a:cs typeface="Questrial" pitchFamily="2" charset="0"/>
              </a:rPr>
              <a:t> Allah dan </a:t>
            </a:r>
            <a:r>
              <a:rPr lang="en-ID" sz="3200" i="1" dirty="0" err="1">
                <a:latin typeface="Questrial" pitchFamily="2" charset="0"/>
                <a:ea typeface="Questrial" pitchFamily="2" charset="0"/>
                <a:cs typeface="Questrial" pitchFamily="2" charset="0"/>
              </a:rPr>
              <a:t>ketahuilah</a:t>
            </a:r>
            <a:r>
              <a:rPr lang="en-ID" sz="3200" i="1" dirty="0">
                <a:latin typeface="Questrial" pitchFamily="2" charset="0"/>
                <a:ea typeface="Questrial" pitchFamily="2" charset="0"/>
                <a:cs typeface="Questrial" pitchFamily="2" charset="0"/>
              </a:rPr>
              <a:t> </a:t>
            </a:r>
            <a:r>
              <a:rPr lang="en-ID" sz="3200" i="1" dirty="0" err="1">
                <a:latin typeface="Questrial" pitchFamily="2" charset="0"/>
                <a:ea typeface="Questrial" pitchFamily="2" charset="0"/>
                <a:cs typeface="Questrial" pitchFamily="2" charset="0"/>
              </a:rPr>
              <a:t>bahwa</a:t>
            </a:r>
            <a:r>
              <a:rPr lang="en-ID" sz="3200" i="1" dirty="0">
                <a:latin typeface="Questrial" pitchFamily="2" charset="0"/>
                <a:ea typeface="Questrial" pitchFamily="2" charset="0"/>
                <a:cs typeface="Questrial" pitchFamily="2" charset="0"/>
              </a:rPr>
              <a:t> </a:t>
            </a:r>
            <a:r>
              <a:rPr lang="en-ID" sz="3200" i="1" dirty="0" err="1">
                <a:latin typeface="Questrial" pitchFamily="2" charset="0"/>
                <a:ea typeface="Questrial" pitchFamily="2" charset="0"/>
                <a:cs typeface="Questrial" pitchFamily="2" charset="0"/>
              </a:rPr>
              <a:t>sesungguhnya</a:t>
            </a:r>
            <a:r>
              <a:rPr lang="en-ID" sz="3200" i="1" dirty="0">
                <a:latin typeface="Questrial" pitchFamily="2" charset="0"/>
                <a:ea typeface="Questrial" pitchFamily="2" charset="0"/>
                <a:cs typeface="Questrial" pitchFamily="2" charset="0"/>
              </a:rPr>
              <a:t> Allah Maha </a:t>
            </a:r>
            <a:r>
              <a:rPr lang="en-ID" sz="3200" i="1" dirty="0" err="1">
                <a:latin typeface="Questrial" pitchFamily="2" charset="0"/>
                <a:ea typeface="Questrial" pitchFamily="2" charset="0"/>
                <a:cs typeface="Questrial" pitchFamily="2" charset="0"/>
              </a:rPr>
              <a:t>Melihat</a:t>
            </a:r>
            <a:r>
              <a:rPr lang="en-ID" sz="3200" i="1" dirty="0">
                <a:latin typeface="Questrial" pitchFamily="2" charset="0"/>
                <a:ea typeface="Questrial" pitchFamily="2" charset="0"/>
                <a:cs typeface="Questrial" pitchFamily="2" charset="0"/>
              </a:rPr>
              <a:t> </a:t>
            </a:r>
            <a:r>
              <a:rPr lang="en-ID" sz="3200" i="1" dirty="0" err="1">
                <a:latin typeface="Questrial" pitchFamily="2" charset="0"/>
                <a:ea typeface="Questrial" pitchFamily="2" charset="0"/>
                <a:cs typeface="Questrial" pitchFamily="2" charset="0"/>
              </a:rPr>
              <a:t>apa</a:t>
            </a:r>
            <a:r>
              <a:rPr lang="en-ID" sz="3200" i="1" dirty="0">
                <a:latin typeface="Questrial" pitchFamily="2" charset="0"/>
                <a:ea typeface="Questrial" pitchFamily="2" charset="0"/>
                <a:cs typeface="Questrial" pitchFamily="2" charset="0"/>
              </a:rPr>
              <a:t> yang </a:t>
            </a:r>
            <a:r>
              <a:rPr lang="en-ID" sz="3200" i="1" dirty="0" err="1">
                <a:latin typeface="Questrial" pitchFamily="2" charset="0"/>
                <a:ea typeface="Questrial" pitchFamily="2" charset="0"/>
                <a:cs typeface="Questrial" pitchFamily="2" charset="0"/>
              </a:rPr>
              <a:t>kamu</a:t>
            </a:r>
            <a:r>
              <a:rPr lang="en-ID" sz="3200" i="1" dirty="0">
                <a:latin typeface="Questrial" pitchFamily="2" charset="0"/>
                <a:ea typeface="Questrial" pitchFamily="2" charset="0"/>
                <a:cs typeface="Questrial" pitchFamily="2" charset="0"/>
              </a:rPr>
              <a:t> </a:t>
            </a:r>
            <a:r>
              <a:rPr lang="en-ID" sz="3200" i="1" dirty="0" err="1">
                <a:latin typeface="Questrial" pitchFamily="2" charset="0"/>
                <a:ea typeface="Questrial" pitchFamily="2" charset="0"/>
                <a:cs typeface="Questrial" pitchFamily="2" charset="0"/>
              </a:rPr>
              <a:t>kerjakan</a:t>
            </a:r>
            <a:r>
              <a:rPr lang="en-ID" sz="3200" dirty="0">
                <a:latin typeface="Questrial" pitchFamily="2" charset="0"/>
                <a:ea typeface="Questrial" pitchFamily="2" charset="0"/>
                <a:cs typeface="Questrial" pitchFamily="2" charset="0"/>
              </a:rPr>
              <a:t>.</a:t>
            </a:r>
            <a:r>
              <a:rPr lang="id-ID" dirty="0"/>
              <a:t> </a:t>
            </a:r>
            <a:r>
              <a:rPr lang="en-ID" sz="3200" dirty="0">
                <a:latin typeface="Questrial" pitchFamily="2" charset="0"/>
                <a:ea typeface="Questrial" pitchFamily="2" charset="0"/>
                <a:cs typeface="Questrial" pitchFamily="2" charset="0"/>
              </a:rPr>
              <a:t>(QS al-Baqarah</a:t>
            </a:r>
            <a:r>
              <a:rPr lang="id-ID" sz="3200" dirty="0">
                <a:latin typeface="Questrial" pitchFamily="2" charset="0"/>
                <a:ea typeface="Questrial" pitchFamily="2" charset="0"/>
                <a:cs typeface="Questrial" pitchFamily="2" charset="0"/>
              </a:rPr>
              <a:t>:</a:t>
            </a:r>
            <a:r>
              <a:rPr lang="en-ID" sz="3200" dirty="0">
                <a:latin typeface="Questrial" pitchFamily="2" charset="0"/>
                <a:ea typeface="Questrial" pitchFamily="2" charset="0"/>
                <a:cs typeface="Questrial" pitchFamily="2" charset="0"/>
              </a:rPr>
              <a:t> 233)</a:t>
            </a:r>
          </a:p>
        </p:txBody>
      </p:sp>
      <p:grpSp>
        <p:nvGrpSpPr>
          <p:cNvPr id="100" name="Google Shape;100;p23"/>
          <p:cNvGrpSpPr/>
          <p:nvPr/>
        </p:nvGrpSpPr>
        <p:grpSpPr>
          <a:xfrm>
            <a:off x="0" y="-144661"/>
            <a:ext cx="1677797" cy="10431661"/>
            <a:chOff x="0" y="-192881"/>
            <a:chExt cx="2237063" cy="13908881"/>
          </a:xfrm>
        </p:grpSpPr>
        <p:grpSp>
          <p:nvGrpSpPr>
            <p:cNvPr id="101" name="Google Shape;101;p23"/>
            <p:cNvGrpSpPr/>
            <p:nvPr/>
          </p:nvGrpSpPr>
          <p:grpSpPr>
            <a:xfrm>
              <a:off x="0" y="-192881"/>
              <a:ext cx="2237063" cy="13908881"/>
              <a:chOff x="0" y="-38100"/>
              <a:chExt cx="441889" cy="2747433"/>
            </a:xfrm>
          </p:grpSpPr>
          <p:sp>
            <p:nvSpPr>
              <p:cNvPr id="102" name="Google Shape;102;p23"/>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sp>
          <p:sp>
            <p:nvSpPr>
              <p:cNvPr id="103" name="Google Shape;103;p23"/>
              <p:cNvSpPr txBox="1"/>
              <p:nvPr/>
            </p:nvSpPr>
            <p:spPr>
              <a:xfrm>
                <a:off x="0" y="-38100"/>
                <a:ext cx="441889" cy="2747433"/>
              </a:xfrm>
              <a:prstGeom prst="rect">
                <a:avLst/>
              </a:prstGeom>
              <a:noFill/>
              <a:ln>
                <a:noFill/>
              </a:ln>
            </p:spPr>
            <p:txBody>
              <a:bodyPr spcFirstLastPara="1" wrap="square" lIns="50800" tIns="50800" rIns="50800" bIns="50800" anchor="ctr" anchorCtr="0">
                <a:noAutofit/>
              </a:bodyPr>
              <a:lstStyle/>
              <a:p>
                <a:pPr marL="0" marR="0" lvl="0" indent="0" algn="ctr" rtl="0">
                  <a:lnSpc>
                    <a:spcPct val="194000"/>
                  </a:lnSpc>
                  <a:spcBef>
                    <a:spcPts val="0"/>
                  </a:spcBef>
                  <a:spcAft>
                    <a:spcPts val="0"/>
                  </a:spcAft>
                  <a:buClr>
                    <a:srgbClr val="000000"/>
                  </a:buClr>
                  <a:buSzPts val="1800"/>
                  <a:buFont typeface="Arial" panose="020B0604020202020204"/>
                  <a:buNone/>
                </a:pPr>
                <a:endParaRPr sz="18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grpSp>
        <p:grpSp>
          <p:nvGrpSpPr>
            <p:cNvPr id="104" name="Google Shape;104;p23"/>
            <p:cNvGrpSpPr/>
            <p:nvPr/>
          </p:nvGrpSpPr>
          <p:grpSpPr>
            <a:xfrm>
              <a:off x="0" y="1178719"/>
              <a:ext cx="953011" cy="11165681"/>
              <a:chOff x="0" y="-38100"/>
              <a:chExt cx="188249" cy="2205567"/>
            </a:xfrm>
          </p:grpSpPr>
          <p:sp>
            <p:nvSpPr>
              <p:cNvPr id="105" name="Google Shape;105;p23"/>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sp>
          <p:sp>
            <p:nvSpPr>
              <p:cNvPr id="106" name="Google Shape;106;p23"/>
              <p:cNvSpPr txBox="1"/>
              <p:nvPr/>
            </p:nvSpPr>
            <p:spPr>
              <a:xfrm>
                <a:off x="0" y="-38100"/>
                <a:ext cx="188249" cy="2205567"/>
              </a:xfrm>
              <a:prstGeom prst="rect">
                <a:avLst/>
              </a:prstGeom>
              <a:noFill/>
              <a:ln>
                <a:noFill/>
              </a:ln>
            </p:spPr>
            <p:txBody>
              <a:bodyPr spcFirstLastPara="1" wrap="square" lIns="50800" tIns="50800" rIns="50800" bIns="50800" anchor="ctr" anchorCtr="0">
                <a:noAutofit/>
              </a:bodyPr>
              <a:lstStyle/>
              <a:p>
                <a:pPr marL="0" marR="0" lvl="0" indent="0" algn="ctr" rtl="0">
                  <a:lnSpc>
                    <a:spcPct val="194000"/>
                  </a:lnSpc>
                  <a:spcBef>
                    <a:spcPts val="0"/>
                  </a:spcBef>
                  <a:spcAft>
                    <a:spcPts val="0"/>
                  </a:spcAft>
                  <a:buClr>
                    <a:srgbClr val="000000"/>
                  </a:buClr>
                  <a:buSzPts val="1800"/>
                  <a:buFont typeface="Arial" panose="020B0604020202020204"/>
                  <a:buNone/>
                </a:pPr>
                <a:endParaRPr sz="18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grpSp>
        <p:sp>
          <p:nvSpPr>
            <p:cNvPr id="107" name="Google Shape;107;p23"/>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stretch>
                <a:fillRect l="-21957" r="-27485"/>
              </a:stretch>
            </a:blipFill>
            <a:ln>
              <a:noFill/>
            </a:ln>
          </p:spPr>
        </p:sp>
      </p:grpSp>
      <p:sp>
        <p:nvSpPr>
          <p:cNvPr id="2" name="Google Shape;93;p22"/>
          <p:cNvSpPr txBox="1"/>
          <p:nvPr/>
        </p:nvSpPr>
        <p:spPr>
          <a:xfrm>
            <a:off x="4235116" y="297711"/>
            <a:ext cx="11522336" cy="677108"/>
          </a:xfrm>
          <a:prstGeom prst="rect">
            <a:avLst/>
          </a:prstGeom>
          <a:solidFill>
            <a:srgbClr val="7AE0DE"/>
          </a:solidFill>
          <a:ln>
            <a:noFill/>
          </a:ln>
        </p:spPr>
        <p:txBody>
          <a:bodyPr spcFirstLastPara="1" wrap="square" lIns="0" tIns="0" rIns="0" bIns="0" anchor="t" anchorCtr="0">
            <a:spAutoFit/>
          </a:bodyPr>
          <a:lstStyle/>
          <a:p>
            <a:pPr algn="ctr"/>
            <a:r>
              <a:rPr lang="en-ID" sz="4400" dirty="0" err="1">
                <a:latin typeface="Questrial" pitchFamily="2" charset="0"/>
                <a:ea typeface="Questrial" pitchFamily="2" charset="0"/>
                <a:cs typeface="Questrial" pitchFamily="2" charset="0"/>
              </a:rPr>
              <a:t>Ukuran</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Memberikan</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nafkah</a:t>
            </a:r>
            <a:endParaRPr lang="en-ID" sz="4400" dirty="0">
              <a:latin typeface="Questrial" pitchFamily="2" charset="0"/>
              <a:ea typeface="Questrial" pitchFamily="2" charset="0"/>
              <a:cs typeface="Questrial" pitchFamily="2"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8">
          <a:extLst>
            <a:ext uri="{FF2B5EF4-FFF2-40B4-BE49-F238E27FC236}">
              <a16:creationId xmlns:a16="http://schemas.microsoft.com/office/drawing/2014/main" id="{F5CBBC53-41CE-C920-345C-2E8FF4594554}"/>
            </a:ext>
          </a:extLst>
        </p:cNvPr>
        <p:cNvGrpSpPr/>
        <p:nvPr/>
      </p:nvGrpSpPr>
      <p:grpSpPr>
        <a:xfrm>
          <a:off x="0" y="0"/>
          <a:ext cx="0" cy="0"/>
          <a:chOff x="0" y="0"/>
          <a:chExt cx="0" cy="0"/>
        </a:xfrm>
      </p:grpSpPr>
      <p:sp>
        <p:nvSpPr>
          <p:cNvPr id="99" name="Google Shape;99;p23">
            <a:extLst>
              <a:ext uri="{FF2B5EF4-FFF2-40B4-BE49-F238E27FC236}">
                <a16:creationId xmlns:a16="http://schemas.microsoft.com/office/drawing/2014/main" id="{4BE2167E-F76F-6088-F81B-0485F3881596}"/>
              </a:ext>
            </a:extLst>
          </p:cNvPr>
          <p:cNvSpPr txBox="1"/>
          <p:nvPr/>
        </p:nvSpPr>
        <p:spPr>
          <a:xfrm>
            <a:off x="1677797" y="1701208"/>
            <a:ext cx="16032687" cy="8063746"/>
          </a:xfrm>
          <a:prstGeom prst="rect">
            <a:avLst/>
          </a:prstGeom>
          <a:solidFill>
            <a:srgbClr val="63A4F7"/>
          </a:solidFill>
          <a:ln>
            <a:noFill/>
          </a:ln>
        </p:spPr>
        <p:txBody>
          <a:bodyPr spcFirstLastPara="1" wrap="square" lIns="0" tIns="0" rIns="0" bIns="0" anchor="t" anchorCtr="0">
            <a:spAutoFit/>
          </a:bodyPr>
          <a:lstStyle/>
          <a:p>
            <a:pPr algn="just"/>
            <a:endParaRPr lang="en-ID" sz="3400" dirty="0">
              <a:latin typeface="Questrial" pitchFamily="2" charset="0"/>
              <a:ea typeface="Questrial" pitchFamily="2" charset="0"/>
              <a:cs typeface="Questrial" pitchFamily="2" charset="0"/>
            </a:endParaRPr>
          </a:p>
          <a:p>
            <a:pPr marL="457200" indent="-457200" algn="just">
              <a:buFont typeface="Wingdings" panose="05000000000000000000" pitchFamily="2" charset="2"/>
              <a:buChar char="Ø"/>
            </a:pPr>
            <a:r>
              <a:rPr lang="en-ID" sz="3400" dirty="0" err="1">
                <a:latin typeface="Questrial" pitchFamily="2" charset="0"/>
                <a:ea typeface="Questrial" pitchFamily="2" charset="0"/>
                <a:cs typeface="Questrial" pitchFamily="2" charset="0"/>
              </a:rPr>
              <a:t>Kewajiban</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memberi</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tempat</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tinggal</a:t>
            </a:r>
            <a:r>
              <a:rPr lang="en-ID" sz="3400" dirty="0">
                <a:latin typeface="Questrial" pitchFamily="2" charset="0"/>
                <a:ea typeface="Questrial" pitchFamily="2" charset="0"/>
                <a:cs typeface="Questrial" pitchFamily="2" charset="0"/>
              </a:rPr>
              <a:t> dan </a:t>
            </a:r>
            <a:r>
              <a:rPr lang="en-ID" sz="3400" dirty="0" err="1">
                <a:latin typeface="Questrial" pitchFamily="2" charset="0"/>
                <a:ea typeface="Questrial" pitchFamily="2" charset="0"/>
                <a:cs typeface="Questrial" pitchFamily="2" charset="0"/>
              </a:rPr>
              <a:t>nafkah</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kepada</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istri</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dalam</a:t>
            </a:r>
            <a:r>
              <a:rPr lang="en-ID" sz="3400" dirty="0">
                <a:latin typeface="Questrial" pitchFamily="2" charset="0"/>
                <a:ea typeface="Questrial" pitchFamily="2" charset="0"/>
                <a:cs typeface="Questrial" pitchFamily="2" charset="0"/>
              </a:rPr>
              <a:t> masa iddah. “</a:t>
            </a:r>
            <a:r>
              <a:rPr lang="en-ID" sz="3400" i="1" dirty="0" err="1">
                <a:latin typeface="Questrial" pitchFamily="2" charset="0"/>
                <a:ea typeface="Questrial" pitchFamily="2" charset="0"/>
                <a:cs typeface="Questrial" pitchFamily="2" charset="0"/>
              </a:rPr>
              <a:t>Janganlah</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kamu</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keluarkan</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mereka</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dari</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rumah</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mereka</a:t>
            </a:r>
            <a:r>
              <a:rPr lang="en-ID" sz="3400" i="1" dirty="0">
                <a:latin typeface="Questrial" pitchFamily="2" charset="0"/>
                <a:ea typeface="Questrial" pitchFamily="2" charset="0"/>
                <a:cs typeface="Questrial" pitchFamily="2" charset="0"/>
              </a:rPr>
              <a:t> dan </a:t>
            </a:r>
            <a:r>
              <a:rPr lang="en-ID" sz="3400" i="1" dirty="0" err="1">
                <a:latin typeface="Questrial" pitchFamily="2" charset="0"/>
                <a:ea typeface="Questrial" pitchFamily="2" charset="0"/>
                <a:cs typeface="Questrial" pitchFamily="2" charset="0"/>
              </a:rPr>
              <a:t>janganlah</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mereka</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diizinkan</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ke</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luar</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kecuali</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mereka</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mengerjakan</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perbuatan</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keji</a:t>
            </a:r>
            <a:r>
              <a:rPr lang="en-ID" sz="3400" i="1" dirty="0">
                <a:latin typeface="Questrial" pitchFamily="2" charset="0"/>
                <a:ea typeface="Questrial" pitchFamily="2" charset="0"/>
                <a:cs typeface="Questrial" pitchFamily="2" charset="0"/>
              </a:rPr>
              <a:t> yang </a:t>
            </a:r>
            <a:r>
              <a:rPr lang="en-ID" sz="3400" i="1" dirty="0" err="1">
                <a:latin typeface="Questrial" pitchFamily="2" charset="0"/>
                <a:ea typeface="Questrial" pitchFamily="2" charset="0"/>
                <a:cs typeface="Questrial" pitchFamily="2" charset="0"/>
              </a:rPr>
              <a:t>terang</a:t>
            </a:r>
            <a:r>
              <a:rPr lang="en-ID" sz="3400" i="1" dirty="0">
                <a:latin typeface="Questrial" pitchFamily="2" charset="0"/>
                <a:ea typeface="Questrial" pitchFamily="2" charset="0"/>
                <a:cs typeface="Questrial" pitchFamily="2" charset="0"/>
              </a:rPr>
              <a:t>“</a:t>
            </a:r>
            <a:r>
              <a:rPr lang="en-ID" sz="3400" dirty="0">
                <a:latin typeface="Questrial" pitchFamily="2" charset="0"/>
                <a:ea typeface="Questrial" pitchFamily="2" charset="0"/>
                <a:cs typeface="Questrial" pitchFamily="2" charset="0"/>
              </a:rPr>
              <a:t> (QS al-</a:t>
            </a:r>
            <a:r>
              <a:rPr lang="en-ID" sz="3400" dirty="0" err="1">
                <a:latin typeface="Questrial" pitchFamily="2" charset="0"/>
                <a:ea typeface="Questrial" pitchFamily="2" charset="0"/>
                <a:cs typeface="Questrial" pitchFamily="2" charset="0"/>
              </a:rPr>
              <a:t>Thalaq</a:t>
            </a:r>
            <a:r>
              <a:rPr lang="en-ID" sz="3400" dirty="0">
                <a:latin typeface="Questrial" pitchFamily="2" charset="0"/>
                <a:ea typeface="Questrial" pitchFamily="2" charset="0"/>
                <a:cs typeface="Questrial" pitchFamily="2" charset="0"/>
              </a:rPr>
              <a:t>: 1)</a:t>
            </a:r>
          </a:p>
          <a:p>
            <a:pPr marL="457200" indent="-457200" algn="just">
              <a:buFont typeface="Wingdings" panose="05000000000000000000" pitchFamily="2" charset="2"/>
              <a:buChar char="Ø"/>
            </a:pPr>
            <a:r>
              <a:rPr lang="en-ID" sz="3400" dirty="0" err="1">
                <a:latin typeface="Questrial" pitchFamily="2" charset="0"/>
                <a:ea typeface="Questrial" pitchFamily="2" charset="0"/>
                <a:cs typeface="Questrial" pitchFamily="2" charset="0"/>
              </a:rPr>
              <a:t>Kewajiban</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memberi</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nafkah</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kepada</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perempuan</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hamil</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meskipun</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setelah</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ditalak</a:t>
            </a:r>
            <a:r>
              <a:rPr lang="en-ID" sz="3400" dirty="0">
                <a:latin typeface="Questrial" pitchFamily="2" charset="0"/>
                <a:ea typeface="Questrial" pitchFamily="2" charset="0"/>
                <a:cs typeface="Questrial" pitchFamily="2" charset="0"/>
              </a:rPr>
              <a:t>: “</a:t>
            </a:r>
            <a:r>
              <a:rPr lang="en-ID" sz="3400" i="1" dirty="0">
                <a:latin typeface="Questrial" pitchFamily="2" charset="0"/>
                <a:ea typeface="Questrial" pitchFamily="2" charset="0"/>
                <a:cs typeface="Questrial" pitchFamily="2" charset="0"/>
              </a:rPr>
              <a:t>Jika </a:t>
            </a:r>
            <a:r>
              <a:rPr lang="en-ID" sz="3400" i="1" dirty="0" err="1">
                <a:latin typeface="Questrial" pitchFamily="2" charset="0"/>
                <a:ea typeface="Questrial" pitchFamily="2" charset="0"/>
                <a:cs typeface="Questrial" pitchFamily="2" charset="0"/>
              </a:rPr>
              <a:t>mereka</a:t>
            </a:r>
            <a:r>
              <a:rPr lang="en-ID" sz="3400" i="1" dirty="0">
                <a:latin typeface="Questrial" pitchFamily="2" charset="0"/>
                <a:ea typeface="Questrial" pitchFamily="2" charset="0"/>
                <a:cs typeface="Questrial" pitchFamily="2" charset="0"/>
              </a:rPr>
              <a:t> (para </a:t>
            </a:r>
            <a:r>
              <a:rPr lang="en-ID" sz="3400" i="1" dirty="0" err="1">
                <a:latin typeface="Questrial" pitchFamily="2" charset="0"/>
                <a:ea typeface="Questrial" pitchFamily="2" charset="0"/>
                <a:cs typeface="Questrial" pitchFamily="2" charset="0"/>
              </a:rPr>
              <a:t>istri</a:t>
            </a:r>
            <a:r>
              <a:rPr lang="en-ID" sz="3400" i="1" dirty="0">
                <a:latin typeface="Questrial" pitchFamily="2" charset="0"/>
                <a:ea typeface="Questrial" pitchFamily="2" charset="0"/>
                <a:cs typeface="Questrial" pitchFamily="2" charset="0"/>
              </a:rPr>
              <a:t> yang </a:t>
            </a:r>
            <a:r>
              <a:rPr lang="en-ID" sz="3400" i="1" dirty="0" err="1">
                <a:latin typeface="Questrial" pitchFamily="2" charset="0"/>
                <a:ea typeface="Questrial" pitchFamily="2" charset="0"/>
                <a:cs typeface="Questrial" pitchFamily="2" charset="0"/>
              </a:rPr>
              <a:t>dicerai</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itu</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sedang</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hamil</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maka</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berikanlah</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kepada</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mereka</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nafkahnya</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sampai</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mereka</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melahirkan</a:t>
            </a:r>
            <a:r>
              <a:rPr lang="en-ID" sz="3400" i="1" dirty="0">
                <a:latin typeface="Questrial" pitchFamily="2" charset="0"/>
                <a:ea typeface="Questrial" pitchFamily="2" charset="0"/>
                <a:cs typeface="Questrial" pitchFamily="2" charset="0"/>
              </a:rPr>
              <a:t>”</a:t>
            </a:r>
            <a:r>
              <a:rPr lang="en-ID" sz="3400" dirty="0">
                <a:latin typeface="Questrial" pitchFamily="2" charset="0"/>
                <a:ea typeface="Questrial" pitchFamily="2" charset="0"/>
                <a:cs typeface="Questrial" pitchFamily="2" charset="0"/>
              </a:rPr>
              <a:t>  (QS al-</a:t>
            </a:r>
            <a:r>
              <a:rPr lang="en-ID" sz="3400" dirty="0" err="1">
                <a:latin typeface="Questrial" pitchFamily="2" charset="0"/>
                <a:ea typeface="Questrial" pitchFamily="2" charset="0"/>
                <a:cs typeface="Questrial" pitchFamily="2" charset="0"/>
              </a:rPr>
              <a:t>Thalaq</a:t>
            </a:r>
            <a:r>
              <a:rPr lang="en-ID" sz="3400" dirty="0">
                <a:latin typeface="Questrial" pitchFamily="2" charset="0"/>
                <a:ea typeface="Questrial" pitchFamily="2" charset="0"/>
                <a:cs typeface="Questrial" pitchFamily="2" charset="0"/>
              </a:rPr>
              <a:t>: 6)</a:t>
            </a:r>
          </a:p>
          <a:p>
            <a:pPr marL="457200" indent="-457200" algn="just">
              <a:buFont typeface="Wingdings" panose="05000000000000000000" pitchFamily="2" charset="2"/>
              <a:buChar char="Ø"/>
            </a:pPr>
            <a:r>
              <a:rPr lang="en-ID" sz="3400" dirty="0" err="1">
                <a:latin typeface="Questrial" pitchFamily="2" charset="0"/>
                <a:ea typeface="Questrial" pitchFamily="2" charset="0"/>
                <a:cs typeface="Questrial" pitchFamily="2" charset="0"/>
              </a:rPr>
              <a:t>Istri</a:t>
            </a:r>
            <a:r>
              <a:rPr lang="en-ID" sz="3400" dirty="0">
                <a:latin typeface="Questrial" pitchFamily="2" charset="0"/>
                <a:ea typeface="Questrial" pitchFamily="2" charset="0"/>
                <a:cs typeface="Questrial" pitchFamily="2" charset="0"/>
              </a:rPr>
              <a:t> yang </a:t>
            </a:r>
            <a:r>
              <a:rPr lang="en-ID" sz="3400" dirty="0" err="1">
                <a:latin typeface="Questrial" pitchFamily="2" charset="0"/>
                <a:ea typeface="Questrial" pitchFamily="2" charset="0"/>
                <a:cs typeface="Questrial" pitchFamily="2" charset="0"/>
              </a:rPr>
              <a:t>telah</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dicerai</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berhak</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mendapatkan</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imbalan</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jika</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ia</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masih</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menyusukan</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anak</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suaminya</a:t>
            </a:r>
            <a:r>
              <a:rPr lang="en-ID" sz="3400"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Kemudian</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jika</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mereka</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menyusukan</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anak-anak</a:t>
            </a:r>
            <a:r>
              <a:rPr lang="en-ID" sz="3400" i="1" dirty="0">
                <a:latin typeface="Questrial" pitchFamily="2" charset="0"/>
                <a:ea typeface="Questrial" pitchFamily="2" charset="0"/>
                <a:cs typeface="Questrial" pitchFamily="2" charset="0"/>
              </a:rPr>
              <a:t>)-mu </a:t>
            </a:r>
            <a:r>
              <a:rPr lang="en-ID" sz="3400" i="1" dirty="0" err="1">
                <a:latin typeface="Questrial" pitchFamily="2" charset="0"/>
                <a:ea typeface="Questrial" pitchFamily="2" charset="0"/>
                <a:cs typeface="Questrial" pitchFamily="2" charset="0"/>
              </a:rPr>
              <a:t>maka</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berikanlah</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imbalannya</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kepada</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mereka</a:t>
            </a:r>
            <a:r>
              <a:rPr lang="en-ID" sz="3400" i="1" dirty="0">
                <a:latin typeface="Questrial" pitchFamily="2" charset="0"/>
                <a:ea typeface="Questrial" pitchFamily="2" charset="0"/>
                <a:cs typeface="Questrial" pitchFamily="2" charset="0"/>
              </a:rPr>
              <a:t>.”</a:t>
            </a:r>
            <a:r>
              <a:rPr lang="en-ID" sz="3400" dirty="0">
                <a:latin typeface="Questrial" pitchFamily="2" charset="0"/>
                <a:ea typeface="Questrial" pitchFamily="2" charset="0"/>
                <a:cs typeface="Questrial" pitchFamily="2" charset="0"/>
              </a:rPr>
              <a:t> (QS al </a:t>
            </a:r>
            <a:r>
              <a:rPr lang="en-ID" sz="3400" dirty="0" err="1">
                <a:latin typeface="Questrial" pitchFamily="2" charset="0"/>
                <a:ea typeface="Questrial" pitchFamily="2" charset="0"/>
                <a:cs typeface="Questrial" pitchFamily="2" charset="0"/>
              </a:rPr>
              <a:t>Thalaq</a:t>
            </a:r>
            <a:r>
              <a:rPr lang="en-ID" sz="3400" dirty="0">
                <a:latin typeface="Questrial" pitchFamily="2" charset="0"/>
                <a:ea typeface="Questrial" pitchFamily="2" charset="0"/>
                <a:cs typeface="Questrial" pitchFamily="2" charset="0"/>
              </a:rPr>
              <a:t>: 6)</a:t>
            </a:r>
          </a:p>
          <a:p>
            <a:pPr marL="457200" indent="-457200" algn="just">
              <a:buFont typeface="Wingdings" panose="05000000000000000000" pitchFamily="2" charset="2"/>
              <a:buChar char="Ø"/>
            </a:pPr>
            <a:r>
              <a:rPr lang="en-ID" sz="3400" dirty="0" err="1">
                <a:latin typeface="Questrial" pitchFamily="2" charset="0"/>
                <a:ea typeface="Questrial" pitchFamily="2" charset="0"/>
                <a:cs typeface="Questrial" pitchFamily="2" charset="0"/>
              </a:rPr>
              <a:t>Nafkah</a:t>
            </a:r>
            <a:r>
              <a:rPr lang="en-ID" sz="3400" dirty="0">
                <a:latin typeface="Questrial" pitchFamily="2" charset="0"/>
                <a:ea typeface="Questrial" pitchFamily="2" charset="0"/>
                <a:cs typeface="Questrial" pitchFamily="2" charset="0"/>
              </a:rPr>
              <a:t> dan </a:t>
            </a:r>
            <a:r>
              <a:rPr lang="en-ID" sz="3400" dirty="0" err="1">
                <a:latin typeface="Questrial" pitchFamily="2" charset="0"/>
                <a:ea typeface="Questrial" pitchFamily="2" charset="0"/>
                <a:cs typeface="Questrial" pitchFamily="2" charset="0"/>
              </a:rPr>
              <a:t>pakaian</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ibu</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menyusui</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menjadi</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tanggung</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jawab</a:t>
            </a:r>
            <a:r>
              <a:rPr lang="en-ID" sz="3400" dirty="0">
                <a:latin typeface="Questrial" pitchFamily="2" charset="0"/>
                <a:ea typeface="Questrial" pitchFamily="2" charset="0"/>
                <a:cs typeface="Questrial" pitchFamily="2" charset="0"/>
              </a:rPr>
              <a:t> ayah, </a:t>
            </a:r>
            <a:r>
              <a:rPr lang="en-ID" sz="3400" dirty="0" err="1">
                <a:latin typeface="Questrial" pitchFamily="2" charset="0"/>
                <a:ea typeface="Questrial" pitchFamily="2" charset="0"/>
                <a:cs typeface="Questrial" pitchFamily="2" charset="0"/>
              </a:rPr>
              <a:t>selama</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ia</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menyusui</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anak</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dari</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pernikahan</a:t>
            </a:r>
            <a:r>
              <a:rPr lang="en-ID" sz="3400" dirty="0">
                <a:latin typeface="Questrial" pitchFamily="2" charset="0"/>
                <a:ea typeface="Questrial" pitchFamily="2" charset="0"/>
                <a:cs typeface="Questrial" pitchFamily="2" charset="0"/>
              </a:rPr>
              <a:t> </a:t>
            </a:r>
            <a:r>
              <a:rPr lang="en-ID" sz="3400" dirty="0" err="1">
                <a:latin typeface="Questrial" pitchFamily="2" charset="0"/>
                <a:ea typeface="Questrial" pitchFamily="2" charset="0"/>
                <a:cs typeface="Questrial" pitchFamily="2" charset="0"/>
              </a:rPr>
              <a:t>itu</a:t>
            </a:r>
            <a:r>
              <a:rPr lang="en-ID" sz="3400"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Kewajiban</a:t>
            </a:r>
            <a:r>
              <a:rPr lang="en-ID" sz="3400" i="1" dirty="0">
                <a:latin typeface="Questrial" pitchFamily="2" charset="0"/>
                <a:ea typeface="Questrial" pitchFamily="2" charset="0"/>
                <a:cs typeface="Questrial" pitchFamily="2" charset="0"/>
              </a:rPr>
              <a:t> ayah </a:t>
            </a:r>
            <a:r>
              <a:rPr lang="en-ID" sz="3400" i="1" dirty="0" err="1">
                <a:latin typeface="Questrial" pitchFamily="2" charset="0"/>
                <a:ea typeface="Questrial" pitchFamily="2" charset="0"/>
                <a:cs typeface="Questrial" pitchFamily="2" charset="0"/>
              </a:rPr>
              <a:t>menanggung</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makan</a:t>
            </a:r>
            <a:r>
              <a:rPr lang="en-ID" sz="3400" i="1" dirty="0">
                <a:latin typeface="Questrial" pitchFamily="2" charset="0"/>
                <a:ea typeface="Questrial" pitchFamily="2" charset="0"/>
                <a:cs typeface="Questrial" pitchFamily="2" charset="0"/>
              </a:rPr>
              <a:t> dan </a:t>
            </a:r>
            <a:r>
              <a:rPr lang="en-ID" sz="3400" i="1" dirty="0" err="1">
                <a:latin typeface="Questrial" pitchFamily="2" charset="0"/>
                <a:ea typeface="Questrial" pitchFamily="2" charset="0"/>
                <a:cs typeface="Questrial" pitchFamily="2" charset="0"/>
              </a:rPr>
              <a:t>pakaian</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mereka</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dengan</a:t>
            </a:r>
            <a:r>
              <a:rPr lang="en-ID" sz="3400" i="1" dirty="0">
                <a:latin typeface="Questrial" pitchFamily="2" charset="0"/>
                <a:ea typeface="Questrial" pitchFamily="2" charset="0"/>
                <a:cs typeface="Questrial" pitchFamily="2" charset="0"/>
              </a:rPr>
              <a:t> </a:t>
            </a:r>
            <a:r>
              <a:rPr lang="en-ID" sz="3400" i="1" dirty="0" err="1">
                <a:latin typeface="Questrial" pitchFamily="2" charset="0"/>
                <a:ea typeface="Questrial" pitchFamily="2" charset="0"/>
                <a:cs typeface="Questrial" pitchFamily="2" charset="0"/>
              </a:rPr>
              <a:t>cara</a:t>
            </a:r>
            <a:r>
              <a:rPr lang="en-ID" sz="3400" i="1" dirty="0">
                <a:latin typeface="Questrial" pitchFamily="2" charset="0"/>
                <a:ea typeface="Questrial" pitchFamily="2" charset="0"/>
                <a:cs typeface="Questrial" pitchFamily="2" charset="0"/>
              </a:rPr>
              <a:t> yang </a:t>
            </a:r>
            <a:r>
              <a:rPr lang="en-ID" sz="3400" i="1" dirty="0" err="1">
                <a:latin typeface="Questrial" pitchFamily="2" charset="0"/>
                <a:ea typeface="Questrial" pitchFamily="2" charset="0"/>
                <a:cs typeface="Questrial" pitchFamily="2" charset="0"/>
              </a:rPr>
              <a:t>patut</a:t>
            </a:r>
            <a:r>
              <a:rPr lang="en-ID" sz="3400" i="1" dirty="0">
                <a:latin typeface="Questrial" pitchFamily="2" charset="0"/>
                <a:ea typeface="Questrial" pitchFamily="2" charset="0"/>
                <a:cs typeface="Questrial" pitchFamily="2" charset="0"/>
              </a:rPr>
              <a:t>. (</a:t>
            </a:r>
            <a:r>
              <a:rPr lang="en-ID" sz="3400" dirty="0">
                <a:latin typeface="Questrial" pitchFamily="2" charset="0"/>
                <a:ea typeface="Questrial" pitchFamily="2" charset="0"/>
                <a:cs typeface="Questrial" pitchFamily="2" charset="0"/>
              </a:rPr>
              <a:t>QS al-Baqarah: 233)</a:t>
            </a:r>
          </a:p>
          <a:p>
            <a:pPr marL="457200" indent="-457200" algn="just">
              <a:buFont typeface="Wingdings" panose="05000000000000000000" pitchFamily="2" charset="2"/>
              <a:buChar char="Ø"/>
            </a:pPr>
            <a:endParaRPr lang="en-ID" sz="3400" dirty="0">
              <a:latin typeface="Questrial" pitchFamily="2" charset="0"/>
              <a:ea typeface="Questrial" pitchFamily="2" charset="0"/>
              <a:cs typeface="Questrial" pitchFamily="2" charset="0"/>
            </a:endParaRPr>
          </a:p>
          <a:p>
            <a:pPr algn="just"/>
            <a:r>
              <a:rPr lang="en-ID" dirty="0"/>
              <a:t> K</a:t>
            </a:r>
            <a:endParaRPr lang="en-ID" sz="3200" dirty="0">
              <a:latin typeface="Questrial" pitchFamily="2" charset="0"/>
              <a:ea typeface="Questrial" pitchFamily="2" charset="0"/>
              <a:cs typeface="Questrial" pitchFamily="2" charset="0"/>
            </a:endParaRPr>
          </a:p>
        </p:txBody>
      </p:sp>
      <p:grpSp>
        <p:nvGrpSpPr>
          <p:cNvPr id="100" name="Google Shape;100;p23">
            <a:extLst>
              <a:ext uri="{FF2B5EF4-FFF2-40B4-BE49-F238E27FC236}">
                <a16:creationId xmlns:a16="http://schemas.microsoft.com/office/drawing/2014/main" id="{22C831B0-F608-F423-A86C-89849AF59721}"/>
              </a:ext>
            </a:extLst>
          </p:cNvPr>
          <p:cNvGrpSpPr/>
          <p:nvPr/>
        </p:nvGrpSpPr>
        <p:grpSpPr>
          <a:xfrm>
            <a:off x="0" y="-144661"/>
            <a:ext cx="1677797" cy="10431661"/>
            <a:chOff x="0" y="-192881"/>
            <a:chExt cx="2237063" cy="13908881"/>
          </a:xfrm>
        </p:grpSpPr>
        <p:grpSp>
          <p:nvGrpSpPr>
            <p:cNvPr id="101" name="Google Shape;101;p23">
              <a:extLst>
                <a:ext uri="{FF2B5EF4-FFF2-40B4-BE49-F238E27FC236}">
                  <a16:creationId xmlns:a16="http://schemas.microsoft.com/office/drawing/2014/main" id="{7B0FF7A5-6DAA-80B9-5530-E3E6A33514BE}"/>
                </a:ext>
              </a:extLst>
            </p:cNvPr>
            <p:cNvGrpSpPr/>
            <p:nvPr/>
          </p:nvGrpSpPr>
          <p:grpSpPr>
            <a:xfrm>
              <a:off x="0" y="-192881"/>
              <a:ext cx="2237063" cy="13908881"/>
              <a:chOff x="0" y="-38100"/>
              <a:chExt cx="441889" cy="2747433"/>
            </a:xfrm>
          </p:grpSpPr>
          <p:sp>
            <p:nvSpPr>
              <p:cNvPr id="102" name="Google Shape;102;p23">
                <a:extLst>
                  <a:ext uri="{FF2B5EF4-FFF2-40B4-BE49-F238E27FC236}">
                    <a16:creationId xmlns:a16="http://schemas.microsoft.com/office/drawing/2014/main" id="{10462315-8269-4D38-54F7-C2F83ABCD358}"/>
                  </a:ext>
                </a:extLst>
              </p:cNvPr>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sp>
          <p:sp>
            <p:nvSpPr>
              <p:cNvPr id="103" name="Google Shape;103;p23">
                <a:extLst>
                  <a:ext uri="{FF2B5EF4-FFF2-40B4-BE49-F238E27FC236}">
                    <a16:creationId xmlns:a16="http://schemas.microsoft.com/office/drawing/2014/main" id="{A650E1A4-EB22-5512-1C58-7CC5EA878763}"/>
                  </a:ext>
                </a:extLst>
              </p:cNvPr>
              <p:cNvSpPr txBox="1"/>
              <p:nvPr/>
            </p:nvSpPr>
            <p:spPr>
              <a:xfrm>
                <a:off x="0" y="-38100"/>
                <a:ext cx="441889" cy="2747433"/>
              </a:xfrm>
              <a:prstGeom prst="rect">
                <a:avLst/>
              </a:prstGeom>
              <a:noFill/>
              <a:ln>
                <a:noFill/>
              </a:ln>
            </p:spPr>
            <p:txBody>
              <a:bodyPr spcFirstLastPara="1" wrap="square" lIns="50800" tIns="50800" rIns="50800" bIns="50800" anchor="ctr" anchorCtr="0">
                <a:noAutofit/>
              </a:bodyPr>
              <a:lstStyle/>
              <a:p>
                <a:pPr marL="0" marR="0" lvl="0" indent="0" algn="ctr" rtl="0">
                  <a:lnSpc>
                    <a:spcPct val="194000"/>
                  </a:lnSpc>
                  <a:spcBef>
                    <a:spcPts val="0"/>
                  </a:spcBef>
                  <a:spcAft>
                    <a:spcPts val="0"/>
                  </a:spcAft>
                  <a:buClr>
                    <a:srgbClr val="000000"/>
                  </a:buClr>
                  <a:buSzPts val="1800"/>
                  <a:buFont typeface="Arial" panose="020B0604020202020204"/>
                  <a:buNone/>
                </a:pPr>
                <a:endParaRPr sz="18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grpSp>
        <p:grpSp>
          <p:nvGrpSpPr>
            <p:cNvPr id="104" name="Google Shape;104;p23">
              <a:extLst>
                <a:ext uri="{FF2B5EF4-FFF2-40B4-BE49-F238E27FC236}">
                  <a16:creationId xmlns:a16="http://schemas.microsoft.com/office/drawing/2014/main" id="{B91AEF72-5258-E000-3694-4373F96D6BFB}"/>
                </a:ext>
              </a:extLst>
            </p:cNvPr>
            <p:cNvGrpSpPr/>
            <p:nvPr/>
          </p:nvGrpSpPr>
          <p:grpSpPr>
            <a:xfrm>
              <a:off x="0" y="1178719"/>
              <a:ext cx="953011" cy="11165681"/>
              <a:chOff x="0" y="-38100"/>
              <a:chExt cx="188249" cy="2205567"/>
            </a:xfrm>
          </p:grpSpPr>
          <p:sp>
            <p:nvSpPr>
              <p:cNvPr id="105" name="Google Shape;105;p23">
                <a:extLst>
                  <a:ext uri="{FF2B5EF4-FFF2-40B4-BE49-F238E27FC236}">
                    <a16:creationId xmlns:a16="http://schemas.microsoft.com/office/drawing/2014/main" id="{581BA1CE-0C4A-99E9-73F5-39FC55F2FEF2}"/>
                  </a:ext>
                </a:extLst>
              </p:cNvPr>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sp>
          <p:sp>
            <p:nvSpPr>
              <p:cNvPr id="106" name="Google Shape;106;p23">
                <a:extLst>
                  <a:ext uri="{FF2B5EF4-FFF2-40B4-BE49-F238E27FC236}">
                    <a16:creationId xmlns:a16="http://schemas.microsoft.com/office/drawing/2014/main" id="{862E6109-F80F-3A7A-47CC-20826A1406A2}"/>
                  </a:ext>
                </a:extLst>
              </p:cNvPr>
              <p:cNvSpPr txBox="1"/>
              <p:nvPr/>
            </p:nvSpPr>
            <p:spPr>
              <a:xfrm>
                <a:off x="0" y="-38100"/>
                <a:ext cx="188249" cy="2205567"/>
              </a:xfrm>
              <a:prstGeom prst="rect">
                <a:avLst/>
              </a:prstGeom>
              <a:noFill/>
              <a:ln>
                <a:noFill/>
              </a:ln>
            </p:spPr>
            <p:txBody>
              <a:bodyPr spcFirstLastPara="1" wrap="square" lIns="50800" tIns="50800" rIns="50800" bIns="50800" anchor="ctr" anchorCtr="0">
                <a:noAutofit/>
              </a:bodyPr>
              <a:lstStyle/>
              <a:p>
                <a:pPr marL="0" marR="0" lvl="0" indent="0" algn="ctr" rtl="0">
                  <a:lnSpc>
                    <a:spcPct val="194000"/>
                  </a:lnSpc>
                  <a:spcBef>
                    <a:spcPts val="0"/>
                  </a:spcBef>
                  <a:spcAft>
                    <a:spcPts val="0"/>
                  </a:spcAft>
                  <a:buClr>
                    <a:srgbClr val="000000"/>
                  </a:buClr>
                  <a:buSzPts val="1800"/>
                  <a:buFont typeface="Arial" panose="020B0604020202020204"/>
                  <a:buNone/>
                </a:pPr>
                <a:endParaRPr sz="18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grpSp>
        <p:sp>
          <p:nvSpPr>
            <p:cNvPr id="107" name="Google Shape;107;p23">
              <a:extLst>
                <a:ext uri="{FF2B5EF4-FFF2-40B4-BE49-F238E27FC236}">
                  <a16:creationId xmlns:a16="http://schemas.microsoft.com/office/drawing/2014/main" id="{BFAD507C-CA0A-894B-ECE7-139FE57DF052}"/>
                </a:ext>
              </a:extLst>
            </p:cNvPr>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stretch>
                <a:fillRect l="-21957" r="-27485"/>
              </a:stretch>
            </a:blipFill>
            <a:ln>
              <a:noFill/>
            </a:ln>
          </p:spPr>
        </p:sp>
      </p:grpSp>
      <p:sp>
        <p:nvSpPr>
          <p:cNvPr id="2" name="Google Shape;93;p22">
            <a:extLst>
              <a:ext uri="{FF2B5EF4-FFF2-40B4-BE49-F238E27FC236}">
                <a16:creationId xmlns:a16="http://schemas.microsoft.com/office/drawing/2014/main" id="{FC521A8D-243E-4C9D-B55A-FB5A20449147}"/>
              </a:ext>
            </a:extLst>
          </p:cNvPr>
          <p:cNvSpPr txBox="1"/>
          <p:nvPr/>
        </p:nvSpPr>
        <p:spPr>
          <a:xfrm>
            <a:off x="4235116" y="297711"/>
            <a:ext cx="11522336" cy="677108"/>
          </a:xfrm>
          <a:prstGeom prst="rect">
            <a:avLst/>
          </a:prstGeom>
          <a:solidFill>
            <a:srgbClr val="63A4F7"/>
          </a:solidFill>
          <a:ln>
            <a:noFill/>
          </a:ln>
        </p:spPr>
        <p:txBody>
          <a:bodyPr spcFirstLastPara="1" wrap="square" lIns="0" tIns="0" rIns="0" bIns="0" anchor="t" anchorCtr="0">
            <a:spAutoFit/>
          </a:bodyPr>
          <a:lstStyle/>
          <a:p>
            <a:pPr algn="ctr"/>
            <a:r>
              <a:rPr lang="id-ID" sz="4400" dirty="0">
                <a:latin typeface="Questrial" pitchFamily="2" charset="0"/>
                <a:ea typeface="Questrial" pitchFamily="2" charset="0"/>
                <a:cs typeface="Questrial" pitchFamily="2" charset="0"/>
              </a:rPr>
              <a:t>Hak nafkah istri setelah cerai</a:t>
            </a:r>
            <a:endParaRPr lang="en-ID" sz="4400" dirty="0">
              <a:latin typeface="Questrial" pitchFamily="2" charset="0"/>
              <a:ea typeface="Questrial" pitchFamily="2" charset="0"/>
              <a:cs typeface="Questrial" pitchFamily="2" charset="0"/>
            </a:endParaRPr>
          </a:p>
        </p:txBody>
      </p:sp>
    </p:spTree>
    <p:extLst>
      <p:ext uri="{BB962C8B-B14F-4D97-AF65-F5344CB8AC3E}">
        <p14:creationId xmlns:p14="http://schemas.microsoft.com/office/powerpoint/2010/main" val="683700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8">
          <a:extLst>
            <a:ext uri="{FF2B5EF4-FFF2-40B4-BE49-F238E27FC236}">
              <a16:creationId xmlns:a16="http://schemas.microsoft.com/office/drawing/2014/main" id="{13DE0A5B-1FA8-585F-B11C-695BBEBE4114}"/>
            </a:ext>
          </a:extLst>
        </p:cNvPr>
        <p:cNvGrpSpPr/>
        <p:nvPr/>
      </p:nvGrpSpPr>
      <p:grpSpPr>
        <a:xfrm>
          <a:off x="0" y="0"/>
          <a:ext cx="0" cy="0"/>
          <a:chOff x="0" y="0"/>
          <a:chExt cx="0" cy="0"/>
        </a:xfrm>
      </p:grpSpPr>
      <p:sp>
        <p:nvSpPr>
          <p:cNvPr id="99" name="Google Shape;99;p23">
            <a:extLst>
              <a:ext uri="{FF2B5EF4-FFF2-40B4-BE49-F238E27FC236}">
                <a16:creationId xmlns:a16="http://schemas.microsoft.com/office/drawing/2014/main" id="{F71C8806-42F8-5D20-0E75-898ABFDAE540}"/>
              </a:ext>
            </a:extLst>
          </p:cNvPr>
          <p:cNvSpPr txBox="1"/>
          <p:nvPr/>
        </p:nvSpPr>
        <p:spPr>
          <a:xfrm>
            <a:off x="1866989" y="1879723"/>
            <a:ext cx="15665117" cy="8186857"/>
          </a:xfrm>
          <a:prstGeom prst="rect">
            <a:avLst/>
          </a:prstGeom>
          <a:solidFill>
            <a:schemeClr val="bg1">
              <a:lumMod val="75000"/>
            </a:schemeClr>
          </a:solidFill>
          <a:ln>
            <a:noFill/>
          </a:ln>
        </p:spPr>
        <p:txBody>
          <a:bodyPr spcFirstLastPara="1" wrap="square" lIns="0" tIns="0" rIns="0" bIns="0" anchor="t" anchorCtr="0">
            <a:spAutoFit/>
          </a:bodyPr>
          <a:lstStyle/>
          <a:p>
            <a:pPr algn="ctr" rtl="1"/>
            <a:r>
              <a:rPr lang="ar-SA" sz="4000" b="1" dirty="0">
                <a:latin typeface="Arabic Typesetting" panose="03020402040406030203" pitchFamily="66" charset="-78"/>
                <a:cs typeface="Arabic Typesetting" panose="03020402040406030203" pitchFamily="66" charset="-78"/>
              </a:rPr>
              <a:t>وَاِنْ خِفْتُمْ اَلَّا تُقْسِطُوْا فِى الْيَتٰمٰى فَانْكِحُوْا مَا طَابَ لَكُمْ مِّنَ النِّسَاۤءِ مَثْنٰى وَثُلٰثَ وَرُبٰعَۚ</a:t>
            </a:r>
            <a:endParaRPr lang="id-ID" sz="4000" b="1" dirty="0">
              <a:latin typeface="Arabic Typesetting" panose="03020402040406030203" pitchFamily="66" charset="-78"/>
              <a:cs typeface="Arabic Typesetting" panose="03020402040406030203" pitchFamily="66" charset="-78"/>
            </a:endParaRPr>
          </a:p>
          <a:p>
            <a:pPr algn="ctr" rtl="1"/>
            <a:r>
              <a:rPr lang="ar-SA" sz="4000" b="1" dirty="0">
                <a:latin typeface="Arabic Typesetting" panose="03020402040406030203" pitchFamily="66" charset="-78"/>
                <a:cs typeface="Arabic Typesetting" panose="03020402040406030203" pitchFamily="66" charset="-78"/>
              </a:rPr>
              <a:t> فَاِنْ خِفْتُمْ اَلَّا تَعْدِلُوْا فَوَاحِدَةً اَوْ مَا مَلَكَتْ اَيْمَانُكُمْۗ</a:t>
            </a:r>
            <a:r>
              <a:rPr lang="id-ID" sz="4000" b="1" dirty="0">
                <a:latin typeface="Arabic Typesetting" panose="03020402040406030203" pitchFamily="66" charset="-78"/>
                <a:cs typeface="Arabic Typesetting" panose="03020402040406030203" pitchFamily="66" charset="-78"/>
              </a:rPr>
              <a:t> </a:t>
            </a:r>
            <a:r>
              <a:rPr lang="ar-SA" sz="4000" b="1" dirty="0">
                <a:latin typeface="Arabic Typesetting" panose="03020402040406030203" pitchFamily="66" charset="-78"/>
                <a:cs typeface="Arabic Typesetting" panose="03020402040406030203" pitchFamily="66" charset="-78"/>
              </a:rPr>
              <a:t> ذٰلِكَ اَدْنٰٓى اَلَّا تَعُوْلُوْاۗ  </a:t>
            </a:r>
            <a:endParaRPr lang="id-ID" sz="4000" b="1" dirty="0">
              <a:latin typeface="Arabic Typesetting" panose="03020402040406030203" pitchFamily="66" charset="-78"/>
              <a:cs typeface="Arabic Typesetting" panose="03020402040406030203" pitchFamily="66" charset="-78"/>
            </a:endParaRPr>
          </a:p>
          <a:p>
            <a:pPr algn="just"/>
            <a:r>
              <a:rPr lang="id-ID" sz="3600" i="1" dirty="0">
                <a:latin typeface="Questrial" pitchFamily="2" charset="0"/>
                <a:ea typeface="Questrial" pitchFamily="2" charset="0"/>
                <a:cs typeface="Questrial" pitchFamily="2" charset="0"/>
              </a:rPr>
              <a:t>Jika kamu khawatir tidak akan mampu berlaku adil terhadap (hak-hak) perempuan yatim (bilamana kamu menikahinya), nikahilah perempuan (lain) yang kamu senangi: dua, tiga, atau empat. Akan tetapi, jika kamu khawatir tidak akan mampu berlaku adil, (nikahilah) seorang saja atau hamba sahaya perempuan yang kamu miliki. Yang demikian itu lebih dekat untuk tidak berbuat zalim. </a:t>
            </a:r>
            <a:r>
              <a:rPr lang="en-ID" sz="3600" dirty="0">
                <a:latin typeface="Questrial" pitchFamily="2" charset="0"/>
                <a:ea typeface="Questrial" pitchFamily="2" charset="0"/>
                <a:cs typeface="Questrial" pitchFamily="2" charset="0"/>
              </a:rPr>
              <a:t>QS. An-Nisa (4): 3</a:t>
            </a:r>
          </a:p>
          <a:p>
            <a:pPr algn="just"/>
            <a:endParaRPr lang="id-ID" sz="3600" i="1" dirty="0">
              <a:latin typeface="Questrial" pitchFamily="2" charset="0"/>
              <a:ea typeface="Questrial" pitchFamily="2" charset="0"/>
              <a:cs typeface="Questrial" pitchFamily="2" charset="0"/>
            </a:endParaRPr>
          </a:p>
          <a:p>
            <a:pPr marL="571500" indent="-571500" algn="just">
              <a:buFont typeface="Wingdings" panose="05000000000000000000" pitchFamily="2" charset="2"/>
              <a:buChar char="Ø"/>
            </a:pPr>
            <a:r>
              <a:rPr lang="en-ID" sz="4000" dirty="0" err="1">
                <a:latin typeface="Questrial" pitchFamily="2" charset="0"/>
                <a:ea typeface="Questrial" pitchFamily="2" charset="0"/>
                <a:cs typeface="Questrial" pitchFamily="2" charset="0"/>
              </a:rPr>
              <a:t>Poligami</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dalam</a:t>
            </a:r>
            <a:r>
              <a:rPr lang="en-ID" sz="4000" dirty="0">
                <a:latin typeface="Questrial" pitchFamily="2" charset="0"/>
                <a:ea typeface="Questrial" pitchFamily="2" charset="0"/>
                <a:cs typeface="Questrial" pitchFamily="2" charset="0"/>
              </a:rPr>
              <a:t> Islam </a:t>
            </a:r>
            <a:r>
              <a:rPr lang="en-ID" sz="4000" dirty="0" err="1">
                <a:latin typeface="Questrial" pitchFamily="2" charset="0"/>
                <a:ea typeface="Questrial" pitchFamily="2" charset="0"/>
                <a:cs typeface="Questrial" pitchFamily="2" charset="0"/>
              </a:rPr>
              <a:t>dibolehkan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dengan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syarat</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keadilan</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dalam</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nafkah</a:t>
            </a:r>
            <a:r>
              <a:rPr lang="en-ID" sz="4000" dirty="0">
                <a:latin typeface="Questrial" pitchFamily="2" charset="0"/>
                <a:ea typeface="Questrial" pitchFamily="2" charset="0"/>
                <a:cs typeface="Questrial" pitchFamily="2" charset="0"/>
              </a:rPr>
              <a:t>.</a:t>
            </a:r>
          </a:p>
          <a:p>
            <a:pPr marL="571500" indent="-571500" algn="just">
              <a:buFont typeface="Wingdings" panose="05000000000000000000" pitchFamily="2" charset="2"/>
              <a:buChar char="Ø"/>
            </a:pPr>
            <a:r>
              <a:rPr lang="en-ID" sz="4000" dirty="0">
                <a:latin typeface="Questrial" pitchFamily="2" charset="0"/>
                <a:ea typeface="Questrial" pitchFamily="2" charset="0"/>
                <a:cs typeface="Questrial" pitchFamily="2" charset="0"/>
              </a:rPr>
              <a:t>Jika </a:t>
            </a:r>
            <a:r>
              <a:rPr lang="en-ID" sz="4000" dirty="0" err="1">
                <a:latin typeface="Questrial" pitchFamily="2" charset="0"/>
                <a:ea typeface="Questrial" pitchFamily="2" charset="0"/>
                <a:cs typeface="Questrial" pitchFamily="2" charset="0"/>
              </a:rPr>
              <a:t>takut</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tidak</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adil</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dalam</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nafkah</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maka</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cukup</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satu</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istri</a:t>
            </a:r>
            <a:r>
              <a:rPr lang="en-ID" sz="4000" dirty="0">
                <a:latin typeface="Questrial" pitchFamily="2" charset="0"/>
                <a:ea typeface="Questrial" pitchFamily="2" charset="0"/>
                <a:cs typeface="Questrial" pitchFamily="2" charset="0"/>
              </a:rPr>
              <a:t> </a:t>
            </a:r>
            <a:r>
              <a:rPr lang="en-ID" sz="4000" dirty="0" err="1">
                <a:latin typeface="Questrial" pitchFamily="2" charset="0"/>
                <a:ea typeface="Questrial" pitchFamily="2" charset="0"/>
                <a:cs typeface="Questrial" pitchFamily="2" charset="0"/>
              </a:rPr>
              <a:t>saja</a:t>
            </a:r>
            <a:r>
              <a:rPr lang="en-ID" sz="4000" dirty="0">
                <a:latin typeface="Questrial" pitchFamily="2" charset="0"/>
                <a:ea typeface="Questrial" pitchFamily="2" charset="0"/>
                <a:cs typeface="Questrial" pitchFamily="2" charset="0"/>
              </a:rPr>
              <a:t>.</a:t>
            </a:r>
          </a:p>
          <a:p>
            <a:pPr algn="just"/>
            <a:br>
              <a:rPr lang="en-ID" sz="4000" dirty="0">
                <a:latin typeface="Questrial" pitchFamily="2" charset="0"/>
                <a:ea typeface="Questrial" pitchFamily="2" charset="0"/>
                <a:cs typeface="Questrial" pitchFamily="2" charset="0"/>
              </a:rPr>
            </a:br>
            <a:endParaRPr lang="en-ID" sz="4000" dirty="0">
              <a:latin typeface="Questrial" pitchFamily="2" charset="0"/>
              <a:ea typeface="Questrial" pitchFamily="2" charset="0"/>
              <a:cs typeface="Questrial" pitchFamily="2" charset="0"/>
            </a:endParaRPr>
          </a:p>
        </p:txBody>
      </p:sp>
      <p:grpSp>
        <p:nvGrpSpPr>
          <p:cNvPr id="100" name="Google Shape;100;p23">
            <a:extLst>
              <a:ext uri="{FF2B5EF4-FFF2-40B4-BE49-F238E27FC236}">
                <a16:creationId xmlns:a16="http://schemas.microsoft.com/office/drawing/2014/main" id="{A9826187-5EF7-305A-C5AA-9D0E2F55A35C}"/>
              </a:ext>
            </a:extLst>
          </p:cNvPr>
          <p:cNvGrpSpPr/>
          <p:nvPr/>
        </p:nvGrpSpPr>
        <p:grpSpPr>
          <a:xfrm>
            <a:off x="0" y="-144661"/>
            <a:ext cx="1677797" cy="10431661"/>
            <a:chOff x="0" y="-192881"/>
            <a:chExt cx="2237063" cy="13908881"/>
          </a:xfrm>
        </p:grpSpPr>
        <p:grpSp>
          <p:nvGrpSpPr>
            <p:cNvPr id="101" name="Google Shape;101;p23">
              <a:extLst>
                <a:ext uri="{FF2B5EF4-FFF2-40B4-BE49-F238E27FC236}">
                  <a16:creationId xmlns:a16="http://schemas.microsoft.com/office/drawing/2014/main" id="{5AD5F408-A65E-E0F7-FCE6-B6F370595B17}"/>
                </a:ext>
              </a:extLst>
            </p:cNvPr>
            <p:cNvGrpSpPr/>
            <p:nvPr/>
          </p:nvGrpSpPr>
          <p:grpSpPr>
            <a:xfrm>
              <a:off x="0" y="-192881"/>
              <a:ext cx="2237063" cy="13908881"/>
              <a:chOff x="0" y="-38100"/>
              <a:chExt cx="441889" cy="2747433"/>
            </a:xfrm>
          </p:grpSpPr>
          <p:sp>
            <p:nvSpPr>
              <p:cNvPr id="102" name="Google Shape;102;p23">
                <a:extLst>
                  <a:ext uri="{FF2B5EF4-FFF2-40B4-BE49-F238E27FC236}">
                    <a16:creationId xmlns:a16="http://schemas.microsoft.com/office/drawing/2014/main" id="{CA8C6B20-F9FE-A21B-C877-12937C649EB5}"/>
                  </a:ext>
                </a:extLst>
              </p:cNvPr>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sp>
          <p:sp>
            <p:nvSpPr>
              <p:cNvPr id="103" name="Google Shape;103;p23">
                <a:extLst>
                  <a:ext uri="{FF2B5EF4-FFF2-40B4-BE49-F238E27FC236}">
                    <a16:creationId xmlns:a16="http://schemas.microsoft.com/office/drawing/2014/main" id="{E7103F54-DD75-F250-C0DB-8DD2CA2C6DE3}"/>
                  </a:ext>
                </a:extLst>
              </p:cNvPr>
              <p:cNvSpPr txBox="1"/>
              <p:nvPr/>
            </p:nvSpPr>
            <p:spPr>
              <a:xfrm>
                <a:off x="0" y="-38100"/>
                <a:ext cx="441889" cy="2747433"/>
              </a:xfrm>
              <a:prstGeom prst="rect">
                <a:avLst/>
              </a:prstGeom>
              <a:noFill/>
              <a:ln>
                <a:noFill/>
              </a:ln>
            </p:spPr>
            <p:txBody>
              <a:bodyPr spcFirstLastPara="1" wrap="square" lIns="50800" tIns="50800" rIns="50800" bIns="50800" anchor="ctr" anchorCtr="0">
                <a:noAutofit/>
              </a:bodyPr>
              <a:lstStyle/>
              <a:p>
                <a:pPr marL="0" marR="0" lvl="0" indent="0" algn="ctr" rtl="0">
                  <a:lnSpc>
                    <a:spcPct val="194000"/>
                  </a:lnSpc>
                  <a:spcBef>
                    <a:spcPts val="0"/>
                  </a:spcBef>
                  <a:spcAft>
                    <a:spcPts val="0"/>
                  </a:spcAft>
                  <a:buClr>
                    <a:srgbClr val="000000"/>
                  </a:buClr>
                  <a:buSzPts val="1800"/>
                  <a:buFont typeface="Arial" panose="020B0604020202020204"/>
                  <a:buNone/>
                </a:pPr>
                <a:endParaRPr sz="18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grpSp>
        <p:grpSp>
          <p:nvGrpSpPr>
            <p:cNvPr id="104" name="Google Shape;104;p23">
              <a:extLst>
                <a:ext uri="{FF2B5EF4-FFF2-40B4-BE49-F238E27FC236}">
                  <a16:creationId xmlns:a16="http://schemas.microsoft.com/office/drawing/2014/main" id="{751EE168-D80B-E07D-9D3A-65A95A03759D}"/>
                </a:ext>
              </a:extLst>
            </p:cNvPr>
            <p:cNvGrpSpPr/>
            <p:nvPr/>
          </p:nvGrpSpPr>
          <p:grpSpPr>
            <a:xfrm>
              <a:off x="0" y="1178719"/>
              <a:ext cx="953011" cy="11165681"/>
              <a:chOff x="0" y="-38100"/>
              <a:chExt cx="188249" cy="2205567"/>
            </a:xfrm>
          </p:grpSpPr>
          <p:sp>
            <p:nvSpPr>
              <p:cNvPr id="105" name="Google Shape;105;p23">
                <a:extLst>
                  <a:ext uri="{FF2B5EF4-FFF2-40B4-BE49-F238E27FC236}">
                    <a16:creationId xmlns:a16="http://schemas.microsoft.com/office/drawing/2014/main" id="{A100E579-2971-6307-85BB-B2128F582C10}"/>
                  </a:ext>
                </a:extLst>
              </p:cNvPr>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sp>
          <p:sp>
            <p:nvSpPr>
              <p:cNvPr id="106" name="Google Shape;106;p23">
                <a:extLst>
                  <a:ext uri="{FF2B5EF4-FFF2-40B4-BE49-F238E27FC236}">
                    <a16:creationId xmlns:a16="http://schemas.microsoft.com/office/drawing/2014/main" id="{F5E03BDF-980E-B470-1449-A64B3B3E72B5}"/>
                  </a:ext>
                </a:extLst>
              </p:cNvPr>
              <p:cNvSpPr txBox="1"/>
              <p:nvPr/>
            </p:nvSpPr>
            <p:spPr>
              <a:xfrm>
                <a:off x="0" y="-38100"/>
                <a:ext cx="188249" cy="2205567"/>
              </a:xfrm>
              <a:prstGeom prst="rect">
                <a:avLst/>
              </a:prstGeom>
              <a:noFill/>
              <a:ln>
                <a:noFill/>
              </a:ln>
            </p:spPr>
            <p:txBody>
              <a:bodyPr spcFirstLastPara="1" wrap="square" lIns="50800" tIns="50800" rIns="50800" bIns="50800" anchor="ctr" anchorCtr="0">
                <a:noAutofit/>
              </a:bodyPr>
              <a:lstStyle/>
              <a:p>
                <a:pPr marL="0" marR="0" lvl="0" indent="0" algn="ctr" rtl="0">
                  <a:lnSpc>
                    <a:spcPct val="194000"/>
                  </a:lnSpc>
                  <a:spcBef>
                    <a:spcPts val="0"/>
                  </a:spcBef>
                  <a:spcAft>
                    <a:spcPts val="0"/>
                  </a:spcAft>
                  <a:buClr>
                    <a:srgbClr val="000000"/>
                  </a:buClr>
                  <a:buSzPts val="1800"/>
                  <a:buFont typeface="Arial" panose="020B0604020202020204"/>
                  <a:buNone/>
                </a:pPr>
                <a:endParaRPr sz="18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grpSp>
        <p:sp>
          <p:nvSpPr>
            <p:cNvPr id="107" name="Google Shape;107;p23">
              <a:extLst>
                <a:ext uri="{FF2B5EF4-FFF2-40B4-BE49-F238E27FC236}">
                  <a16:creationId xmlns:a16="http://schemas.microsoft.com/office/drawing/2014/main" id="{15136218-3D20-10B9-E177-269B41318D73}"/>
                </a:ext>
              </a:extLst>
            </p:cNvPr>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stretch>
                <a:fillRect l="-21957" r="-27485"/>
              </a:stretch>
            </a:blipFill>
            <a:ln>
              <a:noFill/>
            </a:ln>
          </p:spPr>
        </p:sp>
      </p:grpSp>
      <p:sp>
        <p:nvSpPr>
          <p:cNvPr id="2" name="Google Shape;93;p22">
            <a:extLst>
              <a:ext uri="{FF2B5EF4-FFF2-40B4-BE49-F238E27FC236}">
                <a16:creationId xmlns:a16="http://schemas.microsoft.com/office/drawing/2014/main" id="{3D80AF84-A585-A380-7B80-58055B6ABF76}"/>
              </a:ext>
            </a:extLst>
          </p:cNvPr>
          <p:cNvSpPr txBox="1"/>
          <p:nvPr/>
        </p:nvSpPr>
        <p:spPr>
          <a:xfrm>
            <a:off x="2516695" y="884039"/>
            <a:ext cx="15015411" cy="677108"/>
          </a:xfrm>
          <a:prstGeom prst="rect">
            <a:avLst/>
          </a:prstGeom>
          <a:solidFill>
            <a:schemeClr val="bg1">
              <a:lumMod val="75000"/>
            </a:schemeClr>
          </a:solidFill>
          <a:ln>
            <a:noFill/>
          </a:ln>
        </p:spPr>
        <p:txBody>
          <a:bodyPr spcFirstLastPara="1" wrap="square" lIns="0" tIns="0" rIns="0" bIns="0" anchor="t" anchorCtr="0">
            <a:spAutoFit/>
          </a:bodyPr>
          <a:lstStyle/>
          <a:p>
            <a:pPr algn="ctr"/>
            <a:r>
              <a:rPr lang="en-ID" sz="4400" dirty="0" err="1">
                <a:latin typeface="Questrial" pitchFamily="2" charset="0"/>
                <a:ea typeface="Questrial" pitchFamily="2" charset="0"/>
                <a:cs typeface="Questrial" pitchFamily="2" charset="0"/>
              </a:rPr>
              <a:t>Keadilan</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dalam</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Nafkah</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Istri</a:t>
            </a:r>
            <a:endParaRPr lang="en-ID" sz="4400" dirty="0">
              <a:latin typeface="Questrial" pitchFamily="2" charset="0"/>
              <a:ea typeface="Questrial" pitchFamily="2" charset="0"/>
              <a:cs typeface="Questrial" pitchFamily="2" charset="0"/>
            </a:endParaRPr>
          </a:p>
        </p:txBody>
      </p:sp>
    </p:spTree>
    <p:extLst>
      <p:ext uri="{BB962C8B-B14F-4D97-AF65-F5344CB8AC3E}">
        <p14:creationId xmlns:p14="http://schemas.microsoft.com/office/powerpoint/2010/main" val="24023586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8">
          <a:extLst>
            <a:ext uri="{FF2B5EF4-FFF2-40B4-BE49-F238E27FC236}">
              <a16:creationId xmlns:a16="http://schemas.microsoft.com/office/drawing/2014/main" id="{F90608CA-01E3-4C17-1295-F36EB5B6709B}"/>
            </a:ext>
          </a:extLst>
        </p:cNvPr>
        <p:cNvGrpSpPr/>
        <p:nvPr/>
      </p:nvGrpSpPr>
      <p:grpSpPr>
        <a:xfrm>
          <a:off x="0" y="0"/>
          <a:ext cx="0" cy="0"/>
          <a:chOff x="0" y="0"/>
          <a:chExt cx="0" cy="0"/>
        </a:xfrm>
      </p:grpSpPr>
      <p:sp>
        <p:nvSpPr>
          <p:cNvPr id="99" name="Google Shape;99;p23">
            <a:extLst>
              <a:ext uri="{FF2B5EF4-FFF2-40B4-BE49-F238E27FC236}">
                <a16:creationId xmlns:a16="http://schemas.microsoft.com/office/drawing/2014/main" id="{6F3D0640-6378-4B37-66D9-D760AAF83453}"/>
              </a:ext>
            </a:extLst>
          </p:cNvPr>
          <p:cNvSpPr txBox="1"/>
          <p:nvPr/>
        </p:nvSpPr>
        <p:spPr>
          <a:xfrm>
            <a:off x="1992086" y="2645229"/>
            <a:ext cx="7670898" cy="6432530"/>
          </a:xfrm>
          <a:prstGeom prst="rect">
            <a:avLst/>
          </a:prstGeom>
          <a:solidFill>
            <a:schemeClr val="accent2">
              <a:lumMod val="20000"/>
              <a:lumOff val="80000"/>
            </a:schemeClr>
          </a:solidFill>
          <a:ln>
            <a:noFill/>
          </a:ln>
        </p:spPr>
        <p:txBody>
          <a:bodyPr spcFirstLastPara="1" wrap="square" lIns="0" tIns="0" rIns="0" bIns="0" anchor="t" anchorCtr="0">
            <a:spAutoFit/>
          </a:bodyPr>
          <a:lstStyle/>
          <a:p>
            <a:endParaRPr lang="en-ID" sz="5400" dirty="0">
              <a:latin typeface="Questrial" pitchFamily="2" charset="0"/>
              <a:ea typeface="Questrial" pitchFamily="2" charset="0"/>
              <a:cs typeface="Questrial" pitchFamily="2" charset="0"/>
            </a:endParaRPr>
          </a:p>
          <a:p>
            <a:pPr marL="571500" indent="-571500">
              <a:buFont typeface="Wingdings" panose="05000000000000000000" pitchFamily="2" charset="2"/>
              <a:buChar char="Ø"/>
            </a:pPr>
            <a:r>
              <a:rPr lang="en-ID" sz="4400" dirty="0">
                <a:latin typeface="Questrial" pitchFamily="2" charset="0"/>
                <a:ea typeface="Questrial" pitchFamily="2" charset="0"/>
                <a:cs typeface="Questrial" pitchFamily="2" charset="0"/>
              </a:rPr>
              <a:t>Mahar* </a:t>
            </a:r>
          </a:p>
          <a:p>
            <a:pPr marL="571500" indent="-571500">
              <a:buFont typeface="Wingdings" panose="05000000000000000000" pitchFamily="2" charset="2"/>
              <a:buChar char="Ø"/>
            </a:pPr>
            <a:r>
              <a:rPr lang="en-ID" sz="4400" dirty="0" err="1">
                <a:latin typeface="Questrial" pitchFamily="2" charset="0"/>
                <a:ea typeface="Questrial" pitchFamily="2" charset="0"/>
                <a:cs typeface="Questrial" pitchFamily="2" charset="0"/>
              </a:rPr>
              <a:t>Penghasilan</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mandiri</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perempuan</a:t>
            </a:r>
            <a:endParaRPr lang="en-ID" sz="4400" dirty="0">
              <a:latin typeface="Questrial" pitchFamily="2" charset="0"/>
              <a:ea typeface="Questrial" pitchFamily="2" charset="0"/>
              <a:cs typeface="Questrial" pitchFamily="2" charset="0"/>
            </a:endParaRPr>
          </a:p>
          <a:p>
            <a:pPr marL="571500" indent="-571500">
              <a:buFont typeface="Wingdings" panose="05000000000000000000" pitchFamily="2" charset="2"/>
              <a:buChar char="Ø"/>
            </a:pPr>
            <a:r>
              <a:rPr lang="en-ID" sz="4400" dirty="0">
                <a:latin typeface="Questrial" pitchFamily="2" charset="0"/>
                <a:ea typeface="Questrial" pitchFamily="2" charset="0"/>
                <a:cs typeface="Questrial" pitchFamily="2" charset="0"/>
              </a:rPr>
              <a:t>Hibah/</a:t>
            </a:r>
            <a:r>
              <a:rPr lang="en-ID" sz="4400" dirty="0" err="1">
                <a:latin typeface="Questrial" pitchFamily="2" charset="0"/>
                <a:ea typeface="Questrial" pitchFamily="2" charset="0"/>
                <a:cs typeface="Questrial" pitchFamily="2" charset="0"/>
              </a:rPr>
              <a:t>nihlah</a:t>
            </a:r>
            <a:endParaRPr lang="en-ID" sz="4400" dirty="0">
              <a:latin typeface="Questrial" pitchFamily="2" charset="0"/>
              <a:ea typeface="Questrial" pitchFamily="2" charset="0"/>
              <a:cs typeface="Questrial" pitchFamily="2" charset="0"/>
            </a:endParaRPr>
          </a:p>
          <a:p>
            <a:pPr marL="571500" indent="-571500">
              <a:buFont typeface="Wingdings" panose="05000000000000000000" pitchFamily="2" charset="2"/>
              <a:buChar char="Ø"/>
            </a:pPr>
            <a:r>
              <a:rPr lang="en-ID" sz="4400" dirty="0" err="1">
                <a:latin typeface="Questrial" pitchFamily="2" charset="0"/>
                <a:ea typeface="Questrial" pitchFamily="2" charset="0"/>
                <a:cs typeface="Questrial" pitchFamily="2" charset="0"/>
              </a:rPr>
              <a:t>Perabot</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rumah</a:t>
            </a:r>
            <a:r>
              <a:rPr lang="en-ID" sz="4400" dirty="0">
                <a:latin typeface="Questrial" pitchFamily="2" charset="0"/>
                <a:ea typeface="Questrial" pitchFamily="2" charset="0"/>
                <a:cs typeface="Questrial" pitchFamily="2" charset="0"/>
              </a:rPr>
              <a:t> </a:t>
            </a:r>
            <a:r>
              <a:rPr lang="en-ID" sz="4400" dirty="0" err="1">
                <a:latin typeface="Questrial" pitchFamily="2" charset="0"/>
                <a:ea typeface="Questrial" pitchFamily="2" charset="0"/>
                <a:cs typeface="Questrial" pitchFamily="2" charset="0"/>
              </a:rPr>
              <a:t>tangga</a:t>
            </a:r>
            <a:endParaRPr lang="en-ID" sz="4400" dirty="0">
              <a:latin typeface="Questrial" pitchFamily="2" charset="0"/>
              <a:ea typeface="Questrial" pitchFamily="2" charset="0"/>
              <a:cs typeface="Questrial" pitchFamily="2" charset="0"/>
            </a:endParaRPr>
          </a:p>
          <a:p>
            <a:pPr marL="571500" indent="-571500">
              <a:buFont typeface="Wingdings" panose="05000000000000000000" pitchFamily="2" charset="2"/>
              <a:buChar char="Ø"/>
            </a:pPr>
            <a:r>
              <a:rPr lang="en-ID" sz="4400" dirty="0">
                <a:latin typeface="Questrial" pitchFamily="2" charset="0"/>
                <a:ea typeface="Questrial" pitchFamily="2" charset="0"/>
                <a:cs typeface="Questrial" pitchFamily="2" charset="0"/>
              </a:rPr>
              <a:t>Upah </a:t>
            </a:r>
            <a:r>
              <a:rPr lang="en-ID" sz="4400" dirty="0" err="1">
                <a:latin typeface="Questrial" pitchFamily="2" charset="0"/>
                <a:ea typeface="Questrial" pitchFamily="2" charset="0"/>
                <a:cs typeface="Questrial" pitchFamily="2" charset="0"/>
              </a:rPr>
              <a:t>menyusui</a:t>
            </a:r>
            <a:endParaRPr lang="en-ID" sz="4400" dirty="0">
              <a:latin typeface="Questrial" pitchFamily="2" charset="0"/>
              <a:ea typeface="Questrial" pitchFamily="2" charset="0"/>
              <a:cs typeface="Questrial" pitchFamily="2" charset="0"/>
            </a:endParaRPr>
          </a:p>
          <a:p>
            <a:endParaRPr lang="en-ID" sz="4400" dirty="0">
              <a:latin typeface="Questrial" pitchFamily="2" charset="0"/>
              <a:ea typeface="Questrial" pitchFamily="2" charset="0"/>
              <a:cs typeface="Questrial" pitchFamily="2" charset="0"/>
            </a:endParaRPr>
          </a:p>
          <a:p>
            <a:endParaRPr lang="en-ID" sz="2800" dirty="0">
              <a:latin typeface="Questrial" pitchFamily="2" charset="0"/>
              <a:ea typeface="Questrial" pitchFamily="2" charset="0"/>
              <a:cs typeface="Questrial" pitchFamily="2" charset="0"/>
            </a:endParaRPr>
          </a:p>
          <a:p>
            <a:r>
              <a:rPr lang="en-ID" sz="2800" dirty="0">
                <a:latin typeface="Questrial" pitchFamily="2" charset="0"/>
                <a:ea typeface="Questrial" pitchFamily="2" charset="0"/>
                <a:cs typeface="Questrial" pitchFamily="2" charset="0"/>
              </a:rPr>
              <a:t>*Telah </a:t>
            </a:r>
            <a:r>
              <a:rPr lang="en-ID" sz="2800" dirty="0" err="1">
                <a:latin typeface="Questrial" pitchFamily="2" charset="0"/>
                <a:ea typeface="Questrial" pitchFamily="2" charset="0"/>
                <a:cs typeface="Questrial" pitchFamily="2" charset="0"/>
              </a:rPr>
              <a:t>dibahas</a:t>
            </a:r>
            <a:r>
              <a:rPr lang="en-ID" sz="2800" dirty="0">
                <a:latin typeface="Questrial" pitchFamily="2" charset="0"/>
                <a:ea typeface="Questrial" pitchFamily="2" charset="0"/>
                <a:cs typeface="Questrial" pitchFamily="2" charset="0"/>
              </a:rPr>
              <a:t> </a:t>
            </a:r>
            <a:r>
              <a:rPr lang="en-ID" sz="2800" dirty="0" err="1">
                <a:latin typeface="Questrial" pitchFamily="2" charset="0"/>
                <a:ea typeface="Questrial" pitchFamily="2" charset="0"/>
                <a:cs typeface="Questrial" pitchFamily="2" charset="0"/>
              </a:rPr>
              <a:t>sebelumnya</a:t>
            </a:r>
            <a:endParaRPr lang="en-ID" sz="2800" dirty="0">
              <a:latin typeface="Questrial" pitchFamily="2" charset="0"/>
              <a:ea typeface="Questrial" pitchFamily="2" charset="0"/>
              <a:cs typeface="Questrial" pitchFamily="2" charset="0"/>
            </a:endParaRPr>
          </a:p>
        </p:txBody>
      </p:sp>
      <p:grpSp>
        <p:nvGrpSpPr>
          <p:cNvPr id="100" name="Google Shape;100;p23">
            <a:extLst>
              <a:ext uri="{FF2B5EF4-FFF2-40B4-BE49-F238E27FC236}">
                <a16:creationId xmlns:a16="http://schemas.microsoft.com/office/drawing/2014/main" id="{88C0489A-A55A-CBBF-F1EA-62594168C405}"/>
              </a:ext>
            </a:extLst>
          </p:cNvPr>
          <p:cNvGrpSpPr/>
          <p:nvPr/>
        </p:nvGrpSpPr>
        <p:grpSpPr>
          <a:xfrm>
            <a:off x="0" y="-144661"/>
            <a:ext cx="1677797" cy="10431661"/>
            <a:chOff x="0" y="-192881"/>
            <a:chExt cx="2237063" cy="13908881"/>
          </a:xfrm>
        </p:grpSpPr>
        <p:grpSp>
          <p:nvGrpSpPr>
            <p:cNvPr id="101" name="Google Shape;101;p23">
              <a:extLst>
                <a:ext uri="{FF2B5EF4-FFF2-40B4-BE49-F238E27FC236}">
                  <a16:creationId xmlns:a16="http://schemas.microsoft.com/office/drawing/2014/main" id="{9A8D2BBD-7F01-D2ED-97DC-B1A51F00B464}"/>
                </a:ext>
              </a:extLst>
            </p:cNvPr>
            <p:cNvGrpSpPr/>
            <p:nvPr/>
          </p:nvGrpSpPr>
          <p:grpSpPr>
            <a:xfrm>
              <a:off x="0" y="-192881"/>
              <a:ext cx="2237063" cy="13908881"/>
              <a:chOff x="0" y="-38100"/>
              <a:chExt cx="441889" cy="2747433"/>
            </a:xfrm>
          </p:grpSpPr>
          <p:sp>
            <p:nvSpPr>
              <p:cNvPr id="102" name="Google Shape;102;p23">
                <a:extLst>
                  <a:ext uri="{FF2B5EF4-FFF2-40B4-BE49-F238E27FC236}">
                    <a16:creationId xmlns:a16="http://schemas.microsoft.com/office/drawing/2014/main" id="{906AD4B3-9035-894E-91AA-7F17B0974003}"/>
                  </a:ext>
                </a:extLst>
              </p:cNvPr>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sp>
          <p:sp>
            <p:nvSpPr>
              <p:cNvPr id="103" name="Google Shape;103;p23">
                <a:extLst>
                  <a:ext uri="{FF2B5EF4-FFF2-40B4-BE49-F238E27FC236}">
                    <a16:creationId xmlns:a16="http://schemas.microsoft.com/office/drawing/2014/main" id="{ADD2296C-C0CC-AEFF-073E-09AE64FE1FD9}"/>
                  </a:ext>
                </a:extLst>
              </p:cNvPr>
              <p:cNvSpPr txBox="1"/>
              <p:nvPr/>
            </p:nvSpPr>
            <p:spPr>
              <a:xfrm>
                <a:off x="0" y="-38100"/>
                <a:ext cx="441889" cy="2747433"/>
              </a:xfrm>
              <a:prstGeom prst="rect">
                <a:avLst/>
              </a:prstGeom>
              <a:noFill/>
              <a:ln>
                <a:noFill/>
              </a:ln>
            </p:spPr>
            <p:txBody>
              <a:bodyPr spcFirstLastPara="1" wrap="square" lIns="50800" tIns="50800" rIns="50800" bIns="50800" anchor="ctr" anchorCtr="0">
                <a:noAutofit/>
              </a:bodyPr>
              <a:lstStyle/>
              <a:p>
                <a:pPr marL="0" marR="0" lvl="0" indent="0" algn="ctr" rtl="0">
                  <a:lnSpc>
                    <a:spcPct val="194000"/>
                  </a:lnSpc>
                  <a:spcBef>
                    <a:spcPts val="0"/>
                  </a:spcBef>
                  <a:spcAft>
                    <a:spcPts val="0"/>
                  </a:spcAft>
                  <a:buClr>
                    <a:srgbClr val="000000"/>
                  </a:buClr>
                  <a:buSzPts val="1800"/>
                  <a:buFont typeface="Arial" panose="020B0604020202020204"/>
                  <a:buNone/>
                </a:pPr>
                <a:endParaRPr sz="18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grpSp>
        <p:grpSp>
          <p:nvGrpSpPr>
            <p:cNvPr id="104" name="Google Shape;104;p23">
              <a:extLst>
                <a:ext uri="{FF2B5EF4-FFF2-40B4-BE49-F238E27FC236}">
                  <a16:creationId xmlns:a16="http://schemas.microsoft.com/office/drawing/2014/main" id="{CA9F7905-498C-3B71-3F89-8FCC3AD12CFC}"/>
                </a:ext>
              </a:extLst>
            </p:cNvPr>
            <p:cNvGrpSpPr/>
            <p:nvPr/>
          </p:nvGrpSpPr>
          <p:grpSpPr>
            <a:xfrm>
              <a:off x="0" y="1178719"/>
              <a:ext cx="953011" cy="11165681"/>
              <a:chOff x="0" y="-38100"/>
              <a:chExt cx="188249" cy="2205567"/>
            </a:xfrm>
          </p:grpSpPr>
          <p:sp>
            <p:nvSpPr>
              <p:cNvPr id="105" name="Google Shape;105;p23">
                <a:extLst>
                  <a:ext uri="{FF2B5EF4-FFF2-40B4-BE49-F238E27FC236}">
                    <a16:creationId xmlns:a16="http://schemas.microsoft.com/office/drawing/2014/main" id="{1A535913-3E9F-5AC2-07B3-AE6611401FE0}"/>
                  </a:ext>
                </a:extLst>
              </p:cNvPr>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sp>
          <p:sp>
            <p:nvSpPr>
              <p:cNvPr id="106" name="Google Shape;106;p23">
                <a:extLst>
                  <a:ext uri="{FF2B5EF4-FFF2-40B4-BE49-F238E27FC236}">
                    <a16:creationId xmlns:a16="http://schemas.microsoft.com/office/drawing/2014/main" id="{DC7AAE39-12BC-6CE1-BC91-152A66F9237B}"/>
                  </a:ext>
                </a:extLst>
              </p:cNvPr>
              <p:cNvSpPr txBox="1"/>
              <p:nvPr/>
            </p:nvSpPr>
            <p:spPr>
              <a:xfrm>
                <a:off x="0" y="-38100"/>
                <a:ext cx="188249" cy="2205567"/>
              </a:xfrm>
              <a:prstGeom prst="rect">
                <a:avLst/>
              </a:prstGeom>
              <a:noFill/>
              <a:ln>
                <a:noFill/>
              </a:ln>
            </p:spPr>
            <p:txBody>
              <a:bodyPr spcFirstLastPara="1" wrap="square" lIns="50800" tIns="50800" rIns="50800" bIns="50800" anchor="ctr" anchorCtr="0">
                <a:noAutofit/>
              </a:bodyPr>
              <a:lstStyle/>
              <a:p>
                <a:pPr marL="0" marR="0" lvl="0" indent="0" algn="ctr" rtl="0">
                  <a:lnSpc>
                    <a:spcPct val="194000"/>
                  </a:lnSpc>
                  <a:spcBef>
                    <a:spcPts val="0"/>
                  </a:spcBef>
                  <a:spcAft>
                    <a:spcPts val="0"/>
                  </a:spcAft>
                  <a:buClr>
                    <a:srgbClr val="000000"/>
                  </a:buClr>
                  <a:buSzPts val="1800"/>
                  <a:buFont typeface="Arial" panose="020B0604020202020204"/>
                  <a:buNone/>
                </a:pPr>
                <a:endParaRPr sz="18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grpSp>
        <p:sp>
          <p:nvSpPr>
            <p:cNvPr id="107" name="Google Shape;107;p23">
              <a:extLst>
                <a:ext uri="{FF2B5EF4-FFF2-40B4-BE49-F238E27FC236}">
                  <a16:creationId xmlns:a16="http://schemas.microsoft.com/office/drawing/2014/main" id="{194A4FC4-094B-208A-0406-C66971118CDA}"/>
                </a:ext>
              </a:extLst>
            </p:cNvPr>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stretch>
                <a:fillRect l="-21957" r="-27485"/>
              </a:stretch>
            </a:blipFill>
            <a:ln>
              <a:noFill/>
            </a:ln>
          </p:spPr>
        </p:sp>
      </p:grpSp>
      <p:sp>
        <p:nvSpPr>
          <p:cNvPr id="2" name="Google Shape;93;p22">
            <a:extLst>
              <a:ext uri="{FF2B5EF4-FFF2-40B4-BE49-F238E27FC236}">
                <a16:creationId xmlns:a16="http://schemas.microsoft.com/office/drawing/2014/main" id="{E3D64290-E784-8796-3244-9058EBE4075B}"/>
              </a:ext>
            </a:extLst>
          </p:cNvPr>
          <p:cNvSpPr txBox="1"/>
          <p:nvPr/>
        </p:nvSpPr>
        <p:spPr>
          <a:xfrm>
            <a:off x="2516695" y="884039"/>
            <a:ext cx="15015411" cy="677108"/>
          </a:xfrm>
          <a:prstGeom prst="rect">
            <a:avLst/>
          </a:prstGeom>
          <a:solidFill>
            <a:schemeClr val="accent2">
              <a:lumMod val="20000"/>
              <a:lumOff val="80000"/>
            </a:schemeClr>
          </a:solidFill>
          <a:ln>
            <a:noFill/>
          </a:ln>
        </p:spPr>
        <p:txBody>
          <a:bodyPr spcFirstLastPara="1" wrap="square" lIns="0" tIns="0" rIns="0" bIns="0" anchor="t" anchorCtr="0">
            <a:spAutoFit/>
          </a:bodyPr>
          <a:lstStyle/>
          <a:p>
            <a:pPr algn="ctr"/>
            <a:r>
              <a:rPr lang="id-ID" sz="4400" dirty="0">
                <a:latin typeface="Questrial" pitchFamily="2" charset="0"/>
                <a:ea typeface="Questrial" pitchFamily="2" charset="0"/>
                <a:cs typeface="Questrial" pitchFamily="2" charset="0"/>
              </a:rPr>
              <a:t>Pembahasan 2: Hak-hak Ekonomi Perempuan</a:t>
            </a:r>
            <a:r>
              <a:rPr lang="en-US" sz="4400" dirty="0">
                <a:latin typeface="Questrial" pitchFamily="2" charset="0"/>
                <a:ea typeface="Questrial" pitchFamily="2" charset="0"/>
                <a:cs typeface="Questrial" pitchFamily="2" charset="0"/>
              </a:rPr>
              <a:t> </a:t>
            </a:r>
            <a:r>
              <a:rPr lang="en-US" sz="4400" dirty="0" err="1">
                <a:latin typeface="Questrial" pitchFamily="2" charset="0"/>
                <a:ea typeface="Questrial" pitchFamily="2" charset="0"/>
                <a:cs typeface="Questrial" pitchFamily="2" charset="0"/>
              </a:rPr>
              <a:t>Lainnya</a:t>
            </a:r>
            <a:endParaRPr lang="en-ID" sz="4400" dirty="0">
              <a:latin typeface="Questrial" pitchFamily="2" charset="0"/>
              <a:ea typeface="Questrial" pitchFamily="2" charset="0"/>
              <a:cs typeface="Questrial" pitchFamily="2" charset="0"/>
            </a:endParaRPr>
          </a:p>
        </p:txBody>
      </p:sp>
      <p:pic>
        <p:nvPicPr>
          <p:cNvPr id="3" name="Picture 2">
            <a:extLst>
              <a:ext uri="{FF2B5EF4-FFF2-40B4-BE49-F238E27FC236}">
                <a16:creationId xmlns:a16="http://schemas.microsoft.com/office/drawing/2014/main" id="{9359A4D5-2464-E69E-05C1-97EB4DB54A8D}"/>
              </a:ext>
            </a:extLst>
          </p:cNvPr>
          <p:cNvPicPr>
            <a:picLocks noChangeAspect="1"/>
          </p:cNvPicPr>
          <p:nvPr/>
        </p:nvPicPr>
        <p:blipFill>
          <a:blip r:embed="rId4"/>
          <a:stretch>
            <a:fillRect/>
          </a:stretch>
        </p:blipFill>
        <p:spPr>
          <a:xfrm>
            <a:off x="10727871" y="2645229"/>
            <a:ext cx="7090572" cy="6555641"/>
          </a:xfrm>
          <a:prstGeom prst="rect">
            <a:avLst/>
          </a:prstGeom>
        </p:spPr>
      </p:pic>
    </p:spTree>
    <p:extLst>
      <p:ext uri="{BB962C8B-B14F-4D97-AF65-F5344CB8AC3E}">
        <p14:creationId xmlns:p14="http://schemas.microsoft.com/office/powerpoint/2010/main" val="4079603561"/>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1361</TotalTime>
  <Words>1177</Words>
  <Application>Microsoft Office PowerPoint</Application>
  <PresentationFormat>Custom</PresentationFormat>
  <Paragraphs>98</Paragraphs>
  <Slides>15</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Questrial</vt:lpstr>
      <vt:lpstr>Wingdings</vt:lpstr>
      <vt:lpstr>Arabic Typesetting</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Siti Zinatun</dc:creator>
  <cp:lastModifiedBy>Siti Zinatun</cp:lastModifiedBy>
  <cp:revision>93</cp:revision>
  <dcterms:created xsi:type="dcterms:W3CDTF">2006-08-16T00:00:00Z</dcterms:created>
  <dcterms:modified xsi:type="dcterms:W3CDTF">2025-07-20T03:06:02Z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89A9DB8F2E0B451FBD9DA3C5484A8647_12</vt:lpwstr>
  </property>
  <property fmtid="{D5CDD505-2E9C-101B-9397-08002B2CF9AE}" pid="3" name="KSOProductBuildVer">
    <vt:lpwstr>1033-12.2.0.21546</vt:lpwstr>
  </property>
</Properties>
</file>