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7" r:id="rId4"/>
    <p:sldId id="364" r:id="rId5"/>
    <p:sldId id="344" r:id="rId6"/>
    <p:sldId id="355" r:id="rId7"/>
    <p:sldId id="361" r:id="rId8"/>
    <p:sldId id="356" r:id="rId9"/>
    <p:sldId id="359" r:id="rId10"/>
    <p:sldId id="362" r:id="rId11"/>
    <p:sldId id="363" r:id="rId12"/>
    <p:sldId id="273" r:id="rId13"/>
  </p:sldIdLst>
  <p:sldSz cx="18288000" cy="10287000"/>
  <p:notesSz cx="6858000" cy="9144000"/>
  <p:embeddedFontLst>
    <p:embeddedFont>
      <p:font typeface="Questrial" pitchFamily="2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000000"/>
          </p15:clr>
        </p15:guide>
        <p15:guide id="2" pos="2880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C9FA"/>
    <a:srgbClr val="E8D9A2"/>
    <a:srgbClr val="63A4F7"/>
    <a:srgbClr val="4F9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3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6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611B0778-19F3-A537-B87E-3941E6169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F41ECEF4-F67A-C86D-0963-3EAB1384BE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B21BEB15-DFDB-53A7-E3F5-33ACB27933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96468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645146A6-5224-86ED-73DD-A92E49C9B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94EA81D2-DC66-4F4E-DF7B-F32798CCB5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368230D1-F096-AAB5-718B-028B80E2EAB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80023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2" name="Google Shape;30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7" name="Google Shape;7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0AADECBA-0BEB-C83A-BE28-E8F42F3ECA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B9937376-BF82-7003-B3DB-AEEFE97F40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CDCA9BEC-644C-2A51-3189-1E4C0058E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340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031837E-907F-7772-A853-FD291EAAD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82169544-5A2F-C9AE-0323-F69F3B329EE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FAED9EA3-A395-9C0D-F87B-D02CD734DA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00543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47BB5273-6A0C-3AA0-9F55-AD9ACDF49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517AED2C-B5D6-345B-A3AA-737D67D7D1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8A7509BA-1DDB-276E-6E71-D6ECC2A870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16311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0DDA3AD2-742E-C61C-A61D-F15058CB8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C704F26B-186D-8323-D127-157FE1F2A26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B25D8A13-E402-3E18-63CA-4FFE9B7F93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700897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9D107CF5-3D85-0BAA-EDBE-AF2E44AD4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:notes">
            <a:extLst>
              <a:ext uri="{FF2B5EF4-FFF2-40B4-BE49-F238E27FC236}">
                <a16:creationId xmlns:a16="http://schemas.microsoft.com/office/drawing/2014/main" id="{D82B1668-446F-BA96-42E9-285A6E21420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7" name="Google Shape;97;p23:notes">
            <a:extLst>
              <a:ext uri="{FF2B5EF4-FFF2-40B4-BE49-F238E27FC236}">
                <a16:creationId xmlns:a16="http://schemas.microsoft.com/office/drawing/2014/main" id="{C20FC8E9-6882-113B-DC2E-510670D02ED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974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 panose="020F0502020204030204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 panose="020F0502020204030204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ouindonesia.id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 extrusionOk="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/>
            <a:stretch>
              <a:fillRect l="-26608" r="-41298"/>
            </a:stretch>
          </a:blipFill>
          <a:ln>
            <a:noFill/>
          </a:ln>
        </p:spPr>
        <p:txBody>
          <a:bodyPr/>
          <a:lstStyle/>
          <a:p>
            <a:endParaRPr lang="en-ID"/>
          </a:p>
        </p:txBody>
      </p:sp>
      <p:sp>
        <p:nvSpPr>
          <p:cNvPr id="85" name="Google Shape;85;p1"/>
          <p:cNvSpPr/>
          <p:nvPr/>
        </p:nvSpPr>
        <p:spPr>
          <a:xfrm>
            <a:off x="10610019" y="0"/>
            <a:ext cx="8706681" cy="11512966"/>
          </a:xfrm>
          <a:custGeom>
            <a:avLst/>
            <a:gdLst/>
            <a:ahLst/>
            <a:cxnLst/>
            <a:rect l="l" t="t" r="r" b="b"/>
            <a:pathLst>
              <a:path w="8706681" h="11512966" extrusionOk="0">
                <a:moveTo>
                  <a:pt x="0" y="0"/>
                </a:moveTo>
                <a:lnTo>
                  <a:pt x="8706681" y="0"/>
                </a:lnTo>
                <a:lnTo>
                  <a:pt x="8706681" y="11512966"/>
                </a:lnTo>
                <a:lnTo>
                  <a:pt x="0" y="1151296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93" name="Google Shape;93;p1"/>
          <p:cNvSpPr txBox="1"/>
          <p:nvPr/>
        </p:nvSpPr>
        <p:spPr>
          <a:xfrm>
            <a:off x="1028700" y="8977615"/>
            <a:ext cx="5099376" cy="280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50" b="0" i="0" u="sng" strike="noStrike" cap="none">
                <a:solidFill>
                  <a:srgbClr val="014196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  <a:hlinkClick r:id="rId5"/>
              </a:rPr>
              <a:t>mouindonesia.id</a:t>
            </a:r>
          </a:p>
        </p:txBody>
      </p:sp>
      <p:grpSp>
        <p:nvGrpSpPr>
          <p:cNvPr id="94" name="Google Shape;94;p1"/>
          <p:cNvGrpSpPr/>
          <p:nvPr/>
        </p:nvGrpSpPr>
        <p:grpSpPr>
          <a:xfrm>
            <a:off x="14397072" y="643490"/>
            <a:ext cx="3324640" cy="1439278"/>
            <a:chOff x="0" y="0"/>
            <a:chExt cx="4432854" cy="1919037"/>
          </a:xfrm>
        </p:grpSpPr>
        <p:sp>
          <p:nvSpPr>
            <p:cNvPr id="95" name="Google Shape;95;p1"/>
            <p:cNvSpPr/>
            <p:nvPr/>
          </p:nvSpPr>
          <p:spPr>
            <a:xfrm>
              <a:off x="0" y="0"/>
              <a:ext cx="1919037" cy="1919037"/>
            </a:xfrm>
            <a:custGeom>
              <a:avLst/>
              <a:gdLst/>
              <a:ahLst/>
              <a:cxnLst/>
              <a:rect l="l" t="t" r="r" b="b"/>
              <a:pathLst>
                <a:path w="1919037" h="1919037" extrusionOk="0">
                  <a:moveTo>
                    <a:pt x="0" y="0"/>
                  </a:moveTo>
                  <a:lnTo>
                    <a:pt x="1919037" y="0"/>
                  </a:lnTo>
                  <a:lnTo>
                    <a:pt x="1919037" y="1919037"/>
                  </a:lnTo>
                  <a:lnTo>
                    <a:pt x="0" y="191903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/>
              <a:stretch>
                <a:fillRect/>
              </a:stretch>
            </a:blipFill>
            <a:ln>
              <a:noFill/>
            </a:ln>
          </p:spPr>
        </p:sp>
        <p:sp>
          <p:nvSpPr>
            <p:cNvPr id="96" name="Google Shape;96;p1"/>
            <p:cNvSpPr txBox="1"/>
            <p:nvPr/>
          </p:nvSpPr>
          <p:spPr>
            <a:xfrm>
              <a:off x="1803364" y="304641"/>
              <a:ext cx="2629490" cy="136690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Al Mustafa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Open </a:t>
              </a:r>
            </a:p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675" b="0" i="0" u="none" strike="noStrike" cap="none">
                  <a:solidFill>
                    <a:srgbClr val="C4AD72"/>
                  </a:solidFill>
                  <a:latin typeface="Arial" panose="020B0604020202020204"/>
                  <a:ea typeface="Arial" panose="020B0604020202020204"/>
                  <a:cs typeface="Arial" panose="020B0604020202020204"/>
                  <a:sym typeface="Arial" panose="020B0604020202020204"/>
                </a:rPr>
                <a:t>University</a:t>
              </a:r>
            </a:p>
          </p:txBody>
        </p:sp>
      </p:grpSp>
      <p:sp>
        <p:nvSpPr>
          <p:cNvPr id="4" name="Google Shape;91;p1"/>
          <p:cNvSpPr txBox="1"/>
          <p:nvPr/>
        </p:nvSpPr>
        <p:spPr>
          <a:xfrm>
            <a:off x="1310377" y="3928679"/>
            <a:ext cx="12044675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Perempuan </a:t>
            </a:r>
            <a:r>
              <a:rPr lang="en-US" sz="80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dalam</a:t>
            </a:r>
            <a:r>
              <a:rPr lang="en-US" sz="80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 Islam 2 </a:t>
            </a:r>
            <a:endParaRPr lang="en-US" sz="8000" dirty="0"/>
          </a:p>
        </p:txBody>
      </p:sp>
      <p:sp>
        <p:nvSpPr>
          <p:cNvPr id="15" name="Google Shape;91;p1"/>
          <p:cNvSpPr txBox="1"/>
          <p:nvPr/>
        </p:nvSpPr>
        <p:spPr>
          <a:xfrm>
            <a:off x="4031573" y="5756483"/>
            <a:ext cx="7381124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Siti </a:t>
            </a:r>
            <a:r>
              <a:rPr lang="en-US" sz="6600" b="1" i="0" u="none" strike="noStrike" cap="none" dirty="0" err="1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Zinatun</a:t>
            </a: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, M.A.</a:t>
            </a:r>
            <a:endParaRPr lang="en-US" sz="6600" dirty="0"/>
          </a:p>
        </p:txBody>
      </p:sp>
      <p:sp>
        <p:nvSpPr>
          <p:cNvPr id="16" name="Google Shape;91;p1"/>
          <p:cNvSpPr txBox="1"/>
          <p:nvPr/>
        </p:nvSpPr>
        <p:spPr>
          <a:xfrm>
            <a:off x="5943599" y="7111064"/>
            <a:ext cx="4666419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0" u="none" strike="noStrike" cap="none" dirty="0">
                <a:solidFill>
                  <a:srgbClr val="122D6D"/>
                </a:solidFill>
                <a:latin typeface="Questrial"/>
                <a:ea typeface="Questrial"/>
                <a:cs typeface="Questrial"/>
                <a:sym typeface="Questrial"/>
              </a:rPr>
              <a:t>2025</a:t>
            </a:r>
            <a:endParaRPr lang="en-US"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C154B2A9-F619-51F0-3F7B-76AEE3C75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05C5804F-D26C-793D-8150-02C3AC5F06CB}"/>
              </a:ext>
            </a:extLst>
          </p:cNvPr>
          <p:cNvSpPr txBox="1"/>
          <p:nvPr/>
        </p:nvSpPr>
        <p:spPr>
          <a:xfrm>
            <a:off x="1866989" y="1879723"/>
            <a:ext cx="15665117" cy="104644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Pertanyaan</a:t>
            </a:r>
            <a:endParaRPr lang="en-US" sz="32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	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Mengapa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meskipun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bersusah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payah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siapa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pun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mengurus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pendidikan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akhirnya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diserahkan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ayah?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Apakah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pengabaian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dan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keberpihakan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(ayah)?</a:t>
            </a:r>
          </a:p>
          <a:p>
            <a:endParaRPr 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Jawaban</a:t>
            </a:r>
            <a:endParaRPr lang="en-ID" sz="32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Pengertian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hadhanah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Merupakan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pendidikan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penjagaan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perlindungan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pemeliharaan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fikih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wewenang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mengurus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memandikan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menidurkan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dll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Perbedaan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wilayah: 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Hadhanah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wilayah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menyangkut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harta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keuangan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mencakup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Tolok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ukur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hadhanah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2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Islam: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Fokus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utama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kemaslahatan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Mempertimbangkan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perasaan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keibuan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Memperhitungkan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perbedaan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kebutuhan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terhadap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Memperhatikan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finansial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pengasuhan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6382F4AE-A896-C1AC-EF46-F7EEC3E734F7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44ACB1F-683A-191E-1AFB-A209F0F96D60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D30938E5-453B-22B4-9791-C20CAE0FD7FF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30FC0B74-A8CC-AB45-1EF7-45C0141FA96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FF99C5FC-BAB2-74E0-41CB-F633317D7216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1DB7E62E-0C0D-DFAB-FE3F-43897A501B0E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226DAE9A-9160-6F63-228D-012032CF9F9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9D441415-931D-E8A4-FE2D-9BC67380A088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B0036A2F-FACB-A1DB-CEEF-448A64BAB086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/>
              <a:t>Pertanyaan</a:t>
            </a:r>
            <a:r>
              <a:rPr lang="en-ID" sz="4400" b="1" dirty="0"/>
              <a:t> dan </a:t>
            </a:r>
            <a:r>
              <a:rPr lang="en-ID" sz="4400" b="1" dirty="0" err="1"/>
              <a:t>Jawaban</a:t>
            </a:r>
            <a:r>
              <a:rPr lang="en-ID" sz="4400" b="1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42736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7B46424C-E97C-DFC3-2E51-B07E499A2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D4EBDE54-4687-1F2F-F4DA-3A918F21680B}"/>
              </a:ext>
            </a:extLst>
          </p:cNvPr>
          <p:cNvSpPr txBox="1"/>
          <p:nvPr/>
        </p:nvSpPr>
        <p:spPr>
          <a:xfrm>
            <a:off x="1866989" y="1879723"/>
            <a:ext cx="15665117" cy="775596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Mengasuh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adalah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tugas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mencakup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finansial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Islam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membagi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sosial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adil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sehingga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beban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dibebankan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diwajibkan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mengasuh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sepenuhnya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menyulitkan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kehidupan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Hukum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kasih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sayang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Islam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meringankan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Keberadaan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sisi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sering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hambatan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menikah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kembali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Sedangkan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cenderung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lebih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mudah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menikah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lagi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sehingga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pertimbangan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keadilan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juga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alasan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menjadi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penghalang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tindakan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gegabah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400FA95E-A94F-01C7-4C93-392996EAF93B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A5AF3258-362A-F648-2800-31355D18A496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97DF1725-5E50-FB2D-43ED-726CBD79453A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F0940784-EFDF-61FE-FD28-E62B9950081C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7A48F99-3A9A-57C6-30AC-1606656EE7BF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3BD19360-31AD-AC39-D657-7F2AEB6A70CD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0143423D-6CDA-E0BD-094C-668D1C1A568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867EA978-F361-9628-B77B-04DAEBD44E75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149730B8-11F0-E3C6-61C2-45C44DBDA5E0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Hikmah wilayah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4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berada</a:t>
            </a:r>
            <a:r>
              <a:rPr lang="en-US" sz="44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ayah</a:t>
            </a:r>
            <a:endParaRPr lang="en-ID" sz="4400" b="1" dirty="0"/>
          </a:p>
        </p:txBody>
      </p:sp>
    </p:spTree>
    <p:extLst>
      <p:ext uri="{BB962C8B-B14F-4D97-AF65-F5344CB8AC3E}">
        <p14:creationId xmlns:p14="http://schemas.microsoft.com/office/powerpoint/2010/main" val="764574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37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305" name="Google Shape;305;p37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306" name="Google Shape;306;p37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307" name="Google Shape;307;p37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308" name="Google Shape;308;p37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309" name="Google Shape;309;p37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310" name="Google Shape;310;p37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311" name="Google Shape;311;p37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312" name="Google Shape;312;p37"/>
          <p:cNvSpPr txBox="1"/>
          <p:nvPr/>
        </p:nvSpPr>
        <p:spPr>
          <a:xfrm>
            <a:off x="2286000" y="555171"/>
            <a:ext cx="15382754" cy="91977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Sekian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dan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Terima</a:t>
            </a:r>
            <a:r>
              <a:rPr lang="en-US" sz="836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</a:t>
            </a:r>
            <a:r>
              <a:rPr lang="en-US" sz="836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kasih</a:t>
            </a: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lang="en-US" sz="8360" b="1" i="0" u="none" strike="noStrike" cap="none" dirty="0">
              <a:solidFill>
                <a:srgbClr val="014196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358"/>
              <a:buFont typeface="Arial" panose="020B0604020202020204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/>
        </p:nvSpPr>
        <p:spPr>
          <a:xfrm>
            <a:off x="6352674" y="599833"/>
            <a:ext cx="8109284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 panose="020B0604020202020204"/>
              <a:buNone/>
            </a:pPr>
            <a:r>
              <a:rPr lang="en-US" sz="6000" b="1" i="0" u="none" strike="noStrike" cap="none" dirty="0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   9. Tema </a:t>
            </a:r>
            <a:r>
              <a:rPr lang="en-US" sz="6000" b="1" i="0" u="none" strike="noStrike" cap="none" dirty="0" err="1">
                <a:solidFill>
                  <a:srgbClr val="014196"/>
                </a:solidFill>
                <a:latin typeface="Questrial"/>
                <a:ea typeface="Questrial"/>
                <a:cs typeface="Questrial"/>
                <a:sym typeface="Questrial"/>
              </a:rPr>
              <a:t>Pembahasan</a:t>
            </a:r>
            <a:endParaRPr sz="6000" b="0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83" name="Google Shape;83;p22"/>
          <p:cNvSpPr txBox="1"/>
          <p:nvPr/>
        </p:nvSpPr>
        <p:spPr>
          <a:xfrm>
            <a:off x="2863516" y="1925054"/>
            <a:ext cx="14386517" cy="42842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914400" indent="-914400" algn="ctr">
              <a:lnSpc>
                <a:spcPct val="140000"/>
              </a:lnSpc>
              <a:buSzPts val="3600"/>
              <a:buAutoNum type="arabicPeriod"/>
            </a:pPr>
            <a:endParaRPr lang="id-ID" sz="4800" b="1" dirty="0"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  <a:p>
            <a:pPr algn="ctr"/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</a:t>
            </a:r>
            <a:r>
              <a:rPr lang="en-ID" sz="48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8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Hadhanah</a:t>
            </a:r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/ </a:t>
            </a:r>
            <a:r>
              <a:rPr lang="fa-IR" sz="4800" b="1" dirty="0"/>
              <a:t>حضانه</a:t>
            </a:r>
            <a:r>
              <a:rPr lang="en-US" sz="4800" b="1" dirty="0"/>
              <a:t> </a:t>
            </a:r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</a:p>
          <a:p>
            <a:pPr algn="ctr"/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dan </a:t>
            </a:r>
            <a:r>
              <a:rPr lang="en-ID" sz="48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48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Jawab  Orang Tua</a:t>
            </a:r>
            <a:endParaRPr lang="en-ID" sz="48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endParaRPr lang="en-ID" sz="48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>
              <a:lnSpc>
                <a:spcPct val="140000"/>
              </a:lnSpc>
              <a:buSzPts val="3600"/>
            </a:pPr>
            <a:endParaRPr lang="id-ID" sz="4800" b="1" dirty="0"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  <p:grpSp>
        <p:nvGrpSpPr>
          <p:cNvPr id="85" name="Google Shape;85;p22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86" name="Google Shape;86;p22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87" name="Google Shape;87;p22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88" name="Google Shape;88;p22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89" name="Google Shape;89;p22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90" name="Google Shape;90;p22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91" name="Google Shape;91;p22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92" name="Google Shape;92;p22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921790" y="1735810"/>
            <a:ext cx="15995508" cy="80021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leksikal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Hadhanah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berasal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kata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hadn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tubuh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ketiak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hingga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pinggang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sisi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tubuh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dada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istilah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wewenang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kekuasaan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mendidik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segala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bermanfaat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seperti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menjaga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merawat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membersihkan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mengasuh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mendidiknya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umum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meliputi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pengasuhan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pendidikan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pemeliharaan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penjagaan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perlindungan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fisik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psikologis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Cakupan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Segala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sarana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kelangsungan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hidup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pertumbuhan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kebersihan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jasmani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rohani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Wewenang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Kekuasaan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mendidik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melakukan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hal-hal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bermanfaat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5534525" y="385011"/>
            <a:ext cx="8871285" cy="83099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0" algn="ctr"/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Definisi</a:t>
            </a:r>
            <a:r>
              <a:rPr lang="en-ID" sz="5400" b="1" dirty="0"/>
              <a:t> </a:t>
            </a:r>
            <a:r>
              <a:rPr lang="en-ID" sz="5400" b="1" dirty="0" err="1"/>
              <a:t>Hadhanah</a:t>
            </a:r>
            <a:endParaRPr sz="4000" b="1" i="0" u="none" strike="noStrike" cap="none" dirty="0">
              <a:solidFill>
                <a:schemeClr val="bg2"/>
              </a:solidFill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4D1E6A04-BCD7-149A-560F-1A1A4C6DC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4118D6B0-340C-1D90-ABD3-77A5A790DF75}"/>
              </a:ext>
            </a:extLst>
          </p:cNvPr>
          <p:cNvSpPr txBox="1"/>
          <p:nvPr/>
        </p:nvSpPr>
        <p:spPr>
          <a:xfrm>
            <a:off x="1921790" y="1735810"/>
            <a:ext cx="15995508" cy="830996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id-ID" sz="36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Prioritas Ibu</a:t>
            </a:r>
            <a:endParaRPr lang="en-US" sz="36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Pada masa awal kehidupan anak, ibu memiliki prioritas karena 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masa-masa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membutuhkan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kasih sayang dan perhatian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merupakan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ketergantungan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emosional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tinggi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antara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US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Selama dua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milik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sendiri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 lain yang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dibayar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pasca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perceraian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masa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diutamakan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pada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Pandangan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disepakati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para ulama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fikih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didukung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Riwayat</a:t>
            </a:r>
          </a:p>
          <a:p>
            <a:pPr algn="just"/>
            <a:endParaRPr lang="en-ID" sz="36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en-ID" sz="36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Perpindahan</a:t>
            </a:r>
            <a:r>
              <a:rPr lang="en-ID" sz="36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Hak </a:t>
            </a:r>
            <a:r>
              <a:rPr lang="en-ID" sz="36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endParaRPr lang="en-ID" sz="36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Setelah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usia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tertentu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(2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laki-laki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7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perempuan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),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bisa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berpindah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ayah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atau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wali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syar’i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tetap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memperhatikan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kemaslahatan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berbeda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6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hukum</a:t>
            </a:r>
            <a:r>
              <a:rPr lang="en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0834F63E-BC82-F330-A917-9AC2779EB835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B61E87CB-A884-CE56-55C9-826EE494F572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ADC3261-79DA-72CF-CD52-ED3237B76AE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2E7F4B13-2A87-FAB0-D49C-5699B38F6141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FA1213FC-7234-1F52-FC0E-ABCD5ECB80C2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C9EF4C87-58F9-71A6-E0CF-2BD6E05139A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A1CDB28B-B1A0-B13D-746C-934C10976544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00415067-6F41-F149-2771-7A54F5730262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>
            <a:extLst>
              <a:ext uri="{FF2B5EF4-FFF2-40B4-BE49-F238E27FC236}">
                <a16:creationId xmlns:a16="http://schemas.microsoft.com/office/drawing/2014/main" id="{63D1D2BE-32D8-2455-A7CC-7AF889EEFC1A}"/>
              </a:ext>
            </a:extLst>
          </p:cNvPr>
          <p:cNvSpPr txBox="1"/>
          <p:nvPr/>
        </p:nvSpPr>
        <p:spPr>
          <a:xfrm>
            <a:off x="5534525" y="385011"/>
            <a:ext cx="8871285" cy="83099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 dirty="0" err="1">
                <a:solidFill>
                  <a:schemeClr val="bg2"/>
                </a:solidFill>
                <a:latin typeface="Questrial"/>
                <a:ea typeface="Questrial"/>
                <a:cs typeface="Questrial"/>
                <a:sym typeface="Questrial"/>
              </a:rPr>
              <a:t>Prioritas</a:t>
            </a:r>
            <a:r>
              <a:rPr lang="en-US" sz="5400" b="1" i="0" u="none" strike="noStrike" cap="none" dirty="0">
                <a:solidFill>
                  <a:schemeClr val="bg2"/>
                </a:solidFill>
                <a:latin typeface="Questrial"/>
                <a:ea typeface="Questrial"/>
                <a:cs typeface="Questrial"/>
                <a:sym typeface="Questrial"/>
              </a:rPr>
              <a:t> Hak </a:t>
            </a:r>
            <a:r>
              <a:rPr lang="en-US" sz="5400" b="1" i="0" u="none" strike="noStrike" cap="none" dirty="0" err="1">
                <a:solidFill>
                  <a:schemeClr val="bg2"/>
                </a:solidFill>
                <a:latin typeface="Questrial"/>
                <a:ea typeface="Questrial"/>
                <a:cs typeface="Questrial"/>
                <a:sym typeface="Questrial"/>
              </a:rPr>
              <a:t>Asuh</a:t>
            </a:r>
            <a:endParaRPr sz="4000" b="1" i="0" u="none" strike="noStrike" cap="none" dirty="0">
              <a:solidFill>
                <a:schemeClr val="bg2"/>
              </a:solidFill>
              <a:latin typeface="Questrial" pitchFamily="2" charset="0"/>
              <a:ea typeface="Questrial" pitchFamily="2" charset="0"/>
              <a:cs typeface="Questrial" pitchFamily="2" charset="0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1592724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/>
        </p:nvSpPr>
        <p:spPr>
          <a:xfrm>
            <a:off x="1875294" y="1952786"/>
            <a:ext cx="8330063" cy="7755969"/>
          </a:xfrm>
          <a:prstGeom prst="rect">
            <a:avLst/>
          </a:prstGeom>
          <a:solidFill>
            <a:srgbClr val="A4C9F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Fokus Utama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Dalam kasus perceraian, kepentingan anak adalah asas utama penentuan hak asuh.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Peran Hakim Syar’i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Hakim dapat memberikan hak asuh kepada pihak yang cakap jika salah satu orang tua tidak memenuhi syarat.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Kewajiban Nafkah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r>
              <a:rPr lang="id-ID" sz="3600" dirty="0">
                <a:latin typeface="Questrial" pitchFamily="2" charset="0"/>
                <a:ea typeface="Questrial" pitchFamily="2" charset="0"/>
                <a:cs typeface="Questrial" pitchFamily="2" charset="0"/>
              </a:rPr>
              <a:t>Meskipun hak asuh pada ibu, pembiayaan dan nafkah anak tetap tanggung jawab ayah.</a:t>
            </a:r>
            <a:endParaRPr lang="en-US" sz="36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/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/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/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/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/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/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/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/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5" name="Google Shape;93;p22"/>
          <p:cNvSpPr txBox="1"/>
          <p:nvPr/>
        </p:nvSpPr>
        <p:spPr>
          <a:xfrm>
            <a:off x="2887578" y="385011"/>
            <a:ext cx="13349199" cy="830997"/>
          </a:xfrm>
          <a:prstGeom prst="rect">
            <a:avLst/>
          </a:prstGeom>
          <a:solidFill>
            <a:srgbClr val="A4C9FA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Prinsip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5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Kemaslahatan</a:t>
            </a:r>
            <a:r>
              <a:rPr lang="en-ID" sz="5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Anak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C3A50AE-2D19-4D37-6632-C3E8C96B01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2853" y="1952786"/>
            <a:ext cx="7640217" cy="748512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13DE0A5B-1FA8-585F-B11C-695BBEBE4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F71C8806-42F8-5D20-0E75-898ABFDAE540}"/>
              </a:ext>
            </a:extLst>
          </p:cNvPr>
          <p:cNvSpPr txBox="1"/>
          <p:nvPr/>
        </p:nvSpPr>
        <p:spPr>
          <a:xfrm>
            <a:off x="1866989" y="1879723"/>
            <a:ext cx="15665117" cy="7879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 rtl="1"/>
            <a:r>
              <a:rPr lang="ar-SA" sz="3200" dirty="0">
                <a:latin typeface="Questrial" pitchFamily="2" charset="0"/>
                <a:ea typeface="Questrial" pitchFamily="2" charset="0"/>
              </a:rPr>
              <a:t>وَالْوَالِدَاتُ يُرْضِعْنَ أَوْلَادَهُنَّ حَوْلَيْنِ كَامِلَيْنِ لِمَنْ أَرَادَ أَنْ يُتِمَّ الرَّضَاعَةَ ۚ</a:t>
            </a: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"Para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anak-anak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dua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tahun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penuh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… </a:t>
            </a:r>
          </a:p>
          <a:p>
            <a:pPr algn="ctr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 al-Baqarah: 233)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 rtl="1"/>
            <a:r>
              <a:rPr lang="ar-SA" sz="3200" dirty="0">
                <a:latin typeface="Questrial" pitchFamily="2" charset="0"/>
                <a:ea typeface="Questrial" pitchFamily="2" charset="0"/>
              </a:rPr>
              <a:t>وَعَلَى الْمَوْلُودِ لَهُ رِزْقُهُنَّ</a:t>
            </a:r>
            <a:r>
              <a:rPr lang="en-US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ar-SA" sz="3200" dirty="0">
                <a:latin typeface="Questrial" pitchFamily="2" charset="0"/>
                <a:ea typeface="Questrial" pitchFamily="2" charset="0"/>
              </a:rPr>
              <a:t>وَكِسْوَتُهُنَّ بِالْمَعْرُوفِ</a:t>
            </a:r>
            <a:endParaRPr lang="en-US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orang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tua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dari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tersebut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(ayah),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wajib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pakaian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patut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..."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 al-Baqarah: 233)</a:t>
            </a:r>
            <a:b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</a:b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ctr"/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Ayah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tanggung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jawab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pengasuhan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Pakaian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Wajib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bagi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ayah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nafkah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pakaian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serta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patut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Jika Ayah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Meninggal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berpindah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ahli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waris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algn="r" rtl="1"/>
            <a:r>
              <a:rPr lang="ar-SA" sz="3200" dirty="0">
                <a:latin typeface="Questrial" pitchFamily="2" charset="0"/>
                <a:ea typeface="Questrial" pitchFamily="2" charset="0"/>
              </a:rPr>
              <a:t>.وَعَلَى الْوَارِثِ مِثْلُ ذَٰلِكَ</a:t>
            </a:r>
            <a:endParaRPr lang="en-ID" sz="32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"...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Dan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ahli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waris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pun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32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32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sama</a:t>
            </a:r>
            <a:r>
              <a:rPr lang="en-ID" sz="32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.“ (QS al-Baqarah: 233)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A9826187-5EF7-305A-C5AA-9D0E2F55A35C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5AD5F408-A65E-E0F7-FCE6-B6F370595B17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CA8C6B20-F9FE-A21B-C877-12937C649EB5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E7103F54-DD75-F250-C0DB-8DD2CA2C6DE3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751EE168-D80B-E07D-9D3A-65A95A03759D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A100E579-2971-6307-85BB-B2128F582C1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F5E03BDF-980E-B470-1449-A64B3B3E72B5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15136218-3D20-10B9-E177-269B41318D73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3D80AF84-A585-A380-7B80-58055B6ABF76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Ayah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Masa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35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819060B4-FB4F-4F71-FBFA-8495AD8FB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35834B62-897D-378D-4DC9-98EADCD1BB7D}"/>
              </a:ext>
            </a:extLst>
          </p:cNvPr>
          <p:cNvSpPr txBox="1"/>
          <p:nvPr/>
        </p:nvSpPr>
        <p:spPr>
          <a:xfrm>
            <a:off x="1866989" y="1879723"/>
            <a:ext cx="15665117" cy="800219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Ayat di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bawah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bolehnya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menerima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upah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atas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penyusuan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pengasuhan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</a:t>
            </a:r>
          </a:p>
          <a:p>
            <a:pPr algn="ctr"/>
            <a:r>
              <a:rPr lang="ar-SA" sz="4000" dirty="0"/>
              <a:t>وَإِنۡ أَرَدتُّمۡ أَن تَسۡتَرۡضِعُوٓاْ أَوۡلَٰدَكُمۡ فَلَا جُنَاحَ عَلَيۡكُمۡ إِذَا سَلَّمۡتُم مَّآ ءَاتَيۡتُم بِٱلۡمَعۡرُوفِۚ</a:t>
            </a: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"...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ingin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menggunakan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susuan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anak-anak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kalian,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mengapa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selama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patut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serahkan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...“ (QS al-Baqarah: 233)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Menurut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salah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satu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pendapat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frasa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“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memberikan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telah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serahkan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cara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patut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”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berarti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membayar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upah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setara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ujrah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mitsl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kepada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Ayat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bahwa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berada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di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tangan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D407D160-0AA3-FC49-2E3A-DC78B40DDF20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2E9453A2-F3DB-EDE3-60ED-A503A0BF2E0C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B84E9F99-A707-519F-22E5-8EE873354600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B7C54F84-BD26-D447-97BE-3F0901B5E0F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83E6EC93-09F8-C6FB-E8A5-27F5EFDECA4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35D314EC-D1E9-C98C-2F2A-E4C7A79FC734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933C3AE2-43A3-41DC-22F1-AC34A72D88E6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E322698E-432A-4919-4855-BBA6158DE61C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7C2CB500-167B-D284-D08A-C96893EED16F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Ibu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Menerima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Upah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26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F90608CA-01E3-4C17-1295-F36EB5B67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6F3D0640-6378-4B37-66D9-D760AAF83453}"/>
              </a:ext>
            </a:extLst>
          </p:cNvPr>
          <p:cNvSpPr txBox="1"/>
          <p:nvPr/>
        </p:nvSpPr>
        <p:spPr>
          <a:xfrm>
            <a:off x="1866989" y="1879723"/>
            <a:ext cx="15665117" cy="80021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Ibu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memiliki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mengasuh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dengan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ketentuan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yang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diatur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dalam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Al-Qur’an</a:t>
            </a:r>
          </a:p>
          <a:p>
            <a:pPr algn="just"/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ar-SA" sz="4000" dirty="0"/>
              <a:t>فَإِنۡ أَرۡضَعۡنَ لَكُمۡ فَـَٔاتُوهُنَّ أُجُورَهُنَّۚ وَأۡتَمِرُواْ بَيۡنَكُم بِمَعۡرُوفٖۖ وَإِن تَعَاسَرۡتُمۡ فَسَتُرۡضِعُ لَهُۥ أُخۡرَىٰ</a:t>
            </a:r>
            <a:endParaRPr lang="en-US" sz="4000" dirty="0"/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"Jika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anak-anak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kalian,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bayarlah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upah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mereka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...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jika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kalian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berselisih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,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maka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wanita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akan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anak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i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itu</a:t>
            </a:r>
            <a:r>
              <a:rPr lang="en-ID" sz="4000" i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.“ 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(QS al-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Ṭalaq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: 6)</a:t>
            </a:r>
          </a:p>
          <a:p>
            <a:pPr algn="just"/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Ayat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ini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juga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ayat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233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surat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al-Baqarah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menunjukkan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kebolehan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menggunakan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jasa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wanita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lain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sebagai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susuan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(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penyusuan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alternatif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)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apabila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kandung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algn="just"/>
            <a:endParaRPr lang="en-ID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88C0489A-A55A-CBBF-F1EA-62594168C405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A8D2BBD-7F01-D2ED-97DC-B1A51F00B46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906AD4B3-9035-894E-91AA-7F17B0974003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ADD2296C-C0CC-AEFF-073E-09AE64FE1FD9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CA9F7905-498C-3B71-3F89-8FCC3AD12CFC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1A535913-3E9F-5AC2-07B3-AE6611401FE0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DC7AAE39-12BC-6CE1-BC91-152A66F9237B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194A4FC4-094B-208A-0406-C66971118CDA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E3D64290-E784-8796-3244-9058EBE4075B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Ibu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untuk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Menyusui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603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AE83688F-3E48-AA6E-F9F3-787B54049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>
            <a:extLst>
              <a:ext uri="{FF2B5EF4-FFF2-40B4-BE49-F238E27FC236}">
                <a16:creationId xmlns:a16="http://schemas.microsoft.com/office/drawing/2014/main" id="{A4D6F8BB-DA83-2D8F-7FE2-0AD834BFB333}"/>
              </a:ext>
            </a:extLst>
          </p:cNvPr>
          <p:cNvSpPr txBox="1"/>
          <p:nvPr/>
        </p:nvSpPr>
        <p:spPr>
          <a:xfrm>
            <a:off x="1866990" y="1879723"/>
            <a:ext cx="7598286" cy="800219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Dapat d</a:t>
            </a:r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ipercaya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fasik</a:t>
            </a:r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T</a:t>
            </a:r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idak mengidap penyakit menular atau gangguan jiwa.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Memiliki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akhlak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baik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dan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menyimpang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secara</a:t>
            </a:r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moral.</a:t>
            </a:r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Penetapan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kelayakan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dilakukan</a:t>
            </a:r>
            <a:r>
              <a:rPr lang="en-US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oleh </a:t>
            </a:r>
            <a:r>
              <a:rPr lang="en-US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pengadilan</a:t>
            </a:r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Ayah dan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ibu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tidak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boleh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menolak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kewajiban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hak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000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r>
              <a:rPr lang="en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.</a:t>
            </a:r>
            <a:endParaRPr lang="en-US" sz="4000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  <a:p>
            <a:r>
              <a:rPr lang="id-ID" sz="4000" dirty="0">
                <a:latin typeface="Questrial" pitchFamily="2" charset="0"/>
                <a:ea typeface="Questrial" pitchFamily="2" charset="0"/>
                <a:cs typeface="Questrial" pitchFamily="2" charset="0"/>
              </a:rPr>
              <a:t>Hak asuh bisa gugur bila tidak memenuhi syarat</a:t>
            </a:r>
          </a:p>
        </p:txBody>
      </p:sp>
      <p:grpSp>
        <p:nvGrpSpPr>
          <p:cNvPr id="100" name="Google Shape;100;p23">
            <a:extLst>
              <a:ext uri="{FF2B5EF4-FFF2-40B4-BE49-F238E27FC236}">
                <a16:creationId xmlns:a16="http://schemas.microsoft.com/office/drawing/2014/main" id="{34C8593B-7C47-F91F-3C55-A1FFD524BEAF}"/>
              </a:ext>
            </a:extLst>
          </p:cNvPr>
          <p:cNvGrpSpPr/>
          <p:nvPr/>
        </p:nvGrpSpPr>
        <p:grpSpPr>
          <a:xfrm>
            <a:off x="0" y="-144661"/>
            <a:ext cx="1677797" cy="10431661"/>
            <a:chOff x="0" y="-192881"/>
            <a:chExt cx="2237063" cy="13908881"/>
          </a:xfrm>
        </p:grpSpPr>
        <p:grpSp>
          <p:nvGrpSpPr>
            <p:cNvPr id="101" name="Google Shape;101;p23">
              <a:extLst>
                <a:ext uri="{FF2B5EF4-FFF2-40B4-BE49-F238E27FC236}">
                  <a16:creationId xmlns:a16="http://schemas.microsoft.com/office/drawing/2014/main" id="{9953F740-663A-CB77-1E3B-D0AD6B3FD0E4}"/>
                </a:ext>
              </a:extLst>
            </p:cNvPr>
            <p:cNvGrpSpPr/>
            <p:nvPr/>
          </p:nvGrpSpPr>
          <p:grpSpPr>
            <a:xfrm>
              <a:off x="0" y="-192881"/>
              <a:ext cx="2237063" cy="13908881"/>
              <a:chOff x="0" y="-38100"/>
              <a:chExt cx="441889" cy="2747433"/>
            </a:xfrm>
          </p:grpSpPr>
          <p:sp>
            <p:nvSpPr>
              <p:cNvPr id="102" name="Google Shape;102;p23">
                <a:extLst>
                  <a:ext uri="{FF2B5EF4-FFF2-40B4-BE49-F238E27FC236}">
                    <a16:creationId xmlns:a16="http://schemas.microsoft.com/office/drawing/2014/main" id="{AB615124-1DE1-0663-DA8C-CB2AF13619FD}"/>
                  </a:ext>
                </a:extLst>
              </p:cNvPr>
              <p:cNvSpPr/>
              <p:nvPr/>
            </p:nvSpPr>
            <p:spPr>
              <a:xfrm>
                <a:off x="0" y="0"/>
                <a:ext cx="441889" cy="2709333"/>
              </a:xfrm>
              <a:custGeom>
                <a:avLst/>
                <a:gdLst/>
                <a:ahLst/>
                <a:cxnLst/>
                <a:rect l="l" t="t" r="r" b="b"/>
                <a:pathLst>
                  <a:path w="441889" h="2709333" extrusionOk="0">
                    <a:moveTo>
                      <a:pt x="0" y="0"/>
                    </a:moveTo>
                    <a:lnTo>
                      <a:pt x="441889" y="0"/>
                    </a:lnTo>
                    <a:lnTo>
                      <a:pt x="441889" y="2709333"/>
                    </a:lnTo>
                    <a:lnTo>
                      <a:pt x="0" y="2709333"/>
                    </a:lnTo>
                    <a:close/>
                  </a:path>
                </a:pathLst>
              </a:custGeom>
              <a:solidFill>
                <a:srgbClr val="122D6D"/>
              </a:solidFill>
              <a:ln>
                <a:noFill/>
              </a:ln>
            </p:spPr>
          </p:sp>
          <p:sp>
            <p:nvSpPr>
              <p:cNvPr id="103" name="Google Shape;103;p23">
                <a:extLst>
                  <a:ext uri="{FF2B5EF4-FFF2-40B4-BE49-F238E27FC236}">
                    <a16:creationId xmlns:a16="http://schemas.microsoft.com/office/drawing/2014/main" id="{A5D701F5-574B-25E9-6C8B-3271CE0BC22E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441889" cy="274743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grpSp>
          <p:nvGrpSpPr>
            <p:cNvPr id="104" name="Google Shape;104;p23">
              <a:extLst>
                <a:ext uri="{FF2B5EF4-FFF2-40B4-BE49-F238E27FC236}">
                  <a16:creationId xmlns:a16="http://schemas.microsoft.com/office/drawing/2014/main" id="{DCA527DF-6BFF-D176-FCDF-90DC2EF1AB54}"/>
                </a:ext>
              </a:extLst>
            </p:cNvPr>
            <p:cNvGrpSpPr/>
            <p:nvPr/>
          </p:nvGrpSpPr>
          <p:grpSpPr>
            <a:xfrm>
              <a:off x="0" y="1178719"/>
              <a:ext cx="953011" cy="11165681"/>
              <a:chOff x="0" y="-38100"/>
              <a:chExt cx="188249" cy="2205567"/>
            </a:xfrm>
          </p:grpSpPr>
          <p:sp>
            <p:nvSpPr>
              <p:cNvPr id="105" name="Google Shape;105;p23">
                <a:extLst>
                  <a:ext uri="{FF2B5EF4-FFF2-40B4-BE49-F238E27FC236}">
                    <a16:creationId xmlns:a16="http://schemas.microsoft.com/office/drawing/2014/main" id="{FEB4B162-07D6-779E-2FB5-703C340C7A02}"/>
                  </a:ext>
                </a:extLst>
              </p:cNvPr>
              <p:cNvSpPr/>
              <p:nvPr/>
            </p:nvSpPr>
            <p:spPr>
              <a:xfrm>
                <a:off x="0" y="0"/>
                <a:ext cx="188249" cy="2167467"/>
              </a:xfrm>
              <a:custGeom>
                <a:avLst/>
                <a:gdLst/>
                <a:ahLst/>
                <a:cxnLst/>
                <a:rect l="l" t="t" r="r" b="b"/>
                <a:pathLst>
                  <a:path w="188249" h="2167467" extrusionOk="0">
                    <a:moveTo>
                      <a:pt x="0" y="0"/>
                    </a:moveTo>
                    <a:lnTo>
                      <a:pt x="188249" y="0"/>
                    </a:lnTo>
                    <a:lnTo>
                      <a:pt x="188249" y="2167467"/>
                    </a:lnTo>
                    <a:lnTo>
                      <a:pt x="0" y="2167467"/>
                    </a:lnTo>
                    <a:close/>
                  </a:path>
                </a:pathLst>
              </a:custGeom>
              <a:solidFill>
                <a:srgbClr val="C4AD72"/>
              </a:solidFill>
              <a:ln>
                <a:noFill/>
              </a:ln>
            </p:spPr>
          </p:sp>
          <p:sp>
            <p:nvSpPr>
              <p:cNvPr id="106" name="Google Shape;106;p23">
                <a:extLst>
                  <a:ext uri="{FF2B5EF4-FFF2-40B4-BE49-F238E27FC236}">
                    <a16:creationId xmlns:a16="http://schemas.microsoft.com/office/drawing/2014/main" id="{DA0204FC-14FB-8373-F37B-E5A96205894A}"/>
                  </a:ext>
                </a:extLst>
              </p:cNvPr>
              <p:cNvSpPr txBox="1"/>
              <p:nvPr/>
            </p:nvSpPr>
            <p:spPr>
              <a:xfrm>
                <a:off x="0" y="-38100"/>
                <a:ext cx="188249" cy="22055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94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 panose="020B0604020202020204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 panose="020F0502020204030204"/>
                  <a:ea typeface="Calibri" panose="020F0502020204030204"/>
                  <a:cs typeface="Calibri" panose="020F0502020204030204"/>
                  <a:sym typeface="Calibri" panose="020F0502020204030204"/>
                </a:endParaRPr>
              </a:p>
            </p:txBody>
          </p:sp>
        </p:grpSp>
        <p:sp>
          <p:nvSpPr>
            <p:cNvPr id="107" name="Google Shape;107;p23">
              <a:extLst>
                <a:ext uri="{FF2B5EF4-FFF2-40B4-BE49-F238E27FC236}">
                  <a16:creationId xmlns:a16="http://schemas.microsoft.com/office/drawing/2014/main" id="{D242EC1F-986F-BE9B-1CE2-9A3473F2F07B}"/>
                </a:ext>
              </a:extLst>
            </p:cNvPr>
            <p:cNvSpPr/>
            <p:nvPr/>
          </p:nvSpPr>
          <p:spPr>
            <a:xfrm>
              <a:off x="1118531" y="140625"/>
              <a:ext cx="1052078" cy="1572349"/>
            </a:xfrm>
            <a:custGeom>
              <a:avLst/>
              <a:gdLst/>
              <a:ahLst/>
              <a:cxnLst/>
              <a:rect l="l" t="t" r="r" b="b"/>
              <a:pathLst>
                <a:path w="1052078" h="1572349" extrusionOk="0">
                  <a:moveTo>
                    <a:pt x="0" y="0"/>
                  </a:moveTo>
                  <a:lnTo>
                    <a:pt x="1052078" y="0"/>
                  </a:lnTo>
                  <a:lnTo>
                    <a:pt x="1052078" y="1572349"/>
                  </a:lnTo>
                  <a:lnTo>
                    <a:pt x="0" y="157234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/>
              <a:stretch>
                <a:fillRect l="-21957" r="-27485"/>
              </a:stretch>
            </a:blipFill>
            <a:ln>
              <a:noFill/>
            </a:ln>
          </p:spPr>
        </p:sp>
      </p:grpSp>
      <p:sp>
        <p:nvSpPr>
          <p:cNvPr id="2" name="Google Shape;93;p22">
            <a:extLst>
              <a:ext uri="{FF2B5EF4-FFF2-40B4-BE49-F238E27FC236}">
                <a16:creationId xmlns:a16="http://schemas.microsoft.com/office/drawing/2014/main" id="{7C55AC44-180E-0724-F0A6-C000F2B97F0F}"/>
              </a:ext>
            </a:extLst>
          </p:cNvPr>
          <p:cNvSpPr txBox="1"/>
          <p:nvPr/>
        </p:nvSpPr>
        <p:spPr>
          <a:xfrm>
            <a:off x="2516695" y="884039"/>
            <a:ext cx="15015411" cy="67710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Syarat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Kelayakan</a:t>
            </a:r>
            <a:r>
              <a:rPr lang="en-ID" sz="4400" b="1" dirty="0">
                <a:latin typeface="Questrial" pitchFamily="2" charset="0"/>
                <a:ea typeface="Questrial" pitchFamily="2" charset="0"/>
                <a:cs typeface="Questrial" pitchFamily="2" charset="0"/>
              </a:rPr>
              <a:t> Hak </a:t>
            </a:r>
            <a:r>
              <a:rPr lang="en-ID" sz="4400" b="1" dirty="0" err="1">
                <a:latin typeface="Questrial" pitchFamily="2" charset="0"/>
                <a:ea typeface="Questrial" pitchFamily="2" charset="0"/>
                <a:cs typeface="Questrial" pitchFamily="2" charset="0"/>
              </a:rPr>
              <a:t>Asuh</a:t>
            </a:r>
            <a:endParaRPr lang="en-ID" sz="4400" b="1" dirty="0">
              <a:latin typeface="Questrial" pitchFamily="2" charset="0"/>
              <a:ea typeface="Questrial" pitchFamily="2" charset="0"/>
              <a:cs typeface="Questrial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C0BD92-CC56-961A-4088-AB25F0FD93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3687" y="1879723"/>
            <a:ext cx="7908324" cy="8002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013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1937</TotalTime>
  <Words>970</Words>
  <Application>Microsoft Office PowerPoint</Application>
  <PresentationFormat>Custom</PresentationFormat>
  <Paragraphs>99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Questrial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Siti Zinatun</dc:creator>
  <cp:lastModifiedBy>Siti Zinatun</cp:lastModifiedBy>
  <cp:revision>98</cp:revision>
  <dcterms:created xsi:type="dcterms:W3CDTF">2006-08-16T00:00:00Z</dcterms:created>
  <dcterms:modified xsi:type="dcterms:W3CDTF">2025-07-20T04:32:21Z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89A9DB8F2E0B451FBD9DA3C5484A8647_12</vt:lpwstr>
  </property>
  <property fmtid="{D5CDD505-2E9C-101B-9397-08002B2CF9AE}" pid="3" name="KSOProductBuildVer">
    <vt:lpwstr>1033-12.2.0.21546</vt:lpwstr>
  </property>
</Properties>
</file>