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257" r:id="rId3"/>
    <p:sldId id="297" r:id="rId4"/>
    <p:sldId id="312" r:id="rId5"/>
    <p:sldId id="345" r:id="rId6"/>
    <p:sldId id="342" r:id="rId7"/>
    <p:sldId id="343" r:id="rId8"/>
    <p:sldId id="313" r:id="rId9"/>
    <p:sldId id="347" r:id="rId10"/>
    <p:sldId id="314" r:id="rId11"/>
    <p:sldId id="346" r:id="rId12"/>
    <p:sldId id="273" r:id="rId13"/>
  </p:sldIdLst>
  <p:sldSz cx="18288000" cy="10287000"/>
  <p:notesSz cx="6858000" cy="9144000"/>
  <p:embeddedFontLst>
    <p:embeddedFont>
      <p:font typeface="Questrial" pitchFamily="2"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jZ13HAoCL1vC+ROOiaxG9G+ix+b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53" autoAdjust="0"/>
    <p:restoredTop sz="94660"/>
  </p:normalViewPr>
  <p:slideViewPr>
    <p:cSldViewPr snapToGrid="0">
      <p:cViewPr varScale="1">
        <p:scale>
          <a:sx n="26" d="100"/>
          <a:sy n="26" d="100"/>
        </p:scale>
        <p:origin x="64" y="7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customschemas.google.com/relationships/presentationmetadata" Target="metadata"/><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04A2E7D1-3B0B-F8AF-E5BA-6CD2AD1018F7}"/>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0B7CD418-7926-F464-6216-63BAE6C8DE4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1A3189DD-2F34-2D51-107A-B68F4641847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2702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7F8EF56A-0418-63CD-BA53-50746E4C379C}"/>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645CB09F-E0AB-3CB6-E447-56B5CB8D613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7D1AAD99-B6E0-3534-BD87-D2FC7CA2A3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80642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2" name="Google Shape;302;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7" name="Google Shape;77;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7DC51C54-33C4-4354-542E-829C64C2F11E}"/>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5F35C6BC-5507-E403-74BA-5B5EB1BD0D0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D5A0B3C1-C18B-95CE-43B8-96ACEEFAE3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2933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EC476C56-159C-3B25-184F-04A00701AE43}"/>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889DD88A-F918-337E-6267-9DDB9369C9A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F4C18D53-A388-A435-5CDC-9A3C52C3D3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9412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1035A21E-3ED9-E14E-5DF0-DC945ECFAF2B}"/>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E816F7BC-EB80-814D-C5C9-2B8EF5A510F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5C3372C0-7AF2-E69B-5F92-3FDC9D6344A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75714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08E7D3AA-CA1C-D607-E881-1D138B7E52AD}"/>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7354EA56-D901-F47C-6230-7B9894B943A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A7258238-6202-58D5-DB45-548FB354750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6125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76FA96DF-3C57-F2DD-B45D-12EFB9C6A76D}"/>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607275C5-77E8-3025-E2C7-0D42D6C0B20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B1B8C2FB-4A74-F614-AAE7-9A4E1A6B4FF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2483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BE93CA18-3189-1433-AD1B-D538432CD167}"/>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51D16E0C-AD57-3934-4C49-4C911FC559D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31CC4266-EE62-356C-702E-A49A465CA9B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55505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28CF9696-79D3-321A-5F24-B37560A952E7}"/>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CC28D4CD-18E0-E580-9C12-62856BA6946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C4EBDF6C-AF22-FBF6-4FF4-C3BF9E1EDEF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5051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9"/>
          <p:cNvSpPr>
            <a:spLocks noGrp="1"/>
          </p:cNvSpPr>
          <p:nvPr>
            <p:ph type="pic" idx="2"/>
          </p:nvPr>
        </p:nvSpPr>
        <p:spPr>
          <a:xfrm>
            <a:off x="1792288" y="612775"/>
            <a:ext cx="5486400" cy="4114800"/>
          </a:xfrm>
          <a:prstGeom prst="rect">
            <a:avLst/>
          </a:prstGeom>
          <a:noFill/>
          <a:ln>
            <a:noFill/>
          </a:ln>
        </p:spPr>
      </p:sp>
      <p:sp>
        <p:nvSpPr>
          <p:cNvPr id="64" name="Google Shape;64;p1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1"/>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1"/>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mouindonesia.id"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0"/>
            <a:ext cx="18288000" cy="102870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3">
              <a:alphaModFix/>
            </a:blip>
            <a:stretch>
              <a:fillRect l="-26608" r="-41298"/>
            </a:stretch>
          </a:blipFill>
          <a:ln>
            <a:noFill/>
          </a:ln>
        </p:spPr>
        <p:txBody>
          <a:bodyPr/>
          <a:lstStyle/>
          <a:p>
            <a:endParaRPr lang="en-ID"/>
          </a:p>
        </p:txBody>
      </p:sp>
      <p:sp>
        <p:nvSpPr>
          <p:cNvPr id="85" name="Google Shape;85;p1"/>
          <p:cNvSpPr/>
          <p:nvPr/>
        </p:nvSpPr>
        <p:spPr>
          <a:xfrm>
            <a:off x="10610019" y="0"/>
            <a:ext cx="8706681" cy="11512966"/>
          </a:xfrm>
          <a:custGeom>
            <a:avLst/>
            <a:gdLst/>
            <a:ahLst/>
            <a:cxnLst/>
            <a:rect l="l" t="t" r="r" b="b"/>
            <a:pathLst>
              <a:path w="8706681" h="11512966" extrusionOk="0">
                <a:moveTo>
                  <a:pt x="0" y="0"/>
                </a:moveTo>
                <a:lnTo>
                  <a:pt x="8706681" y="0"/>
                </a:lnTo>
                <a:lnTo>
                  <a:pt x="8706681" y="11512966"/>
                </a:lnTo>
                <a:lnTo>
                  <a:pt x="0" y="11512966"/>
                </a:lnTo>
                <a:lnTo>
                  <a:pt x="0" y="0"/>
                </a:lnTo>
                <a:close/>
              </a:path>
            </a:pathLst>
          </a:custGeom>
          <a:blipFill rotWithShape="1">
            <a:blip r:embed="rId4">
              <a:alphaModFix/>
            </a:blip>
            <a:stretch>
              <a:fillRect/>
            </a:stretch>
          </a:blipFill>
          <a:ln>
            <a:noFill/>
          </a:ln>
        </p:spPr>
      </p:sp>
      <p:sp>
        <p:nvSpPr>
          <p:cNvPr id="93" name="Google Shape;93;p1"/>
          <p:cNvSpPr txBox="1"/>
          <p:nvPr/>
        </p:nvSpPr>
        <p:spPr>
          <a:xfrm>
            <a:off x="1028700" y="8977615"/>
            <a:ext cx="5099376" cy="280685"/>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2050" b="0" i="0" u="sng" strike="noStrike" cap="none">
                <a:solidFill>
                  <a:srgbClr val="014196"/>
                </a:solidFill>
                <a:latin typeface="Arial"/>
                <a:ea typeface="Arial"/>
                <a:cs typeface="Arial"/>
                <a:sym typeface="Arial"/>
                <a:hlinkClick r:id="rId5">
                  <a:extLst>
                    <a:ext uri="{A12FA001-AC4F-418D-AE19-62706E023703}">
                      <ahyp:hlinkClr xmlns:ahyp="http://schemas.microsoft.com/office/drawing/2018/hyperlinkcolor" val="tx"/>
                    </a:ext>
                  </a:extLst>
                </a:hlinkClick>
              </a:rPr>
              <a:t>mouindonesia.id</a:t>
            </a:r>
            <a:endParaRPr/>
          </a:p>
        </p:txBody>
      </p:sp>
      <p:grpSp>
        <p:nvGrpSpPr>
          <p:cNvPr id="94" name="Google Shape;94;p1"/>
          <p:cNvGrpSpPr/>
          <p:nvPr/>
        </p:nvGrpSpPr>
        <p:grpSpPr>
          <a:xfrm>
            <a:off x="14397072" y="643490"/>
            <a:ext cx="3324640" cy="1439278"/>
            <a:chOff x="0" y="0"/>
            <a:chExt cx="4432854" cy="1919037"/>
          </a:xfrm>
        </p:grpSpPr>
        <p:sp>
          <p:nvSpPr>
            <p:cNvPr id="95" name="Google Shape;95;p1"/>
            <p:cNvSpPr/>
            <p:nvPr/>
          </p:nvSpPr>
          <p:spPr>
            <a:xfrm>
              <a:off x="0" y="0"/>
              <a:ext cx="1919037" cy="1919037"/>
            </a:xfrm>
            <a:custGeom>
              <a:avLst/>
              <a:gdLst/>
              <a:ahLst/>
              <a:cxnLst/>
              <a:rect l="l" t="t" r="r" b="b"/>
              <a:pathLst>
                <a:path w="1919037" h="1919037" extrusionOk="0">
                  <a:moveTo>
                    <a:pt x="0" y="0"/>
                  </a:moveTo>
                  <a:lnTo>
                    <a:pt x="1919037" y="0"/>
                  </a:lnTo>
                  <a:lnTo>
                    <a:pt x="1919037" y="1919037"/>
                  </a:lnTo>
                  <a:lnTo>
                    <a:pt x="0" y="1919037"/>
                  </a:lnTo>
                  <a:lnTo>
                    <a:pt x="0" y="0"/>
                  </a:lnTo>
                  <a:close/>
                </a:path>
              </a:pathLst>
            </a:custGeom>
            <a:blipFill rotWithShape="1">
              <a:blip r:embed="rId6">
                <a:alphaModFix/>
              </a:blip>
              <a:stretch>
                <a:fillRect/>
              </a:stretch>
            </a:blipFill>
            <a:ln>
              <a:noFill/>
            </a:ln>
          </p:spPr>
        </p:sp>
        <p:sp>
          <p:nvSpPr>
            <p:cNvPr id="96" name="Google Shape;96;p1"/>
            <p:cNvSpPr txBox="1"/>
            <p:nvPr/>
          </p:nvSpPr>
          <p:spPr>
            <a:xfrm>
              <a:off x="1803364" y="304641"/>
              <a:ext cx="2629490" cy="1366905"/>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None/>
              </a:pPr>
              <a:r>
                <a:rPr lang="en-US" sz="2673" b="0" i="0" u="none" strike="noStrike" cap="none">
                  <a:solidFill>
                    <a:srgbClr val="C4AD72"/>
                  </a:solidFill>
                  <a:latin typeface="Arial"/>
                  <a:ea typeface="Arial"/>
                  <a:cs typeface="Arial"/>
                  <a:sym typeface="Arial"/>
                </a:rPr>
                <a:t>Al Mustafa</a:t>
              </a:r>
              <a:endParaRPr/>
            </a:p>
            <a:p>
              <a:pPr marL="0" marR="0" lvl="0" indent="0" algn="just" rtl="0">
                <a:lnSpc>
                  <a:spcPct val="100000"/>
                </a:lnSpc>
                <a:spcBef>
                  <a:spcPts val="0"/>
                </a:spcBef>
                <a:spcAft>
                  <a:spcPts val="0"/>
                </a:spcAft>
                <a:buNone/>
              </a:pPr>
              <a:r>
                <a:rPr lang="en-US" sz="2673" b="0" i="0" u="none" strike="noStrike" cap="none">
                  <a:solidFill>
                    <a:srgbClr val="C4AD72"/>
                  </a:solidFill>
                  <a:latin typeface="Arial"/>
                  <a:ea typeface="Arial"/>
                  <a:cs typeface="Arial"/>
                  <a:sym typeface="Arial"/>
                </a:rPr>
                <a:t>Open </a:t>
              </a:r>
              <a:endParaRPr/>
            </a:p>
            <a:p>
              <a:pPr marL="0" marR="0" lvl="0" indent="0" algn="just" rtl="0">
                <a:lnSpc>
                  <a:spcPct val="100000"/>
                </a:lnSpc>
                <a:spcBef>
                  <a:spcPts val="0"/>
                </a:spcBef>
                <a:spcAft>
                  <a:spcPts val="0"/>
                </a:spcAft>
                <a:buNone/>
              </a:pPr>
              <a:r>
                <a:rPr lang="en-US" sz="2673" b="0" i="0" u="none" strike="noStrike" cap="none">
                  <a:solidFill>
                    <a:srgbClr val="C4AD72"/>
                  </a:solidFill>
                  <a:latin typeface="Arial"/>
                  <a:ea typeface="Arial"/>
                  <a:cs typeface="Arial"/>
                  <a:sym typeface="Arial"/>
                </a:rPr>
                <a:t>University</a:t>
              </a:r>
              <a:endParaRPr/>
            </a:p>
          </p:txBody>
        </p:sp>
      </p:grpSp>
      <p:sp>
        <p:nvSpPr>
          <p:cNvPr id="4" name="Google Shape;91;p1">
            <a:extLst>
              <a:ext uri="{FF2B5EF4-FFF2-40B4-BE49-F238E27FC236}">
                <a16:creationId xmlns:a16="http://schemas.microsoft.com/office/drawing/2014/main" id="{570FDC7F-DB6E-5D5D-881B-5BE66CFF1820}"/>
              </a:ext>
            </a:extLst>
          </p:cNvPr>
          <p:cNvSpPr txBox="1"/>
          <p:nvPr/>
        </p:nvSpPr>
        <p:spPr>
          <a:xfrm>
            <a:off x="1310377" y="3928679"/>
            <a:ext cx="12044675" cy="1723549"/>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8000" b="1" i="0" u="none" strike="noStrike" cap="none" dirty="0">
                <a:solidFill>
                  <a:srgbClr val="122D6D"/>
                </a:solidFill>
                <a:latin typeface="Questrial"/>
                <a:ea typeface="Questrial"/>
                <a:cs typeface="Questrial"/>
                <a:sym typeface="Questrial"/>
              </a:rPr>
              <a:t>Perempuan </a:t>
            </a:r>
            <a:r>
              <a:rPr lang="en-US" sz="8000" b="1" i="0" u="none" strike="noStrike" cap="none" dirty="0" err="1">
                <a:solidFill>
                  <a:srgbClr val="122D6D"/>
                </a:solidFill>
                <a:latin typeface="Questrial"/>
                <a:ea typeface="Questrial"/>
                <a:cs typeface="Questrial"/>
                <a:sym typeface="Questrial"/>
              </a:rPr>
              <a:t>dalam</a:t>
            </a:r>
            <a:r>
              <a:rPr lang="en-US" sz="8000" b="1" i="0" u="none" strike="noStrike" cap="none" dirty="0">
                <a:solidFill>
                  <a:srgbClr val="122D6D"/>
                </a:solidFill>
                <a:latin typeface="Questrial"/>
                <a:ea typeface="Questrial"/>
                <a:cs typeface="Questrial"/>
                <a:sym typeface="Questrial"/>
              </a:rPr>
              <a:t> Islam 2 </a:t>
            </a:r>
            <a:endParaRPr lang="en-US" sz="8000" dirty="0"/>
          </a:p>
        </p:txBody>
      </p:sp>
      <p:sp>
        <p:nvSpPr>
          <p:cNvPr id="15" name="Google Shape;91;p1">
            <a:extLst>
              <a:ext uri="{FF2B5EF4-FFF2-40B4-BE49-F238E27FC236}">
                <a16:creationId xmlns:a16="http://schemas.microsoft.com/office/drawing/2014/main" id="{50C693D4-1E35-F2B8-9C63-D2A694CD8A3B}"/>
              </a:ext>
            </a:extLst>
          </p:cNvPr>
          <p:cNvSpPr txBox="1"/>
          <p:nvPr/>
        </p:nvSpPr>
        <p:spPr>
          <a:xfrm>
            <a:off x="4031573" y="5756483"/>
            <a:ext cx="7381124" cy="1421928"/>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6600" b="1" i="0" u="none" strike="noStrike" cap="none" dirty="0">
                <a:solidFill>
                  <a:srgbClr val="122D6D"/>
                </a:solidFill>
                <a:latin typeface="Questrial"/>
                <a:ea typeface="Questrial"/>
                <a:cs typeface="Questrial"/>
                <a:sym typeface="Questrial"/>
              </a:rPr>
              <a:t>Siti </a:t>
            </a:r>
            <a:r>
              <a:rPr lang="en-US" sz="6600" b="1" i="0" u="none" strike="noStrike" cap="none" dirty="0" err="1">
                <a:solidFill>
                  <a:srgbClr val="122D6D"/>
                </a:solidFill>
                <a:latin typeface="Questrial"/>
                <a:ea typeface="Questrial"/>
                <a:cs typeface="Questrial"/>
                <a:sym typeface="Questrial"/>
              </a:rPr>
              <a:t>Zinatun</a:t>
            </a:r>
            <a:r>
              <a:rPr lang="en-US" sz="6600" b="1" i="0" u="none" strike="noStrike" cap="none" dirty="0">
                <a:solidFill>
                  <a:srgbClr val="122D6D"/>
                </a:solidFill>
                <a:latin typeface="Questrial"/>
                <a:ea typeface="Questrial"/>
                <a:cs typeface="Questrial"/>
                <a:sym typeface="Questrial"/>
              </a:rPr>
              <a:t>, M.A.</a:t>
            </a:r>
            <a:endParaRPr lang="en-US" sz="6600" dirty="0"/>
          </a:p>
        </p:txBody>
      </p:sp>
      <p:sp>
        <p:nvSpPr>
          <p:cNvPr id="16" name="Google Shape;91;p1">
            <a:extLst>
              <a:ext uri="{FF2B5EF4-FFF2-40B4-BE49-F238E27FC236}">
                <a16:creationId xmlns:a16="http://schemas.microsoft.com/office/drawing/2014/main" id="{C969190C-F2BA-492C-62D4-30DE66A0D3B2}"/>
              </a:ext>
            </a:extLst>
          </p:cNvPr>
          <p:cNvSpPr txBox="1"/>
          <p:nvPr/>
        </p:nvSpPr>
        <p:spPr>
          <a:xfrm>
            <a:off x="5943599" y="7111064"/>
            <a:ext cx="4666419" cy="1421928"/>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6600" b="1" i="0" u="none" strike="noStrike" cap="none" dirty="0">
                <a:solidFill>
                  <a:srgbClr val="122D6D"/>
                </a:solidFill>
                <a:latin typeface="Questrial"/>
                <a:ea typeface="Questrial"/>
                <a:cs typeface="Questrial"/>
                <a:sym typeface="Questrial"/>
              </a:rPr>
              <a:t>2025</a:t>
            </a:r>
            <a:endParaRPr lang="en-US" sz="6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A697C1F9-666A-2B5F-007E-177CD596BB09}"/>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AB2C7AE6-5634-C605-D088-F57B7842A42E}"/>
              </a:ext>
            </a:extLst>
          </p:cNvPr>
          <p:cNvSpPr txBox="1"/>
          <p:nvPr/>
        </p:nvSpPr>
        <p:spPr>
          <a:xfrm>
            <a:off x="2189747" y="1973179"/>
            <a:ext cx="7992221" cy="6647974"/>
          </a:xfrm>
          <a:prstGeom prst="rect">
            <a:avLst/>
          </a:prstGeom>
          <a:solidFill>
            <a:schemeClr val="accent5">
              <a:lumMod val="20000"/>
              <a:lumOff val="80000"/>
            </a:schemeClr>
          </a:solidFill>
          <a:ln>
            <a:noFill/>
          </a:ln>
        </p:spPr>
        <p:txBody>
          <a:bodyPr spcFirstLastPara="1" wrap="square" lIns="0" tIns="0" rIns="0" bIns="0" anchor="t" anchorCtr="0">
            <a:spAutoFit/>
          </a:bodyPr>
          <a:lstStyle/>
          <a:p>
            <a:pPr algn="just"/>
            <a:endParaRPr lang="en-ID" sz="3600" dirty="0">
              <a:latin typeface="Questrial" pitchFamily="2" charset="0"/>
              <a:ea typeface="Questrial" pitchFamily="2" charset="0"/>
              <a:cs typeface="Questrial" pitchFamily="2" charset="0"/>
            </a:endParaRPr>
          </a:p>
          <a:p>
            <a:pPr algn="just"/>
            <a:r>
              <a:rPr lang="en-ID" sz="3600" dirty="0" err="1">
                <a:latin typeface="Questrial" pitchFamily="2" charset="0"/>
                <a:ea typeface="Questrial" pitchFamily="2" charset="0"/>
                <a:cs typeface="Questrial" pitchFamily="2" charset="0"/>
              </a:rPr>
              <a:t>Kontribusi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Menjaga</a:t>
            </a:r>
            <a:r>
              <a:rPr lang="en-ID" sz="3600" dirty="0">
                <a:latin typeface="Questrial" pitchFamily="2" charset="0"/>
                <a:ea typeface="Questrial" pitchFamily="2" charset="0"/>
                <a:cs typeface="Questrial" pitchFamily="2" charset="0"/>
              </a:rPr>
              <a:t> Negara</a:t>
            </a:r>
          </a:p>
          <a:p>
            <a:pPr algn="just"/>
            <a:r>
              <a:rPr lang="en-ID" sz="3600" dirty="0" err="1">
                <a:latin typeface="Questrial" pitchFamily="2" charset="0"/>
                <a:ea typeface="Questrial" pitchFamily="2" charset="0"/>
                <a:cs typeface="Questrial" pitchFamily="2" charset="0"/>
              </a:rPr>
              <a:t>Partisipasi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Jihad</a:t>
            </a:r>
          </a:p>
          <a:p>
            <a:r>
              <a:rPr lang="en-ID" sz="3600" dirty="0">
                <a:latin typeface="Questrial" pitchFamily="2" charset="0"/>
                <a:ea typeface="Questrial" pitchFamily="2" charset="0"/>
                <a:cs typeface="Questrial" pitchFamily="2" charset="0"/>
              </a:rPr>
              <a:t>	-Al-Qur'an </a:t>
            </a:r>
            <a:r>
              <a:rPr lang="en-ID" sz="3600" dirty="0" err="1">
                <a:latin typeface="Questrial" pitchFamily="2" charset="0"/>
                <a:ea typeface="Questrial" pitchFamily="2" charset="0"/>
                <a:cs typeface="Questrial" pitchFamily="2" charset="0"/>
              </a:rPr>
              <a:t>mengizinkan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perempuan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melakukan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gerakan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oposisi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terhadap</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sistem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tiranik</a:t>
            </a:r>
            <a:endParaRPr lang="en-ID" sz="3600" dirty="0">
              <a:latin typeface="Questrial" pitchFamily="2" charset="0"/>
              <a:ea typeface="Questrial" pitchFamily="2" charset="0"/>
              <a:cs typeface="Questrial" pitchFamily="2" charset="0"/>
            </a:endParaRPr>
          </a:p>
          <a:p>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Memberikan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untuk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menegakkan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kebenaran</a:t>
            </a:r>
            <a:r>
              <a:rPr lang="en-ID" sz="3600" dirty="0">
                <a:latin typeface="Questrial" pitchFamily="2" charset="0"/>
                <a:ea typeface="Questrial" pitchFamily="2" charset="0"/>
                <a:cs typeface="Questrial" pitchFamily="2" charset="0"/>
              </a:rPr>
              <a:t> (QS. 	At-	</a:t>
            </a:r>
            <a:r>
              <a:rPr lang="en-ID" sz="3600" dirty="0" err="1">
                <a:latin typeface="Questrial" pitchFamily="2" charset="0"/>
                <a:ea typeface="Questrial" pitchFamily="2" charset="0"/>
                <a:cs typeface="Questrial" pitchFamily="2" charset="0"/>
              </a:rPr>
              <a:t>Taubah</a:t>
            </a:r>
            <a:r>
              <a:rPr lang="en-ID" sz="3600" dirty="0">
                <a:latin typeface="Questrial" pitchFamily="2" charset="0"/>
                <a:ea typeface="Questrial" pitchFamily="2" charset="0"/>
                <a:cs typeface="Questrial" pitchFamily="2" charset="0"/>
              </a:rPr>
              <a:t> [9]: 71 )</a:t>
            </a:r>
          </a:p>
          <a:p>
            <a:r>
              <a:rPr lang="en-ID" sz="3600" dirty="0">
                <a:latin typeface="Questrial" pitchFamily="2" charset="0"/>
                <a:ea typeface="Questrial" pitchFamily="2" charset="0"/>
                <a:cs typeface="Questrial" pitchFamily="2" charset="0"/>
              </a:rPr>
              <a:t>	-Perempuan masa Nabi </a:t>
            </a:r>
            <a:r>
              <a:rPr lang="en-ID" sz="3600" dirty="0" err="1">
                <a:latin typeface="Questrial" pitchFamily="2" charset="0"/>
                <a:ea typeface="Questrial" pitchFamily="2" charset="0"/>
                <a:cs typeface="Questrial" pitchFamily="2" charset="0"/>
              </a:rPr>
              <a:t>ikut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serta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hijrah</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peperangan</a:t>
            </a:r>
            <a:endParaRPr lang="en-ID" sz="3600" dirty="0">
              <a:latin typeface="Questrial" pitchFamily="2" charset="0"/>
              <a:ea typeface="Questrial" pitchFamily="2" charset="0"/>
              <a:cs typeface="Questrial" pitchFamily="2" charset="0"/>
            </a:endParaRPr>
          </a:p>
          <a:p>
            <a:pPr algn="just"/>
            <a:endParaRPr lang="en-ID" sz="36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CD2E96FA-6517-2478-3E2B-27310300E00C}"/>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BB7C3AE3-4DFB-AD4E-F1F1-975DDB4F5556}"/>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C4DDF03D-22A1-CD76-6CB7-F97D22963962}"/>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9C97ADDE-DF9E-130C-6581-EB51F4C36E09}"/>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517C9C60-3C6B-1BE3-9680-C4CB5EA47AE8}"/>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2DB90E81-77F3-ED01-A166-887217C3B522}"/>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DC2FDF65-6715-47C7-3253-17217805F0A3}"/>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68788843-5DE6-26C9-1503-47497F569F8A}"/>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E485B2CD-D50A-C769-EAD0-ED58CCAB4A7D}"/>
              </a:ext>
            </a:extLst>
          </p:cNvPr>
          <p:cNvSpPr txBox="1"/>
          <p:nvPr/>
        </p:nvSpPr>
        <p:spPr>
          <a:xfrm>
            <a:off x="4668253" y="884039"/>
            <a:ext cx="9938084" cy="677108"/>
          </a:xfrm>
          <a:prstGeom prst="rect">
            <a:avLst/>
          </a:prstGeom>
          <a:solidFill>
            <a:schemeClr val="accent5">
              <a:lumMod val="20000"/>
              <a:lumOff val="80000"/>
            </a:schemeClr>
          </a:solidFill>
          <a:ln>
            <a:noFill/>
          </a:ln>
        </p:spPr>
        <p:txBody>
          <a:bodyPr spcFirstLastPara="1" wrap="square" lIns="0" tIns="0" rIns="0" bIns="0" anchor="t" anchorCtr="0">
            <a:spAutoFit/>
          </a:bodyPr>
          <a:lstStyle/>
          <a:p>
            <a:pPr algn="ctr"/>
            <a:r>
              <a:rPr lang="en-US" sz="4400" dirty="0">
                <a:latin typeface="Questrial" pitchFamily="2" charset="0"/>
                <a:ea typeface="Questrial" pitchFamily="2" charset="0"/>
                <a:cs typeface="Questrial" pitchFamily="2" charset="0"/>
              </a:rPr>
              <a:t>Jihad – </a:t>
            </a:r>
            <a:r>
              <a:rPr lang="en-US" sz="4400" dirty="0" err="1">
                <a:latin typeface="Questrial" pitchFamily="2" charset="0"/>
                <a:ea typeface="Questrial" pitchFamily="2" charset="0"/>
                <a:cs typeface="Questrial" pitchFamily="2" charset="0"/>
              </a:rPr>
              <a:t>Aspek</a:t>
            </a:r>
            <a:r>
              <a:rPr lang="en-US" sz="4400" dirty="0">
                <a:latin typeface="Questrial" pitchFamily="2" charset="0"/>
                <a:ea typeface="Questrial" pitchFamily="2" charset="0"/>
                <a:cs typeface="Questrial" pitchFamily="2" charset="0"/>
              </a:rPr>
              <a:t> </a:t>
            </a:r>
            <a:r>
              <a:rPr lang="en-US" sz="4400" dirty="0" err="1">
                <a:latin typeface="Questrial" pitchFamily="2" charset="0"/>
                <a:ea typeface="Questrial" pitchFamily="2" charset="0"/>
                <a:cs typeface="Questrial" pitchFamily="2" charset="0"/>
              </a:rPr>
              <a:t>Pertahanan</a:t>
            </a:r>
            <a:r>
              <a:rPr lang="en-US" sz="4400" dirty="0">
                <a:latin typeface="Questrial" pitchFamily="2" charset="0"/>
                <a:ea typeface="Questrial" pitchFamily="2" charset="0"/>
                <a:cs typeface="Questrial" pitchFamily="2" charset="0"/>
              </a:rPr>
              <a:t> </a:t>
            </a:r>
            <a:endParaRPr lang="en-ID" sz="4400" dirty="0">
              <a:latin typeface="Questrial" pitchFamily="2" charset="0"/>
              <a:ea typeface="Questrial" pitchFamily="2" charset="0"/>
              <a:cs typeface="Questrial" pitchFamily="2" charset="0"/>
            </a:endParaRPr>
          </a:p>
        </p:txBody>
      </p:sp>
      <p:pic>
        <p:nvPicPr>
          <p:cNvPr id="4" name="Picture 3">
            <a:extLst>
              <a:ext uri="{FF2B5EF4-FFF2-40B4-BE49-F238E27FC236}">
                <a16:creationId xmlns:a16="http://schemas.microsoft.com/office/drawing/2014/main" id="{8ECFA6D5-814C-4137-43CB-B44881FCC718}"/>
              </a:ext>
            </a:extLst>
          </p:cNvPr>
          <p:cNvPicPr>
            <a:picLocks noChangeAspect="1"/>
          </p:cNvPicPr>
          <p:nvPr/>
        </p:nvPicPr>
        <p:blipFill>
          <a:blip r:embed="rId4"/>
          <a:stretch>
            <a:fillRect/>
          </a:stretch>
        </p:blipFill>
        <p:spPr>
          <a:xfrm>
            <a:off x="10577511" y="1973179"/>
            <a:ext cx="7122659" cy="6647974"/>
          </a:xfrm>
          <a:prstGeom prst="rect">
            <a:avLst/>
          </a:prstGeom>
        </p:spPr>
      </p:pic>
    </p:spTree>
    <p:extLst>
      <p:ext uri="{BB962C8B-B14F-4D97-AF65-F5344CB8AC3E}">
        <p14:creationId xmlns:p14="http://schemas.microsoft.com/office/powerpoint/2010/main" val="3159747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723051B2-9300-6E42-656C-1540CA89B80F}"/>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7E89DD4D-A8E9-C8A5-F279-E861F7DEE1D7}"/>
              </a:ext>
            </a:extLst>
          </p:cNvPr>
          <p:cNvSpPr txBox="1"/>
          <p:nvPr/>
        </p:nvSpPr>
        <p:spPr>
          <a:xfrm>
            <a:off x="2189747" y="1973179"/>
            <a:ext cx="9191267" cy="6217087"/>
          </a:xfrm>
          <a:prstGeom prst="rect">
            <a:avLst/>
          </a:prstGeom>
          <a:solidFill>
            <a:schemeClr val="accent6">
              <a:lumMod val="60000"/>
              <a:lumOff val="40000"/>
            </a:schemeClr>
          </a:solidFill>
          <a:ln>
            <a:noFill/>
          </a:ln>
        </p:spPr>
        <p:txBody>
          <a:bodyPr spcFirstLastPara="1" wrap="square" lIns="0" tIns="0" rIns="0" bIns="0" anchor="t" anchorCtr="0">
            <a:spAutoFit/>
          </a:bodyPr>
          <a:lstStyle/>
          <a:p>
            <a:pPr algn="just"/>
            <a:r>
              <a:rPr lang="en-ID" sz="4400" dirty="0">
                <a:latin typeface="Questrial" pitchFamily="2" charset="0"/>
                <a:ea typeface="Questrial" pitchFamily="2" charset="0"/>
                <a:cs typeface="Questrial" pitchFamily="2" charset="0"/>
              </a:rPr>
              <a:t>	</a:t>
            </a:r>
          </a:p>
          <a:p>
            <a:pPr marL="571500" indent="-571500">
              <a:buFont typeface="Wingdings" panose="05000000000000000000" pitchFamily="2" charset="2"/>
              <a:buChar char="§"/>
            </a:pPr>
            <a:r>
              <a:rPr lang="en-ID" sz="3600" dirty="0">
                <a:latin typeface="Questrial" pitchFamily="2" charset="0"/>
                <a:ea typeface="Questrial" pitchFamily="2" charset="0"/>
                <a:cs typeface="Questrial" pitchFamily="2" charset="0"/>
              </a:rPr>
              <a:t>Perempuan </a:t>
            </a:r>
            <a:r>
              <a:rPr lang="en-ID" sz="3600" dirty="0" err="1">
                <a:latin typeface="Questrial" pitchFamily="2" charset="0"/>
                <a:ea typeface="Questrial" pitchFamily="2" charset="0"/>
                <a:cs typeface="Questrial" pitchFamily="2" charset="0"/>
              </a:rPr>
              <a:t>dapat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berperan</a:t>
            </a:r>
            <a:r>
              <a:rPr lang="en-ID" sz="3600" dirty="0">
                <a:latin typeface="Questrial" pitchFamily="2" charset="0"/>
                <a:ea typeface="Questrial" pitchFamily="2" charset="0"/>
                <a:cs typeface="Questrial" pitchFamily="2" charset="0"/>
              </a:rPr>
              <a:t> di </a:t>
            </a:r>
            <a:r>
              <a:rPr lang="en-ID" sz="3600" dirty="0" err="1">
                <a:latin typeface="Questrial" pitchFamily="2" charset="0"/>
                <a:ea typeface="Questrial" pitchFamily="2" charset="0"/>
                <a:cs typeface="Questrial" pitchFamily="2" charset="0"/>
              </a:rPr>
              <a:t>semua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sektor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publik</a:t>
            </a:r>
            <a:endParaRPr lang="en-ID" sz="3600" dirty="0">
              <a:latin typeface="Questrial" pitchFamily="2" charset="0"/>
              <a:ea typeface="Questrial" pitchFamily="2" charset="0"/>
              <a:cs typeface="Questrial" pitchFamily="2" charset="0"/>
            </a:endParaRPr>
          </a:p>
          <a:p>
            <a:r>
              <a:rPr lang="en-ID" sz="3600" dirty="0">
                <a:latin typeface="Questrial" pitchFamily="2" charset="0"/>
                <a:ea typeface="Questrial" pitchFamily="2" charset="0"/>
                <a:cs typeface="Questrial" pitchFamily="2" charset="0"/>
              </a:rPr>
              <a:t>•	Dari </a:t>
            </a:r>
            <a:r>
              <a:rPr lang="en-ID" sz="3600" dirty="0" err="1">
                <a:latin typeface="Questrial" pitchFamily="2" charset="0"/>
                <a:ea typeface="Questrial" pitchFamily="2" charset="0"/>
                <a:cs typeface="Questrial" pitchFamily="2" charset="0"/>
              </a:rPr>
              <a:t>politik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hukum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ekonomi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hingga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pertahanan</a:t>
            </a:r>
            <a:endParaRPr lang="en-ID" sz="3600" dirty="0">
              <a:latin typeface="Questrial" pitchFamily="2" charset="0"/>
              <a:ea typeface="Questrial" pitchFamily="2" charset="0"/>
              <a:cs typeface="Questrial" pitchFamily="2" charset="0"/>
            </a:endParaRPr>
          </a:p>
          <a:p>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Dengan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tetap</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menjaga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etika</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nilai-nilai</a:t>
            </a:r>
            <a:r>
              <a:rPr lang="en-ID" sz="3600" dirty="0">
                <a:latin typeface="Questrial" pitchFamily="2" charset="0"/>
                <a:ea typeface="Questrial" pitchFamily="2" charset="0"/>
                <a:cs typeface="Questrial" pitchFamily="2" charset="0"/>
              </a:rPr>
              <a:t> agama</a:t>
            </a:r>
          </a:p>
          <a:p>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Untuk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mewujudkan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keadilan</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kesetaraan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pembangunan</a:t>
            </a:r>
            <a:r>
              <a:rPr lang="en-ID" sz="3600" dirty="0">
                <a:latin typeface="Questrial" pitchFamily="2" charset="0"/>
                <a:ea typeface="Questrial" pitchFamily="2" charset="0"/>
                <a:cs typeface="Questrial" pitchFamily="2" charset="0"/>
              </a:rPr>
              <a:t> Masyarakat</a:t>
            </a:r>
          </a:p>
          <a:p>
            <a:pPr algn="just"/>
            <a:endParaRPr lang="en-ID" sz="36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458CFF78-967D-4C75-4118-F6047C389372}"/>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B6748461-2F8A-CE81-9029-D4FFE5EFDCB4}"/>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17C1DB1D-EFC7-C440-0C66-C79BB27AE600}"/>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D9550468-34DB-8C5D-5D3A-89B711D05F93}"/>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AC2BB339-6207-20CC-30EB-C5E0173B418D}"/>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7BC63519-60AE-333F-7803-C8BCC341C2D3}"/>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FEACA5FA-A907-2FC4-7B72-F9A733CA92B0}"/>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8F11616A-A8F5-9537-5766-6C5BFA83C3E5}"/>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C6FBA8B9-5A29-68DA-3F2C-B53C693F4582}"/>
              </a:ext>
            </a:extLst>
          </p:cNvPr>
          <p:cNvSpPr txBox="1"/>
          <p:nvPr/>
        </p:nvSpPr>
        <p:spPr>
          <a:xfrm>
            <a:off x="4668253" y="884039"/>
            <a:ext cx="9938084" cy="677108"/>
          </a:xfrm>
          <a:prstGeom prst="rect">
            <a:avLst/>
          </a:prstGeom>
          <a:solidFill>
            <a:schemeClr val="accent6">
              <a:lumMod val="60000"/>
              <a:lumOff val="40000"/>
            </a:schemeClr>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Partisipasi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Komprehensif</a:t>
            </a:r>
            <a:endParaRPr lang="en-ID" sz="4400" dirty="0">
              <a:latin typeface="Questrial" pitchFamily="2" charset="0"/>
              <a:ea typeface="Questrial" pitchFamily="2" charset="0"/>
              <a:cs typeface="Questrial" pitchFamily="2" charset="0"/>
            </a:endParaRPr>
          </a:p>
        </p:txBody>
      </p:sp>
      <p:pic>
        <p:nvPicPr>
          <p:cNvPr id="3" name="Picture 2">
            <a:extLst>
              <a:ext uri="{FF2B5EF4-FFF2-40B4-BE49-F238E27FC236}">
                <a16:creationId xmlns:a16="http://schemas.microsoft.com/office/drawing/2014/main" id="{700B0741-9525-72EE-35B8-E91815F15318}"/>
              </a:ext>
            </a:extLst>
          </p:cNvPr>
          <p:cNvPicPr>
            <a:picLocks noChangeAspect="1"/>
          </p:cNvPicPr>
          <p:nvPr/>
        </p:nvPicPr>
        <p:blipFill>
          <a:blip r:embed="rId4"/>
          <a:stretch>
            <a:fillRect/>
          </a:stretch>
        </p:blipFill>
        <p:spPr>
          <a:xfrm>
            <a:off x="11730037" y="2112508"/>
            <a:ext cx="6019120" cy="6077757"/>
          </a:xfrm>
          <a:prstGeom prst="rect">
            <a:avLst/>
          </a:prstGeom>
        </p:spPr>
      </p:pic>
    </p:spTree>
    <p:extLst>
      <p:ext uri="{BB962C8B-B14F-4D97-AF65-F5344CB8AC3E}">
        <p14:creationId xmlns:p14="http://schemas.microsoft.com/office/powerpoint/2010/main" val="2734017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grpSp>
        <p:nvGrpSpPr>
          <p:cNvPr id="304" name="Google Shape;304;p37"/>
          <p:cNvGrpSpPr/>
          <p:nvPr/>
        </p:nvGrpSpPr>
        <p:grpSpPr>
          <a:xfrm>
            <a:off x="0" y="-144661"/>
            <a:ext cx="1677797" cy="10431661"/>
            <a:chOff x="0" y="-192881"/>
            <a:chExt cx="2237063" cy="13908881"/>
          </a:xfrm>
        </p:grpSpPr>
        <p:grpSp>
          <p:nvGrpSpPr>
            <p:cNvPr id="305" name="Google Shape;305;p37"/>
            <p:cNvGrpSpPr/>
            <p:nvPr/>
          </p:nvGrpSpPr>
          <p:grpSpPr>
            <a:xfrm>
              <a:off x="0" y="-192881"/>
              <a:ext cx="2237063" cy="13908881"/>
              <a:chOff x="0" y="-38100"/>
              <a:chExt cx="441889" cy="2747433"/>
            </a:xfrm>
          </p:grpSpPr>
          <p:sp>
            <p:nvSpPr>
              <p:cNvPr id="306" name="Google Shape;306;p37"/>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307" name="Google Shape;307;p37"/>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308" name="Google Shape;308;p37"/>
            <p:cNvGrpSpPr/>
            <p:nvPr/>
          </p:nvGrpSpPr>
          <p:grpSpPr>
            <a:xfrm>
              <a:off x="0" y="1178719"/>
              <a:ext cx="953011" cy="11165681"/>
              <a:chOff x="0" y="-38100"/>
              <a:chExt cx="188249" cy="2205567"/>
            </a:xfrm>
          </p:grpSpPr>
          <p:sp>
            <p:nvSpPr>
              <p:cNvPr id="309" name="Google Shape;309;p37"/>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310" name="Google Shape;310;p37"/>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11" name="Google Shape;311;p37"/>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312" name="Google Shape;312;p37"/>
          <p:cNvSpPr txBox="1"/>
          <p:nvPr/>
        </p:nvSpPr>
        <p:spPr>
          <a:xfrm>
            <a:off x="2286000" y="555171"/>
            <a:ext cx="15382754" cy="9197700"/>
          </a:xfrm>
          <a:prstGeom prst="rect">
            <a:avLst/>
          </a:prstGeom>
          <a:solidFill>
            <a:schemeClr val="accent6">
              <a:lumMod val="60000"/>
              <a:lumOff val="40000"/>
            </a:schemeClr>
          </a:solid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rgbClr val="000000"/>
              </a:buClr>
              <a:buSzPts val="8358"/>
              <a:buFont typeface="Arial"/>
              <a:buNone/>
            </a:pPr>
            <a:endParaRPr lang="en-US" sz="8358"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lang="en-US" sz="8358"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lang="en-US" sz="8358"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r>
              <a:rPr lang="en-US" sz="8358" b="1" i="0" u="none" strike="noStrike" cap="none" dirty="0" err="1">
                <a:solidFill>
                  <a:srgbClr val="014196"/>
                </a:solidFill>
                <a:latin typeface="Questrial"/>
                <a:ea typeface="Questrial"/>
                <a:cs typeface="Questrial"/>
                <a:sym typeface="Questrial"/>
              </a:rPr>
              <a:t>Sekian</a:t>
            </a:r>
            <a:r>
              <a:rPr lang="en-US" sz="8358" b="1" i="0" u="none" strike="noStrike" cap="none" dirty="0">
                <a:solidFill>
                  <a:srgbClr val="014196"/>
                </a:solidFill>
                <a:latin typeface="Questrial"/>
                <a:ea typeface="Questrial"/>
                <a:cs typeface="Questrial"/>
                <a:sym typeface="Questrial"/>
              </a:rPr>
              <a:t> dan </a:t>
            </a:r>
            <a:r>
              <a:rPr lang="en-US" sz="8358" b="1" i="0" u="none" strike="noStrike" cap="none" dirty="0" err="1">
                <a:solidFill>
                  <a:srgbClr val="014196"/>
                </a:solidFill>
                <a:latin typeface="Questrial"/>
                <a:ea typeface="Questrial"/>
                <a:cs typeface="Questrial"/>
                <a:sym typeface="Questrial"/>
              </a:rPr>
              <a:t>Terima</a:t>
            </a:r>
            <a:r>
              <a:rPr lang="en-US" sz="8358" b="1" i="0" u="none" strike="noStrike" cap="none" dirty="0">
                <a:solidFill>
                  <a:srgbClr val="014196"/>
                </a:solidFill>
                <a:latin typeface="Questrial"/>
                <a:ea typeface="Questrial"/>
                <a:cs typeface="Questrial"/>
                <a:sym typeface="Questrial"/>
              </a:rPr>
              <a:t> </a:t>
            </a:r>
            <a:r>
              <a:rPr lang="en-US" sz="8358" b="1" i="0" u="none" strike="noStrike" cap="none" dirty="0" err="1">
                <a:solidFill>
                  <a:srgbClr val="014196"/>
                </a:solidFill>
                <a:latin typeface="Questrial"/>
                <a:ea typeface="Questrial"/>
                <a:cs typeface="Questrial"/>
                <a:sym typeface="Questrial"/>
              </a:rPr>
              <a:t>kasih</a:t>
            </a:r>
            <a:endParaRPr lang="en-US" sz="8358" b="1" i="0" u="none" strike="noStrike" cap="none"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lang="en-US" sz="8358"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lang="en-US" sz="8358"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lang="en-US" sz="8358" b="1" i="0" u="none" strike="noStrike" cap="none"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22"/>
          <p:cNvSpPr txBox="1"/>
          <p:nvPr/>
        </p:nvSpPr>
        <p:spPr>
          <a:xfrm>
            <a:off x="5101389" y="599833"/>
            <a:ext cx="9360569" cy="92333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6000"/>
              <a:buFont typeface="Arial"/>
              <a:buNone/>
            </a:pPr>
            <a:r>
              <a:rPr lang="en-US" sz="6000" b="1" i="0" u="none" strike="noStrike" cap="none" dirty="0">
                <a:solidFill>
                  <a:srgbClr val="014196"/>
                </a:solidFill>
                <a:latin typeface="Questrial"/>
                <a:ea typeface="Questrial"/>
                <a:cs typeface="Questrial"/>
                <a:sym typeface="Questrial"/>
              </a:rPr>
              <a:t>   11. Tema </a:t>
            </a:r>
            <a:r>
              <a:rPr lang="en-US" sz="6000" b="1" i="0" u="none" strike="noStrike" cap="none" dirty="0" err="1">
                <a:solidFill>
                  <a:srgbClr val="014196"/>
                </a:solidFill>
                <a:latin typeface="Questrial"/>
                <a:ea typeface="Questrial"/>
                <a:cs typeface="Questrial"/>
                <a:sym typeface="Questrial"/>
              </a:rPr>
              <a:t>Pembahasan</a:t>
            </a:r>
            <a:r>
              <a:rPr lang="en-US" sz="6000" b="1" i="0" u="none" strike="noStrike" cap="none" dirty="0">
                <a:solidFill>
                  <a:srgbClr val="014196"/>
                </a:solidFill>
                <a:latin typeface="Questrial"/>
                <a:ea typeface="Questrial"/>
                <a:cs typeface="Questrial"/>
                <a:sym typeface="Questrial"/>
              </a:rPr>
              <a:t>:  </a:t>
            </a:r>
            <a:endParaRPr sz="6000" b="0" i="0" u="none" strike="noStrike" cap="none" dirty="0">
              <a:solidFill>
                <a:srgbClr val="000000"/>
              </a:solidFill>
              <a:latin typeface="Arial"/>
              <a:ea typeface="Arial"/>
              <a:cs typeface="Arial"/>
              <a:sym typeface="Arial"/>
            </a:endParaRPr>
          </a:p>
        </p:txBody>
      </p:sp>
      <p:sp>
        <p:nvSpPr>
          <p:cNvPr id="83" name="Google Shape;83;p22"/>
          <p:cNvSpPr txBox="1"/>
          <p:nvPr/>
        </p:nvSpPr>
        <p:spPr>
          <a:xfrm>
            <a:off x="3392905" y="4451683"/>
            <a:ext cx="14630400" cy="4136517"/>
          </a:xfrm>
          <a:prstGeom prst="rect">
            <a:avLst/>
          </a:prstGeom>
          <a:solidFill>
            <a:schemeClr val="bg2">
              <a:lumMod val="60000"/>
              <a:lumOff val="40000"/>
            </a:schemeClr>
          </a:solidFill>
          <a:ln>
            <a:noFill/>
          </a:ln>
        </p:spPr>
        <p:txBody>
          <a:bodyPr spcFirstLastPara="1" wrap="square" lIns="0" tIns="0" rIns="0" bIns="0" anchor="t" anchorCtr="0">
            <a:spAutoFit/>
          </a:bodyPr>
          <a:lstStyle/>
          <a:p>
            <a:pPr marL="571500" indent="-571500" algn="just">
              <a:lnSpc>
                <a:spcPct val="140000"/>
              </a:lnSpc>
              <a:buSzPts val="3600"/>
              <a:buFont typeface="Wingdings" panose="05000000000000000000" pitchFamily="2" charset="2"/>
              <a:buChar char="v"/>
            </a:pPr>
            <a:r>
              <a:rPr lang="en-US" sz="4800" b="1" dirty="0">
                <a:solidFill>
                  <a:schemeClr val="tx1"/>
                </a:solidFill>
                <a:latin typeface="Questrial"/>
                <a:ea typeface="Questrial"/>
                <a:cs typeface="Questrial"/>
                <a:sym typeface="Questrial"/>
              </a:rPr>
              <a:t>Hak </a:t>
            </a:r>
            <a:r>
              <a:rPr lang="en-US" sz="4800" b="1" dirty="0" err="1">
                <a:solidFill>
                  <a:schemeClr val="tx1"/>
                </a:solidFill>
                <a:latin typeface="Questrial"/>
                <a:ea typeface="Questrial"/>
                <a:cs typeface="Questrial"/>
                <a:sym typeface="Questrial"/>
              </a:rPr>
              <a:t>ekonomi</a:t>
            </a:r>
            <a:r>
              <a:rPr lang="en-US" sz="4800" b="1" dirty="0">
                <a:solidFill>
                  <a:schemeClr val="tx1"/>
                </a:solidFill>
                <a:latin typeface="Questrial"/>
                <a:ea typeface="Questrial"/>
                <a:cs typeface="Questrial"/>
                <a:sym typeface="Questrial"/>
              </a:rPr>
              <a:t> dan </a:t>
            </a:r>
            <a:r>
              <a:rPr lang="en-US" sz="4800" b="1" dirty="0" err="1">
                <a:solidFill>
                  <a:schemeClr val="tx1"/>
                </a:solidFill>
                <a:latin typeface="Questrial"/>
                <a:ea typeface="Questrial"/>
                <a:cs typeface="Questrial"/>
                <a:sym typeface="Questrial"/>
              </a:rPr>
              <a:t>properti</a:t>
            </a:r>
            <a:endParaRPr lang="en-US" sz="4800" b="1" dirty="0">
              <a:solidFill>
                <a:schemeClr val="tx1"/>
              </a:solidFill>
              <a:latin typeface="Questrial"/>
              <a:ea typeface="Questrial"/>
              <a:cs typeface="Questrial"/>
              <a:sym typeface="Questrial"/>
            </a:endParaRPr>
          </a:p>
          <a:p>
            <a:pPr marL="571500" indent="-571500" algn="just">
              <a:lnSpc>
                <a:spcPct val="140000"/>
              </a:lnSpc>
              <a:buSzPts val="3600"/>
              <a:buFont typeface="Wingdings" panose="05000000000000000000" pitchFamily="2" charset="2"/>
              <a:buChar char="v"/>
            </a:pPr>
            <a:r>
              <a:rPr lang="en-US" sz="4800" b="1" dirty="0" err="1">
                <a:solidFill>
                  <a:schemeClr val="tx1"/>
                </a:solidFill>
                <a:latin typeface="Questrial"/>
                <a:ea typeface="Questrial"/>
                <a:cs typeface="Questrial"/>
                <a:sym typeface="Questrial"/>
              </a:rPr>
              <a:t>Kepemimpinan</a:t>
            </a:r>
            <a:endParaRPr lang="en-US" sz="4800" b="1" dirty="0">
              <a:solidFill>
                <a:schemeClr val="tx1"/>
              </a:solidFill>
              <a:latin typeface="Questrial"/>
              <a:ea typeface="Questrial"/>
              <a:cs typeface="Questrial"/>
              <a:sym typeface="Questrial"/>
            </a:endParaRPr>
          </a:p>
          <a:p>
            <a:pPr marL="571500" indent="-571500" algn="just">
              <a:lnSpc>
                <a:spcPct val="140000"/>
              </a:lnSpc>
              <a:buSzPts val="3600"/>
              <a:buFont typeface="Wingdings" panose="05000000000000000000" pitchFamily="2" charset="2"/>
              <a:buChar char="v"/>
            </a:pPr>
            <a:r>
              <a:rPr lang="en-US" sz="4800" b="1" dirty="0" err="1">
                <a:solidFill>
                  <a:schemeClr val="tx1"/>
                </a:solidFill>
                <a:latin typeface="Questrial"/>
                <a:ea typeface="Questrial"/>
                <a:cs typeface="Questrial"/>
                <a:sym typeface="Questrial"/>
              </a:rPr>
              <a:t>Peradilan</a:t>
            </a:r>
            <a:endParaRPr lang="en-US" sz="4800" b="1" dirty="0">
              <a:solidFill>
                <a:schemeClr val="tx1"/>
              </a:solidFill>
              <a:latin typeface="Questrial"/>
              <a:ea typeface="Questrial"/>
              <a:cs typeface="Questrial"/>
              <a:sym typeface="Questrial"/>
            </a:endParaRPr>
          </a:p>
          <a:p>
            <a:pPr marL="571500" indent="-571500" algn="just">
              <a:lnSpc>
                <a:spcPct val="140000"/>
              </a:lnSpc>
              <a:buSzPts val="3600"/>
              <a:buFont typeface="Wingdings" panose="05000000000000000000" pitchFamily="2" charset="2"/>
              <a:buChar char="v"/>
            </a:pPr>
            <a:r>
              <a:rPr lang="en-US" sz="4800" b="1" dirty="0">
                <a:solidFill>
                  <a:schemeClr val="tx1"/>
                </a:solidFill>
                <a:latin typeface="Questrial"/>
                <a:ea typeface="Questrial"/>
                <a:cs typeface="Questrial"/>
                <a:sym typeface="Questrial"/>
              </a:rPr>
              <a:t>Jihad</a:t>
            </a:r>
          </a:p>
        </p:txBody>
      </p:sp>
      <p:grpSp>
        <p:nvGrpSpPr>
          <p:cNvPr id="85" name="Google Shape;85;p22"/>
          <p:cNvGrpSpPr/>
          <p:nvPr/>
        </p:nvGrpSpPr>
        <p:grpSpPr>
          <a:xfrm>
            <a:off x="0" y="-144661"/>
            <a:ext cx="1677797" cy="10431661"/>
            <a:chOff x="0" y="-192881"/>
            <a:chExt cx="2237063" cy="13908881"/>
          </a:xfrm>
        </p:grpSpPr>
        <p:grpSp>
          <p:nvGrpSpPr>
            <p:cNvPr id="86" name="Google Shape;86;p22"/>
            <p:cNvGrpSpPr/>
            <p:nvPr/>
          </p:nvGrpSpPr>
          <p:grpSpPr>
            <a:xfrm>
              <a:off x="0" y="-192881"/>
              <a:ext cx="2237063" cy="13908881"/>
              <a:chOff x="0" y="-38100"/>
              <a:chExt cx="441889" cy="2747433"/>
            </a:xfrm>
          </p:grpSpPr>
          <p:sp>
            <p:nvSpPr>
              <p:cNvPr id="87" name="Google Shape;87;p22"/>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88" name="Google Shape;88;p22"/>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89" name="Google Shape;89;p22"/>
            <p:cNvGrpSpPr/>
            <p:nvPr/>
          </p:nvGrpSpPr>
          <p:grpSpPr>
            <a:xfrm>
              <a:off x="0" y="1178719"/>
              <a:ext cx="953011" cy="11165681"/>
              <a:chOff x="0" y="-38100"/>
              <a:chExt cx="188249" cy="2205567"/>
            </a:xfrm>
          </p:grpSpPr>
          <p:sp>
            <p:nvSpPr>
              <p:cNvPr id="90" name="Google Shape;90;p22"/>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91" name="Google Shape;91;p22"/>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2" name="Google Shape;92;p22"/>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93" name="Google Shape;93;p22"/>
          <p:cNvSpPr txBox="1"/>
          <p:nvPr/>
        </p:nvSpPr>
        <p:spPr>
          <a:xfrm>
            <a:off x="3898232" y="2382982"/>
            <a:ext cx="13571622" cy="1477328"/>
          </a:xfrm>
          <a:prstGeom prst="rect">
            <a:avLst/>
          </a:prstGeom>
          <a:solidFill>
            <a:schemeClr val="bg2">
              <a:lumMod val="60000"/>
              <a:lumOff val="40000"/>
            </a:schemeClr>
          </a:solidFill>
          <a:ln>
            <a:noFill/>
          </a:ln>
        </p:spPr>
        <p:txBody>
          <a:bodyPr spcFirstLastPara="1" wrap="square" lIns="0" tIns="0" rIns="0" bIns="0" anchor="t" anchorCtr="0">
            <a:spAutoFit/>
          </a:bodyPr>
          <a:lstStyle/>
          <a:p>
            <a:pPr lvl="0" algn="ctr"/>
            <a:r>
              <a:rPr lang="en-ID" sz="4800" b="1" dirty="0">
                <a:latin typeface="Questrial" pitchFamily="2" charset="0"/>
                <a:ea typeface="Questrial" pitchFamily="2" charset="0"/>
                <a:cs typeface="Questrial" pitchFamily="2" charset="0"/>
              </a:rPr>
              <a:t>Peran dan </a:t>
            </a:r>
            <a:r>
              <a:rPr lang="en-ID" sz="4800" b="1" dirty="0" err="1">
                <a:latin typeface="Questrial" pitchFamily="2" charset="0"/>
                <a:ea typeface="Questrial" pitchFamily="2" charset="0"/>
                <a:cs typeface="Questrial" pitchFamily="2" charset="0"/>
              </a:rPr>
              <a:t>Kedudukan</a:t>
            </a:r>
            <a:r>
              <a:rPr lang="en-ID" sz="4800" b="1" dirty="0">
                <a:latin typeface="Questrial" pitchFamily="2" charset="0"/>
                <a:ea typeface="Questrial" pitchFamily="2" charset="0"/>
                <a:cs typeface="Questrial" pitchFamily="2" charset="0"/>
              </a:rPr>
              <a:t> Perempuan </a:t>
            </a:r>
          </a:p>
          <a:p>
            <a:pPr lvl="0" algn="ctr"/>
            <a:r>
              <a:rPr lang="en-ID" sz="4800" b="1" dirty="0" err="1">
                <a:latin typeface="Questrial" pitchFamily="2" charset="0"/>
                <a:ea typeface="Questrial" pitchFamily="2" charset="0"/>
                <a:cs typeface="Questrial" pitchFamily="2" charset="0"/>
              </a:rPr>
              <a:t>dalam</a:t>
            </a:r>
            <a:r>
              <a:rPr lang="en-ID" sz="4800" b="1" dirty="0">
                <a:latin typeface="Questrial" pitchFamily="2" charset="0"/>
                <a:ea typeface="Questrial" pitchFamily="2" charset="0"/>
                <a:cs typeface="Questrial" pitchFamily="2" charset="0"/>
              </a:rPr>
              <a:t> Masyarakat</a:t>
            </a:r>
            <a:endParaRPr sz="4800" b="1" i="0" u="none" strike="noStrike" cap="none" dirty="0">
              <a:solidFill>
                <a:schemeClr val="bg2"/>
              </a:solidFill>
              <a:latin typeface="Questrial" pitchFamily="2" charset="0"/>
              <a:ea typeface="Questrial" pitchFamily="2" charset="0"/>
              <a:cs typeface="Questrial" pitchFamily="2" charset="0"/>
              <a:sym typeface="Quest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F7768F8D-8CDB-3272-1898-337F31045A6B}"/>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2C5B373A-9863-F488-C23B-1D1C41FFA893}"/>
              </a:ext>
            </a:extLst>
          </p:cNvPr>
          <p:cNvSpPr txBox="1"/>
          <p:nvPr/>
        </p:nvSpPr>
        <p:spPr>
          <a:xfrm>
            <a:off x="2347783" y="1655805"/>
            <a:ext cx="15569513" cy="7448193"/>
          </a:xfrm>
          <a:prstGeom prst="rect">
            <a:avLst/>
          </a:prstGeom>
          <a:solidFill>
            <a:schemeClr val="tx2">
              <a:lumMod val="75000"/>
            </a:schemeClr>
          </a:solidFill>
          <a:ln>
            <a:noFill/>
          </a:ln>
        </p:spPr>
        <p:txBody>
          <a:bodyPr spcFirstLastPara="1" wrap="square" lIns="0" tIns="0" rIns="0" bIns="0" anchor="t" anchorCtr="0">
            <a:spAutoFit/>
          </a:bodyPr>
          <a:lstStyle/>
          <a:p>
            <a:pPr marL="571500" indent="-571500">
              <a:buFont typeface="Wingdings" panose="05000000000000000000" pitchFamily="2" charset="2"/>
              <a:buChar char="Ø"/>
            </a:pP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a:latin typeface="Questrial" pitchFamily="2" charset="0"/>
                <a:ea typeface="Questrial" pitchFamily="2" charset="0"/>
                <a:cs typeface="Questrial" pitchFamily="2" charset="0"/>
              </a:rPr>
              <a:t>Peran </a:t>
            </a:r>
            <a:r>
              <a:rPr lang="en-ID" sz="4400" dirty="0" err="1">
                <a:latin typeface="Questrial" pitchFamily="2" charset="0"/>
                <a:ea typeface="Questrial" pitchFamily="2" charset="0"/>
                <a:cs typeface="Questrial" pitchFamily="2" charset="0"/>
              </a:rPr>
              <a:t>perempuan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merupakan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diskusi</a:t>
            </a:r>
            <a:r>
              <a:rPr lang="en-ID" sz="4400" dirty="0">
                <a:latin typeface="Questrial" pitchFamily="2" charset="0"/>
                <a:ea typeface="Questrial" pitchFamily="2" charset="0"/>
                <a:cs typeface="Questrial" pitchFamily="2" charset="0"/>
              </a:rPr>
              <a:t> paling </a:t>
            </a:r>
            <a:r>
              <a:rPr lang="en-ID" sz="4400" dirty="0" err="1">
                <a:latin typeface="Questrial" pitchFamily="2" charset="0"/>
                <a:ea typeface="Questrial" pitchFamily="2" charset="0"/>
                <a:cs typeface="Questrial" pitchFamily="2" charset="0"/>
              </a:rPr>
              <a:t>dinamis</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dalam</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studi</a:t>
            </a:r>
            <a:r>
              <a:rPr lang="en-ID" sz="4400" dirty="0">
                <a:latin typeface="Questrial" pitchFamily="2" charset="0"/>
                <a:ea typeface="Questrial" pitchFamily="2" charset="0"/>
                <a:cs typeface="Questrial" pitchFamily="2" charset="0"/>
              </a:rPr>
              <a:t> Islam </a:t>
            </a:r>
            <a:r>
              <a:rPr lang="en-ID" sz="4400" dirty="0" err="1">
                <a:latin typeface="Questrial" pitchFamily="2" charset="0"/>
                <a:ea typeface="Questrial" pitchFamily="2" charset="0"/>
                <a:cs typeface="Questrial" pitchFamily="2" charset="0"/>
              </a:rPr>
              <a:t>kontemporer</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err="1">
                <a:latin typeface="Questrial" pitchFamily="2" charset="0"/>
                <a:ea typeface="Questrial" pitchFamily="2" charset="0"/>
                <a:cs typeface="Questrial" pitchFamily="2" charset="0"/>
              </a:rPr>
              <a:t>Interpretasi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berkembang</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sejak</a:t>
            </a:r>
            <a:r>
              <a:rPr lang="en-ID" sz="4400" dirty="0">
                <a:latin typeface="Questrial" pitchFamily="2" charset="0"/>
                <a:ea typeface="Questrial" pitchFamily="2" charset="0"/>
                <a:cs typeface="Questrial" pitchFamily="2" charset="0"/>
              </a:rPr>
              <a:t> masa </a:t>
            </a:r>
            <a:r>
              <a:rPr lang="en-ID" sz="4400" dirty="0" err="1">
                <a:latin typeface="Questrial" pitchFamily="2" charset="0"/>
                <a:ea typeface="Questrial" pitchFamily="2" charset="0"/>
                <a:cs typeface="Questrial" pitchFamily="2" charset="0"/>
              </a:rPr>
              <a:t>awal</a:t>
            </a:r>
            <a:r>
              <a:rPr lang="en-ID" sz="4400" dirty="0">
                <a:latin typeface="Questrial" pitchFamily="2" charset="0"/>
                <a:ea typeface="Questrial" pitchFamily="2" charset="0"/>
                <a:cs typeface="Questrial" pitchFamily="2" charset="0"/>
              </a:rPr>
              <a:t> Islam </a:t>
            </a:r>
            <a:r>
              <a:rPr lang="en-ID" sz="4400" dirty="0" err="1">
                <a:latin typeface="Questrial" pitchFamily="2" charset="0"/>
                <a:ea typeface="Questrial" pitchFamily="2" charset="0"/>
                <a:cs typeface="Questrial" pitchFamily="2" charset="0"/>
              </a:rPr>
              <a:t>hingga</a:t>
            </a:r>
            <a:r>
              <a:rPr lang="en-ID" sz="4400" dirty="0">
                <a:latin typeface="Questrial" pitchFamily="2" charset="0"/>
                <a:ea typeface="Questrial" pitchFamily="2" charset="0"/>
                <a:cs typeface="Questrial" pitchFamily="2" charset="0"/>
              </a:rPr>
              <a:t> era modern yang </a:t>
            </a:r>
            <a:r>
              <a:rPr lang="en-ID" sz="4400" dirty="0" err="1">
                <a:latin typeface="Questrial" pitchFamily="2" charset="0"/>
                <a:ea typeface="Questrial" pitchFamily="2" charset="0"/>
                <a:cs typeface="Questrial" pitchFamily="2" charset="0"/>
              </a:rPr>
              <a:t>dipengaruhi</a:t>
            </a:r>
            <a:r>
              <a:rPr lang="en-ID" sz="4400" dirty="0">
                <a:latin typeface="Questrial" pitchFamily="2" charset="0"/>
                <a:ea typeface="Questrial" pitchFamily="2" charset="0"/>
                <a:cs typeface="Questrial" pitchFamily="2" charset="0"/>
              </a:rPr>
              <a:t> oleh </a:t>
            </a:r>
            <a:r>
              <a:rPr lang="en-ID" sz="4400" dirty="0" err="1">
                <a:latin typeface="Questrial" pitchFamily="2" charset="0"/>
                <a:ea typeface="Questrial" pitchFamily="2" charset="0"/>
                <a:cs typeface="Questrial" pitchFamily="2" charset="0"/>
              </a:rPr>
              <a:t>faktor</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sosial</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budaya</a:t>
            </a:r>
            <a:r>
              <a:rPr lang="en-ID" sz="4400" dirty="0">
                <a:latin typeface="Questrial" pitchFamily="2" charset="0"/>
                <a:ea typeface="Questrial" pitchFamily="2" charset="0"/>
                <a:cs typeface="Questrial" pitchFamily="2" charset="0"/>
              </a:rPr>
              <a:t>, dan </a:t>
            </a:r>
            <a:r>
              <a:rPr lang="en-ID" sz="4400" dirty="0" err="1">
                <a:latin typeface="Questrial" pitchFamily="2" charset="0"/>
                <a:ea typeface="Questrial" pitchFamily="2" charset="0"/>
                <a:cs typeface="Questrial" pitchFamily="2" charset="0"/>
              </a:rPr>
              <a:t>politik</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a:latin typeface="Questrial" pitchFamily="2" charset="0"/>
                <a:ea typeface="Questrial" pitchFamily="2" charset="0"/>
                <a:cs typeface="Questrial" pitchFamily="2" charset="0"/>
              </a:rPr>
              <a:t>Islam </a:t>
            </a:r>
            <a:r>
              <a:rPr lang="en-ID" sz="4400" dirty="0" err="1">
                <a:latin typeface="Questrial" pitchFamily="2" charset="0"/>
                <a:ea typeface="Questrial" pitchFamily="2" charset="0"/>
                <a:cs typeface="Questrial" pitchFamily="2" charset="0"/>
              </a:rPr>
              <a:t>memberi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panduan</a:t>
            </a:r>
            <a:r>
              <a:rPr lang="en-ID" sz="4400" dirty="0">
                <a:latin typeface="Questrial" pitchFamily="2" charset="0"/>
                <a:ea typeface="Questrial" pitchFamily="2" charset="0"/>
                <a:cs typeface="Questrial" pitchFamily="2" charset="0"/>
              </a:rPr>
              <a:t> universal </a:t>
            </a:r>
            <a:r>
              <a:rPr lang="en-ID" sz="4400" dirty="0" err="1">
                <a:latin typeface="Questrial" pitchFamily="2" charset="0"/>
                <a:ea typeface="Questrial" pitchFamily="2" charset="0"/>
                <a:cs typeface="Questrial" pitchFamily="2" charset="0"/>
              </a:rPr>
              <a:t>tentang</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hak</a:t>
            </a:r>
            <a:r>
              <a:rPr lang="en-ID" sz="4400" dirty="0">
                <a:latin typeface="Questrial" pitchFamily="2" charset="0"/>
                <a:ea typeface="Questrial" pitchFamily="2" charset="0"/>
                <a:cs typeface="Questrial" pitchFamily="2" charset="0"/>
              </a:rPr>
              <a:t> dan </a:t>
            </a:r>
            <a:r>
              <a:rPr lang="en-ID" sz="4400" dirty="0" err="1">
                <a:latin typeface="Questrial" pitchFamily="2" charset="0"/>
                <a:ea typeface="Questrial" pitchFamily="2" charset="0"/>
                <a:cs typeface="Questrial" pitchFamily="2" charset="0"/>
              </a:rPr>
              <a:t>peran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perempuan</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err="1">
                <a:latin typeface="Questrial" pitchFamily="2" charset="0"/>
                <a:ea typeface="Questrial" pitchFamily="2" charset="0"/>
                <a:cs typeface="Questrial" pitchFamily="2" charset="0"/>
              </a:rPr>
              <a:t>Namun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realitasnya</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perbedaan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pandangan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dari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konservatif</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hingga</a:t>
            </a:r>
            <a:r>
              <a:rPr lang="en-ID" sz="4400" dirty="0">
                <a:latin typeface="Questrial" pitchFamily="2" charset="0"/>
                <a:ea typeface="Questrial" pitchFamily="2" charset="0"/>
                <a:cs typeface="Questrial" pitchFamily="2" charset="0"/>
              </a:rPr>
              <a:t> liberal</a:t>
            </a:r>
          </a:p>
          <a:p>
            <a:pPr marL="571500" lvl="0" indent="-571500">
              <a:buFont typeface="Wingdings" panose="05000000000000000000" pitchFamily="2" charset="2"/>
              <a:buChar char="Ø"/>
            </a:pPr>
            <a:endParaRPr lang="en-ID" sz="44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57E81A4C-6C3D-7DCD-B24A-C634410E051D}"/>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732AABE1-A4C0-24D1-2D9F-8512FE884EFD}"/>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EF6FEADB-523C-A939-8F7E-4AAD86D4E930}"/>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5ED9AEF1-64C0-0A5E-4309-5A9744B5AEAB}"/>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9EC3B325-8B2A-0CE7-763D-534C82C0B1A9}"/>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EE90CC83-8527-9528-DD64-EF7BEE291409}"/>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DB901D68-7C3E-5477-E565-42BF0A850BD7}"/>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1994B28D-091B-3B06-6F0F-5B4D55A4962C}"/>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5" name="Google Shape;93;p22">
            <a:extLst>
              <a:ext uri="{FF2B5EF4-FFF2-40B4-BE49-F238E27FC236}">
                <a16:creationId xmlns:a16="http://schemas.microsoft.com/office/drawing/2014/main" id="{7109EABA-533D-57BD-1993-BAB68D6C2BA3}"/>
              </a:ext>
            </a:extLst>
          </p:cNvPr>
          <p:cNvSpPr txBox="1"/>
          <p:nvPr/>
        </p:nvSpPr>
        <p:spPr>
          <a:xfrm>
            <a:off x="7266214" y="494271"/>
            <a:ext cx="6286500" cy="830997"/>
          </a:xfrm>
          <a:prstGeom prst="rect">
            <a:avLst/>
          </a:prstGeom>
          <a:solidFill>
            <a:schemeClr val="tx2">
              <a:lumMod val="75000"/>
            </a:schemeClr>
          </a:solid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4400" b="1" i="0" u="none" strike="noStrike" cap="none" dirty="0">
                <a:solidFill>
                  <a:srgbClr val="000000"/>
                </a:solidFill>
                <a:latin typeface="Questrial"/>
                <a:ea typeface="Questrial"/>
                <a:cs typeface="Questrial"/>
                <a:sym typeface="Questrial"/>
              </a:rPr>
              <a:t> </a:t>
            </a:r>
            <a:r>
              <a:rPr lang="en-US" sz="5400" b="1" i="0" u="none" strike="noStrike" cap="none" dirty="0" err="1">
                <a:solidFill>
                  <a:srgbClr val="000000"/>
                </a:solidFill>
                <a:latin typeface="Questrial"/>
                <a:ea typeface="Questrial"/>
                <a:cs typeface="Questrial"/>
                <a:sym typeface="Questrial"/>
              </a:rPr>
              <a:t>Pengantar</a:t>
            </a:r>
            <a:endParaRPr sz="5400" b="1" i="0" u="none" strike="noStrike" cap="none" dirty="0">
              <a:solidFill>
                <a:schemeClr val="bg2"/>
              </a:solidFill>
              <a:latin typeface="Questrial" pitchFamily="2" charset="0"/>
              <a:ea typeface="Questrial" pitchFamily="2" charset="0"/>
              <a:cs typeface="Questrial" pitchFamily="2" charset="0"/>
              <a:sym typeface="Questrial"/>
            </a:endParaRPr>
          </a:p>
        </p:txBody>
      </p:sp>
    </p:spTree>
    <p:extLst>
      <p:ext uri="{BB962C8B-B14F-4D97-AF65-F5344CB8AC3E}">
        <p14:creationId xmlns:p14="http://schemas.microsoft.com/office/powerpoint/2010/main" val="759465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F8FD5352-22AB-FF6C-F843-985D94E596E2}"/>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E7433207-FA79-8D57-385D-AFA65B3EAB0A}"/>
              </a:ext>
            </a:extLst>
          </p:cNvPr>
          <p:cNvSpPr txBox="1"/>
          <p:nvPr/>
        </p:nvSpPr>
        <p:spPr>
          <a:xfrm>
            <a:off x="1677796" y="1732547"/>
            <a:ext cx="16463247" cy="8063746"/>
          </a:xfrm>
          <a:prstGeom prst="rect">
            <a:avLst/>
          </a:prstGeom>
          <a:solidFill>
            <a:schemeClr val="accent2">
              <a:lumMod val="40000"/>
              <a:lumOff val="60000"/>
            </a:schemeClr>
          </a:solidFill>
          <a:ln>
            <a:noFill/>
          </a:ln>
        </p:spPr>
        <p:txBody>
          <a:bodyPr spcFirstLastPara="1" wrap="square" lIns="0" tIns="0" rIns="0" bIns="0" anchor="t" anchorCtr="0">
            <a:spAutoFit/>
          </a:bodyPr>
          <a:lstStyle/>
          <a:p>
            <a:pPr marL="571500" lvl="0" indent="-571500" algn="just">
              <a:buSzPts val="6000"/>
              <a:buFont typeface="Wingdings" panose="05000000000000000000" pitchFamily="2" charset="2"/>
              <a:buChar char="Ø"/>
            </a:pPr>
            <a:endParaRPr lang="en-ID" sz="36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Perempuan </a:t>
            </a:r>
            <a:r>
              <a:rPr lang="en-ID" sz="3600" dirty="0" err="1">
                <a:latin typeface="Questrial" pitchFamily="2" charset="0"/>
                <a:ea typeface="Questrial" pitchFamily="2" charset="0"/>
                <a:cs typeface="Questrial" pitchFamily="2" charset="0"/>
              </a:rPr>
              <a:t>memiliki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mentasarufkan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mengatur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hartanya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sendiri</a:t>
            </a:r>
            <a:endParaRPr lang="en-ID" sz="36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3600" dirty="0" err="1">
                <a:latin typeface="Questrial" pitchFamily="2" charset="0"/>
                <a:ea typeface="Questrial" pitchFamily="2" charset="0"/>
                <a:cs typeface="Questrial" pitchFamily="2" charset="0"/>
              </a:rPr>
              <a:t>Diperbolehkan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melakukan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jual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beli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sewa-menyewa</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akad</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perwakilan</a:t>
            </a:r>
            <a:endParaRPr lang="en-ID" sz="36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3600" dirty="0" err="1">
                <a:latin typeface="Questrial" pitchFamily="2" charset="0"/>
                <a:ea typeface="Questrial" pitchFamily="2" charset="0"/>
                <a:cs typeface="Questrial" pitchFamily="2" charset="0"/>
              </a:rPr>
              <a:t>Harta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merupakan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simbol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kemerdekaan</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kehormatan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arti </a:t>
            </a:r>
            <a:r>
              <a:rPr lang="en-ID" sz="3600" dirty="0" err="1">
                <a:latin typeface="Questrial" pitchFamily="2" charset="0"/>
                <a:ea typeface="Questrial" pitchFamily="2" charset="0"/>
                <a:cs typeface="Questrial" pitchFamily="2" charset="0"/>
              </a:rPr>
              <a:t>harga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diri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tidak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meminta-minta</a:t>
            </a:r>
            <a:r>
              <a:rPr lang="en-ID" sz="3600" dirty="0">
                <a:latin typeface="Questrial" pitchFamily="2" charset="0"/>
                <a:ea typeface="Questrial" pitchFamily="2" charset="0"/>
                <a:cs typeface="Questrial" pitchFamily="2" charset="0"/>
              </a:rPr>
              <a:t> orang lain)</a:t>
            </a:r>
          </a:p>
          <a:p>
            <a:pPr marL="571500" lvl="0" indent="-571500" algn="just">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Islam </a:t>
            </a:r>
            <a:r>
              <a:rPr lang="en-ID" sz="3600" dirty="0" err="1">
                <a:latin typeface="Questrial" pitchFamily="2" charset="0"/>
                <a:ea typeface="Questrial" pitchFamily="2" charset="0"/>
                <a:cs typeface="Questrial" pitchFamily="2" charset="0"/>
              </a:rPr>
              <a:t>membolehkan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perempuan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bekerja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selama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tidak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bertentangan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dengan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kodratnya</a:t>
            </a:r>
            <a:endParaRPr lang="en-ID" sz="36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Dapat </a:t>
            </a:r>
            <a:r>
              <a:rPr lang="en-ID" sz="3600" dirty="0" err="1">
                <a:latin typeface="Questrial" pitchFamily="2" charset="0"/>
                <a:ea typeface="Questrial" pitchFamily="2" charset="0"/>
                <a:cs typeface="Questrial" pitchFamily="2" charset="0"/>
              </a:rPr>
              <a:t>bekerja</a:t>
            </a:r>
            <a:r>
              <a:rPr lang="en-ID" sz="3600" dirty="0">
                <a:latin typeface="Questrial" pitchFamily="2" charset="0"/>
                <a:ea typeface="Questrial" pitchFamily="2" charset="0"/>
                <a:cs typeface="Questrial" pitchFamily="2" charset="0"/>
              </a:rPr>
              <a:t> di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maupun</a:t>
            </a:r>
            <a:r>
              <a:rPr lang="en-ID" sz="3600" dirty="0">
                <a:latin typeface="Questrial" pitchFamily="2" charset="0"/>
                <a:ea typeface="Questrial" pitchFamily="2" charset="0"/>
                <a:cs typeface="Questrial" pitchFamily="2" charset="0"/>
              </a:rPr>
              <a:t> di </a:t>
            </a:r>
            <a:r>
              <a:rPr lang="en-ID" sz="3600" dirty="0" err="1">
                <a:latin typeface="Questrial" pitchFamily="2" charset="0"/>
                <a:ea typeface="Questrial" pitchFamily="2" charset="0"/>
                <a:cs typeface="Questrial" pitchFamily="2" charset="0"/>
              </a:rPr>
              <a:t>luar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rumah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secara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mandiri</a:t>
            </a:r>
            <a:endParaRPr lang="en-ID" sz="3600" dirty="0">
              <a:latin typeface="Questrial" pitchFamily="2" charset="0"/>
              <a:ea typeface="Questrial" pitchFamily="2" charset="0"/>
              <a:cs typeface="Questrial" pitchFamily="2" charset="0"/>
            </a:endParaRPr>
          </a:p>
          <a:p>
            <a:pPr marL="571500" lvl="0" indent="-571500">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Perempuan </a:t>
            </a:r>
            <a:r>
              <a:rPr lang="en-ID" sz="3600" dirty="0" err="1">
                <a:latin typeface="Questrial" pitchFamily="2" charset="0"/>
                <a:ea typeface="Questrial" pitchFamily="2" charset="0"/>
                <a:cs typeface="Questrial" pitchFamily="2" charset="0"/>
              </a:rPr>
              <a:t>memiliki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bagian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usahanya</a:t>
            </a:r>
            <a:r>
              <a:rPr lang="en-ID" sz="3600" dirty="0">
                <a:latin typeface="Questrial" pitchFamily="2" charset="0"/>
                <a:ea typeface="Questrial" pitchFamily="2" charset="0"/>
                <a:cs typeface="Questrial" pitchFamily="2" charset="0"/>
              </a:rPr>
              <a:t> (QS. An-Nisa [4]: 32)</a:t>
            </a:r>
          </a:p>
          <a:p>
            <a:pPr lvl="0" algn="ctr">
              <a:buSzPts val="6000"/>
            </a:pPr>
            <a:br>
              <a:rPr lang="en-ID" sz="4000" dirty="0">
                <a:latin typeface="Questrial" pitchFamily="2" charset="0"/>
                <a:ea typeface="Questrial" pitchFamily="2" charset="0"/>
                <a:cs typeface="Questrial" pitchFamily="2" charset="0"/>
              </a:rPr>
            </a:br>
            <a:r>
              <a:rPr lang="ar-SA" sz="4000" dirty="0"/>
              <a:t>لِلرِّجَالِ نَصِيبٌ مِمَّا اكْتَسَبُوا ۖ وَلِلنِّسَاءِ نَصِيبٌ مِمَّا اكْتَسَبْنَ ۚ</a:t>
            </a:r>
            <a:r>
              <a:rPr lang="en-ID" sz="4000" dirty="0">
                <a:latin typeface="Questrial" pitchFamily="2" charset="0"/>
                <a:ea typeface="Questrial" pitchFamily="2" charset="0"/>
                <a:cs typeface="Questrial" pitchFamily="2" charset="0"/>
              </a:rPr>
              <a:t> </a:t>
            </a:r>
          </a:p>
          <a:p>
            <a:pPr marL="571500" lvl="0" indent="-571500">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Perempuan </a:t>
            </a:r>
            <a:r>
              <a:rPr lang="en-ID" sz="3600" dirty="0" err="1">
                <a:latin typeface="Questrial" pitchFamily="2" charset="0"/>
                <a:ea typeface="Questrial" pitchFamily="2" charset="0"/>
                <a:cs typeface="Questrial" pitchFamily="2" charset="0"/>
              </a:rPr>
              <a:t>berhak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menerima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warisan</a:t>
            </a:r>
            <a:r>
              <a:rPr lang="en-ID" sz="4000" dirty="0">
                <a:latin typeface="Questrial" pitchFamily="2" charset="0"/>
                <a:ea typeface="Questrial" pitchFamily="2" charset="0"/>
                <a:cs typeface="Questrial" pitchFamily="2" charset="0"/>
              </a:rPr>
              <a:t>:  </a:t>
            </a:r>
            <a:r>
              <a:rPr lang="fa-IR" sz="4000" dirty="0"/>
              <a:t>يُوصِيكُمُ اللَّهُ فِي أَوْلَادِكُمْ ۖ لِلذَّكَرِ مِثْلُ حَظِّ الْأُنثَيَيْنِ</a:t>
            </a:r>
            <a:r>
              <a:rPr lang="en-US" sz="4000" dirty="0"/>
              <a:t> </a:t>
            </a:r>
            <a:r>
              <a:rPr lang="en-ID" sz="4000" dirty="0">
                <a:latin typeface="Questrial" pitchFamily="2" charset="0"/>
                <a:ea typeface="Questrial" pitchFamily="2" charset="0"/>
                <a:cs typeface="Questrial" pitchFamily="2" charset="0"/>
              </a:rPr>
              <a:t>QS An-Nisa 11 </a:t>
            </a:r>
          </a:p>
          <a:p>
            <a:pPr lvl="0">
              <a:buSzPts val="6000"/>
            </a:pPr>
            <a:endParaRPr lang="en-ID" sz="40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A0748FB2-4083-F9E0-04CA-517AC5E82625}"/>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F2471C93-BB7C-C8C5-E76F-671BD0F00ADA}"/>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3CF83CA1-8B40-ABE3-166B-FA557F7BFE89}"/>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0627E6A5-E10B-CC17-503C-9C4C75EAAD87}"/>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6665E071-8A69-53FB-E03D-9F3216ADCA21}"/>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AE045A1D-44F7-56D3-FA22-9732E7122940}"/>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C7EB3A03-0D3A-0B35-78B5-5CD0E82FB317}"/>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A556CCDA-E334-1C11-05A6-0953F358C36F}"/>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B573A72F-9AC6-88A0-F9B7-857D47417460}"/>
              </a:ext>
            </a:extLst>
          </p:cNvPr>
          <p:cNvSpPr txBox="1"/>
          <p:nvPr/>
        </p:nvSpPr>
        <p:spPr>
          <a:xfrm>
            <a:off x="3657600" y="409074"/>
            <a:ext cx="13812254" cy="947952"/>
          </a:xfrm>
          <a:prstGeom prst="rect">
            <a:avLst/>
          </a:prstGeom>
          <a:solidFill>
            <a:schemeClr val="accent2">
              <a:lumMod val="40000"/>
              <a:lumOff val="60000"/>
            </a:schemeClr>
          </a:solidFill>
          <a:ln>
            <a:noFill/>
          </a:ln>
        </p:spPr>
        <p:txBody>
          <a:bodyPr spcFirstLastPara="1" wrap="square" lIns="0" tIns="0" rIns="0" bIns="0" anchor="t" anchorCtr="0">
            <a:spAutoFit/>
          </a:bodyPr>
          <a:lstStyle/>
          <a:p>
            <a:pPr algn="ctr">
              <a:lnSpc>
                <a:spcPct val="140000"/>
              </a:lnSpc>
              <a:buSzPts val="3600"/>
            </a:pPr>
            <a:r>
              <a:rPr lang="en-US" sz="4400" b="1" dirty="0">
                <a:solidFill>
                  <a:schemeClr val="tx1"/>
                </a:solidFill>
                <a:latin typeface="Questrial"/>
                <a:ea typeface="Questrial"/>
                <a:cs typeface="Questrial"/>
                <a:sym typeface="Questrial"/>
              </a:rPr>
              <a:t>Hak </a:t>
            </a:r>
            <a:r>
              <a:rPr lang="en-US" sz="4400" b="1" dirty="0" err="1">
                <a:solidFill>
                  <a:schemeClr val="tx1"/>
                </a:solidFill>
                <a:latin typeface="Questrial"/>
                <a:ea typeface="Questrial"/>
                <a:cs typeface="Questrial"/>
                <a:sym typeface="Questrial"/>
              </a:rPr>
              <a:t>ekonomi</a:t>
            </a:r>
            <a:r>
              <a:rPr lang="en-US" sz="4400" b="1" dirty="0">
                <a:solidFill>
                  <a:schemeClr val="tx1"/>
                </a:solidFill>
                <a:latin typeface="Questrial"/>
                <a:ea typeface="Questrial"/>
                <a:cs typeface="Questrial"/>
                <a:sym typeface="Questrial"/>
              </a:rPr>
              <a:t> dan </a:t>
            </a:r>
            <a:r>
              <a:rPr lang="en-US" sz="4400" b="1" dirty="0" err="1">
                <a:solidFill>
                  <a:schemeClr val="tx1"/>
                </a:solidFill>
                <a:latin typeface="Questrial"/>
                <a:ea typeface="Questrial"/>
                <a:cs typeface="Questrial"/>
                <a:sym typeface="Questrial"/>
              </a:rPr>
              <a:t>properti</a:t>
            </a:r>
            <a:endParaRPr lang="en-US" sz="4400" b="1" dirty="0">
              <a:solidFill>
                <a:schemeClr val="tx1"/>
              </a:solidFill>
              <a:latin typeface="Questrial"/>
              <a:ea typeface="Questrial"/>
              <a:cs typeface="Questrial"/>
              <a:sym typeface="Questrial"/>
            </a:endParaRPr>
          </a:p>
        </p:txBody>
      </p:sp>
    </p:spTree>
    <p:extLst>
      <p:ext uri="{BB962C8B-B14F-4D97-AF65-F5344CB8AC3E}">
        <p14:creationId xmlns:p14="http://schemas.microsoft.com/office/powerpoint/2010/main" val="334657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8E6381DA-7CA1-4C95-A05E-8214682FD786}"/>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9F3CD055-B70F-9751-8415-4F7E04DF34CC}"/>
              </a:ext>
            </a:extLst>
          </p:cNvPr>
          <p:cNvSpPr txBox="1"/>
          <p:nvPr/>
        </p:nvSpPr>
        <p:spPr>
          <a:xfrm>
            <a:off x="2261937" y="1732547"/>
            <a:ext cx="9168063" cy="7386638"/>
          </a:xfrm>
          <a:prstGeom prst="rect">
            <a:avLst/>
          </a:prstGeom>
          <a:solidFill>
            <a:schemeClr val="bg1">
              <a:lumMod val="85000"/>
            </a:schemeClr>
          </a:solidFill>
          <a:ln>
            <a:noFill/>
          </a:ln>
        </p:spPr>
        <p:txBody>
          <a:bodyPr spcFirstLastPara="1" wrap="square" lIns="0" tIns="0" rIns="0" bIns="0" anchor="t" anchorCtr="0">
            <a:spAutoFit/>
          </a:bodyPr>
          <a:lstStyle/>
          <a:p>
            <a:pPr marL="571500" lvl="0" indent="-571500" algn="just">
              <a:buSzPts val="6000"/>
              <a:buFont typeface="Wingdings" panose="05000000000000000000" pitchFamily="2" charset="2"/>
              <a:buChar char="Ø"/>
            </a:pPr>
            <a:r>
              <a:rPr lang="en-ID" sz="4000" dirty="0">
                <a:latin typeface="Questrial" pitchFamily="2" charset="0"/>
                <a:ea typeface="Questrial" pitchFamily="2" charset="0"/>
                <a:cs typeface="Questrial" pitchFamily="2" charset="0"/>
              </a:rPr>
              <a:t>Al-Qur'an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membeda-bedakan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laki-laki</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perempuan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dalam</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mendapat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ampunan</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pahala</a:t>
            </a:r>
            <a:endParaRPr lang="en-ID" sz="40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4000" dirty="0">
                <a:latin typeface="Questrial" pitchFamily="2" charset="0"/>
                <a:ea typeface="Questrial" pitchFamily="2" charset="0"/>
                <a:cs typeface="Questrial" pitchFamily="2" charset="0"/>
              </a:rPr>
              <a:t>Al-Qur’an </a:t>
            </a:r>
            <a:r>
              <a:rPr lang="en-ID" sz="4000" dirty="0" err="1">
                <a:latin typeface="Questrial" pitchFamily="2" charset="0"/>
                <a:ea typeface="Questrial" pitchFamily="2" charset="0"/>
                <a:cs typeface="Questrial" pitchFamily="2" charset="0"/>
              </a:rPr>
              <a:t>menegaskan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ada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diskriminasi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dalam</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amal</a:t>
            </a:r>
            <a:r>
              <a:rPr lang="en-ID" sz="4000" dirty="0">
                <a:latin typeface="Questrial" pitchFamily="2" charset="0"/>
                <a:ea typeface="Questrial" pitchFamily="2" charset="0"/>
                <a:cs typeface="Questrial" pitchFamily="2" charset="0"/>
              </a:rPr>
              <a:t> (QS. Ali Imran [3]: 195) </a:t>
            </a:r>
          </a:p>
          <a:p>
            <a:pPr lvl="0" algn="ctr">
              <a:buSzPts val="6000"/>
            </a:pPr>
            <a:r>
              <a:rPr lang="ar-SA" sz="4000" dirty="0"/>
              <a:t>أَنِّي لَا أُضِيعُ عَمَلَ عَامِلٍ مِنْكُمْ مِنْ ذَكَرٍ أَوْ أُنْثَىٰ ۖ</a:t>
            </a:r>
            <a:endParaRPr lang="en-ID" sz="40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4000" dirty="0">
                <a:latin typeface="Questrial" pitchFamily="2" charset="0"/>
                <a:ea typeface="Questrial" pitchFamily="2" charset="0"/>
                <a:cs typeface="Questrial" pitchFamily="2" charset="0"/>
              </a:rPr>
              <a:t>Perempuan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dapat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diperlakukan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semena-mena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karena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dipandang</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sama</a:t>
            </a:r>
            <a:r>
              <a:rPr lang="en-ID" sz="4000" dirty="0">
                <a:latin typeface="Questrial" pitchFamily="2" charset="0"/>
                <a:ea typeface="Questrial" pitchFamily="2" charset="0"/>
                <a:cs typeface="Questrial" pitchFamily="2" charset="0"/>
              </a:rPr>
              <a:t> di </a:t>
            </a:r>
            <a:r>
              <a:rPr lang="en-ID" sz="4000" dirty="0" err="1">
                <a:latin typeface="Questrial" pitchFamily="2" charset="0"/>
                <a:ea typeface="Questrial" pitchFamily="2" charset="0"/>
                <a:cs typeface="Questrial" pitchFamily="2" charset="0"/>
              </a:rPr>
              <a:t>hadapan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hukum</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ini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berbeda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dengan</a:t>
            </a:r>
            <a:r>
              <a:rPr lang="en-ID" sz="4000" dirty="0">
                <a:latin typeface="Questrial" pitchFamily="2" charset="0"/>
                <a:ea typeface="Questrial" pitchFamily="2" charset="0"/>
                <a:cs typeface="Questrial" pitchFamily="2" charset="0"/>
              </a:rPr>
              <a:t> masa </a:t>
            </a:r>
            <a:r>
              <a:rPr lang="en-ID" sz="4000" dirty="0" err="1">
                <a:latin typeface="Questrial" pitchFamily="2" charset="0"/>
                <a:ea typeface="Questrial" pitchFamily="2" charset="0"/>
                <a:cs typeface="Questrial" pitchFamily="2" charset="0"/>
              </a:rPr>
              <a:t>Jahiliah</a:t>
            </a:r>
            <a:r>
              <a:rPr lang="en-ID" sz="4000" dirty="0">
                <a:latin typeface="Questrial" pitchFamily="2" charset="0"/>
                <a:ea typeface="Questrial" pitchFamily="2" charset="0"/>
                <a:cs typeface="Questrial" pitchFamily="2" charset="0"/>
              </a:rPr>
              <a:t> yang </a:t>
            </a:r>
            <a:r>
              <a:rPr lang="en-ID" sz="4000" dirty="0" err="1">
                <a:latin typeface="Questrial" pitchFamily="2" charset="0"/>
                <a:ea typeface="Questrial" pitchFamily="2" charset="0"/>
                <a:cs typeface="Questrial" pitchFamily="2" charset="0"/>
              </a:rPr>
              <a:t>melakukan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praktik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diskriminatif</a:t>
            </a:r>
            <a:endParaRPr lang="en-ID" sz="40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24D1E52F-3CBD-AD60-E30A-4F0F626A3BB2}"/>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B342497B-A959-1CA8-86B5-6B6EC5970F7A}"/>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C932DE8E-446C-73E2-2E65-A008E01EA9E8}"/>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C5BDD84C-4B32-6D30-5560-3615EEE2E70C}"/>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7A948A67-E170-BF26-B8B7-EC405BA5D795}"/>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15A15EE0-2AD8-E39D-F9BF-06424FDBE82A}"/>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477F1ECD-942D-0A16-7513-266EEF7476A3}"/>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782C1D29-0475-824E-3B19-25460262411B}"/>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2B3AD011-7E03-15E5-2E2E-5ACB9B23FFCE}"/>
              </a:ext>
            </a:extLst>
          </p:cNvPr>
          <p:cNvSpPr txBox="1"/>
          <p:nvPr/>
        </p:nvSpPr>
        <p:spPr>
          <a:xfrm>
            <a:off x="3657600" y="409074"/>
            <a:ext cx="13812254" cy="861774"/>
          </a:xfrm>
          <a:prstGeom prst="rect">
            <a:avLst/>
          </a:prstGeom>
          <a:solidFill>
            <a:schemeClr val="bg1">
              <a:lumMod val="85000"/>
            </a:schemeClr>
          </a:solidFill>
          <a:ln>
            <a:noFill/>
          </a:ln>
        </p:spPr>
        <p:txBody>
          <a:bodyPr spcFirstLastPara="1" wrap="square" lIns="0" tIns="0" rIns="0" bIns="0" anchor="t" anchorCtr="0">
            <a:spAutoFit/>
          </a:bodyPr>
          <a:lstStyle/>
          <a:p>
            <a:pPr algn="ctr">
              <a:lnSpc>
                <a:spcPct val="140000"/>
              </a:lnSpc>
              <a:buSzPts val="3600"/>
            </a:pPr>
            <a:r>
              <a:rPr lang="en-US" sz="4000" b="1" dirty="0" err="1">
                <a:solidFill>
                  <a:schemeClr val="tx1"/>
                </a:solidFill>
                <a:latin typeface="Questrial"/>
                <a:ea typeface="Questrial"/>
                <a:cs typeface="Questrial"/>
                <a:sym typeface="Questrial"/>
              </a:rPr>
              <a:t>Aspek</a:t>
            </a:r>
            <a:r>
              <a:rPr lang="en-US" sz="4000" b="1" dirty="0">
                <a:solidFill>
                  <a:schemeClr val="tx1"/>
                </a:solidFill>
                <a:latin typeface="Questrial"/>
                <a:ea typeface="Questrial"/>
                <a:cs typeface="Questrial"/>
                <a:sym typeface="Questrial"/>
              </a:rPr>
              <a:t> Hukum dan Hak - Hak-</a:t>
            </a:r>
            <a:r>
              <a:rPr lang="en-US" sz="4000" b="1" dirty="0" err="1">
                <a:solidFill>
                  <a:schemeClr val="tx1"/>
                </a:solidFill>
                <a:latin typeface="Questrial"/>
                <a:ea typeface="Questrial"/>
                <a:cs typeface="Questrial"/>
                <a:sym typeface="Questrial"/>
              </a:rPr>
              <a:t>hak</a:t>
            </a:r>
            <a:r>
              <a:rPr lang="en-US" sz="4000" b="1" dirty="0">
                <a:solidFill>
                  <a:schemeClr val="tx1"/>
                </a:solidFill>
                <a:latin typeface="Questrial"/>
                <a:ea typeface="Questrial"/>
                <a:cs typeface="Questrial"/>
                <a:sym typeface="Questrial"/>
              </a:rPr>
              <a:t> Fundamental Perempuan</a:t>
            </a:r>
          </a:p>
        </p:txBody>
      </p:sp>
      <p:pic>
        <p:nvPicPr>
          <p:cNvPr id="3" name="Picture 2">
            <a:extLst>
              <a:ext uri="{FF2B5EF4-FFF2-40B4-BE49-F238E27FC236}">
                <a16:creationId xmlns:a16="http://schemas.microsoft.com/office/drawing/2014/main" id="{FEC264C1-0FE9-2BA8-02A0-7152B457875D}"/>
              </a:ext>
            </a:extLst>
          </p:cNvPr>
          <p:cNvPicPr>
            <a:picLocks noChangeAspect="1"/>
          </p:cNvPicPr>
          <p:nvPr/>
        </p:nvPicPr>
        <p:blipFill>
          <a:blip r:embed="rId4"/>
          <a:stretch>
            <a:fillRect/>
          </a:stretch>
        </p:blipFill>
        <p:spPr>
          <a:xfrm>
            <a:off x="11939999" y="1732547"/>
            <a:ext cx="5878444" cy="7525753"/>
          </a:xfrm>
          <a:prstGeom prst="rect">
            <a:avLst/>
          </a:prstGeom>
        </p:spPr>
      </p:pic>
    </p:spTree>
    <p:extLst>
      <p:ext uri="{BB962C8B-B14F-4D97-AF65-F5344CB8AC3E}">
        <p14:creationId xmlns:p14="http://schemas.microsoft.com/office/powerpoint/2010/main" val="379496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7CD3B0D7-A730-E307-9233-60741334EFBE}"/>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57FA9CE5-5CCE-1E55-F2A5-6B96087790C1}"/>
              </a:ext>
            </a:extLst>
          </p:cNvPr>
          <p:cNvSpPr txBox="1"/>
          <p:nvPr/>
        </p:nvSpPr>
        <p:spPr>
          <a:xfrm>
            <a:off x="2093495" y="1636296"/>
            <a:ext cx="15641052" cy="7879080"/>
          </a:xfrm>
          <a:prstGeom prst="rect">
            <a:avLst/>
          </a:prstGeom>
          <a:solidFill>
            <a:schemeClr val="accent6">
              <a:lumMod val="60000"/>
              <a:lumOff val="40000"/>
            </a:schemeClr>
          </a:solidFill>
          <a:ln>
            <a:noFill/>
          </a:ln>
        </p:spPr>
        <p:txBody>
          <a:bodyPr spcFirstLastPara="1" wrap="square" lIns="0" tIns="0" rIns="0" bIns="0" anchor="t" anchorCtr="0">
            <a:spAutoFit/>
          </a:bodyPr>
          <a:lstStyle/>
          <a:p>
            <a:pPr lvl="0" algn="just">
              <a:buSzPts val="6000"/>
            </a:pPr>
            <a:r>
              <a:rPr lang="en-ID" sz="3200" dirty="0">
                <a:latin typeface="Questrial" pitchFamily="2" charset="0"/>
                <a:ea typeface="Questrial" pitchFamily="2" charset="0"/>
                <a:cs typeface="Questrial" pitchFamily="2" charset="0"/>
              </a:rPr>
              <a:t>Tiga </a:t>
            </a:r>
            <a:r>
              <a:rPr lang="en-ID" sz="3200" dirty="0" err="1">
                <a:latin typeface="Questrial" pitchFamily="2" charset="0"/>
                <a:ea typeface="Questrial" pitchFamily="2" charset="0"/>
                <a:cs typeface="Questrial" pitchFamily="2" charset="0"/>
              </a:rPr>
              <a:t>Pandangan</a:t>
            </a:r>
            <a:r>
              <a:rPr lang="en-ID" sz="3200" dirty="0">
                <a:latin typeface="Questrial" pitchFamily="2" charset="0"/>
                <a:ea typeface="Questrial" pitchFamily="2" charset="0"/>
                <a:cs typeface="Questrial" pitchFamily="2" charset="0"/>
              </a:rPr>
              <a:t> Ulama </a:t>
            </a:r>
            <a:r>
              <a:rPr lang="en-ID" sz="3200" dirty="0" err="1">
                <a:latin typeface="Questrial" pitchFamily="2" charset="0"/>
                <a:ea typeface="Questrial" pitchFamily="2" charset="0"/>
                <a:cs typeface="Questrial" pitchFamily="2" charset="0"/>
              </a:rPr>
              <a:t>tentang</a:t>
            </a:r>
            <a:r>
              <a:rPr lang="en-ID" sz="3200" dirty="0">
                <a:latin typeface="Questrial" pitchFamily="2" charset="0"/>
                <a:ea typeface="Questrial" pitchFamily="2" charset="0"/>
                <a:cs typeface="Questrial" pitchFamily="2" charset="0"/>
              </a:rPr>
              <a:t> Politik Perempuan</a:t>
            </a:r>
          </a:p>
          <a:p>
            <a:pPr marL="571500" lvl="0" indent="-571500" algn="just">
              <a:buSzPts val="6000"/>
              <a:buFont typeface="Wingdings" panose="05000000000000000000" pitchFamily="2" charset="2"/>
              <a:buChar char="Ø"/>
            </a:pPr>
            <a:r>
              <a:rPr lang="en-ID" sz="3200" dirty="0" err="1">
                <a:latin typeface="Questrial" pitchFamily="2" charset="0"/>
                <a:ea typeface="Questrial" pitchFamily="2" charset="0"/>
                <a:cs typeface="Questrial" pitchFamily="2" charset="0"/>
              </a:rPr>
              <a:t>Kelompok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Konservatif</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-Islam </a:t>
            </a:r>
            <a:r>
              <a:rPr lang="en-ID" sz="3200" dirty="0" err="1">
                <a:latin typeface="Questrial" pitchFamily="2" charset="0"/>
                <a:ea typeface="Questrial" pitchFamily="2" charset="0"/>
                <a:cs typeface="Questrial" pitchFamily="2" charset="0"/>
              </a:rPr>
              <a:t>tidak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memperkenankan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perempuan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terjun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dalam</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ruang</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politik</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-Perempuan </a:t>
            </a:r>
            <a:r>
              <a:rPr lang="en-ID" sz="3200" dirty="0" err="1">
                <a:latin typeface="Questrial" pitchFamily="2" charset="0"/>
                <a:ea typeface="Questrial" pitchFamily="2" charset="0"/>
                <a:cs typeface="Questrial" pitchFamily="2" charset="0"/>
              </a:rPr>
              <a:t>ditempatkan</a:t>
            </a:r>
            <a:r>
              <a:rPr lang="en-ID" sz="3200" dirty="0">
                <a:latin typeface="Questrial" pitchFamily="2" charset="0"/>
                <a:ea typeface="Questrial" pitchFamily="2" charset="0"/>
                <a:cs typeface="Questrial" pitchFamily="2" charset="0"/>
              </a:rPr>
              <a:t> pada </a:t>
            </a:r>
            <a:r>
              <a:rPr lang="en-ID" sz="3200" dirty="0" err="1">
                <a:latin typeface="Questrial" pitchFamily="2" charset="0"/>
                <a:ea typeface="Questrial" pitchFamily="2" charset="0"/>
                <a:cs typeface="Questrial" pitchFamily="2" charset="0"/>
              </a:rPr>
              <a:t>peran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domestik</a:t>
            </a:r>
            <a:r>
              <a:rPr lang="en-ID" sz="3200" dirty="0">
                <a:latin typeface="Questrial" pitchFamily="2" charset="0"/>
                <a:ea typeface="Questrial" pitchFamily="2" charset="0"/>
                <a:cs typeface="Questrial" pitchFamily="2" charset="0"/>
              </a:rPr>
              <a:t> (domestic role)</a:t>
            </a:r>
          </a:p>
          <a:p>
            <a:pPr lvl="0" algn="just">
              <a:buSzPts val="6000"/>
            </a:pPr>
            <a:r>
              <a:rPr lang="en-ID" sz="3200" dirty="0">
                <a:latin typeface="Questrial" pitchFamily="2" charset="0"/>
                <a:ea typeface="Questrial" pitchFamily="2" charset="0"/>
                <a:cs typeface="Questrial" pitchFamily="2" charset="0"/>
              </a:rPr>
              <a:t>	-Tidak </a:t>
            </a:r>
            <a:r>
              <a:rPr lang="en-ID" sz="3200" dirty="0" err="1">
                <a:latin typeface="Questrial" pitchFamily="2" charset="0"/>
                <a:ea typeface="Questrial" pitchFamily="2" charset="0"/>
                <a:cs typeface="Questrial" pitchFamily="2" charset="0"/>
              </a:rPr>
              <a:t>ada</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perempuan</a:t>
            </a:r>
            <a:r>
              <a:rPr lang="en-ID" sz="3200" dirty="0">
                <a:latin typeface="Questrial" pitchFamily="2" charset="0"/>
                <a:ea typeface="Questrial" pitchFamily="2" charset="0"/>
                <a:cs typeface="Questrial" pitchFamily="2" charset="0"/>
              </a:rPr>
              <a:t> yang </a:t>
            </a:r>
            <a:r>
              <a:rPr lang="en-ID" sz="3200" dirty="0" err="1">
                <a:latin typeface="Questrial" pitchFamily="2" charset="0"/>
                <a:ea typeface="Questrial" pitchFamily="2" charset="0"/>
                <a:cs typeface="Questrial" pitchFamily="2" charset="0"/>
              </a:rPr>
              <a:t>terlibat</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langsung</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dalam</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kegiatan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politik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sejak</a:t>
            </a:r>
            <a:r>
              <a:rPr lang="en-ID" sz="3200" dirty="0">
                <a:latin typeface="Questrial" pitchFamily="2" charset="0"/>
                <a:ea typeface="Questrial" pitchFamily="2" charset="0"/>
                <a:cs typeface="Questrial" pitchFamily="2" charset="0"/>
              </a:rPr>
              <a:t> masa 	   Nabi</a:t>
            </a:r>
          </a:p>
          <a:p>
            <a:pPr marL="571500" lvl="0" indent="-571500" algn="just">
              <a:buSzPts val="6000"/>
              <a:buFont typeface="Wingdings" panose="05000000000000000000" pitchFamily="2" charset="2"/>
              <a:buChar char="Ø"/>
            </a:pPr>
            <a:r>
              <a:rPr lang="en-ID" sz="3200" dirty="0" err="1">
                <a:latin typeface="Questrial" pitchFamily="2" charset="0"/>
                <a:ea typeface="Questrial" pitchFamily="2" charset="0"/>
                <a:cs typeface="Questrial" pitchFamily="2" charset="0"/>
              </a:rPr>
              <a:t>Kelompok</a:t>
            </a:r>
            <a:r>
              <a:rPr lang="en-ID" sz="3200" dirty="0">
                <a:latin typeface="Questrial" pitchFamily="2" charset="0"/>
                <a:ea typeface="Questrial" pitchFamily="2" charset="0"/>
                <a:cs typeface="Questrial" pitchFamily="2" charset="0"/>
              </a:rPr>
              <a:t> Liberal-</a:t>
            </a:r>
            <a:r>
              <a:rPr lang="en-ID" sz="3200" dirty="0" err="1">
                <a:latin typeface="Questrial" pitchFamily="2" charset="0"/>
                <a:ea typeface="Questrial" pitchFamily="2" charset="0"/>
                <a:cs typeface="Questrial" pitchFamily="2" charset="0"/>
              </a:rPr>
              <a:t>Progresif</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-Tidak </a:t>
            </a:r>
            <a:r>
              <a:rPr lang="en-ID" sz="3200" dirty="0" err="1">
                <a:latin typeface="Questrial" pitchFamily="2" charset="0"/>
                <a:ea typeface="Questrial" pitchFamily="2" charset="0"/>
                <a:cs typeface="Questrial" pitchFamily="2" charset="0"/>
              </a:rPr>
              <a:t>ada</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halangan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bagi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perempuan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untuk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terlibat</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dalam</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politik</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 Perempuan </a:t>
            </a:r>
            <a:r>
              <a:rPr lang="en-ID" sz="3200" dirty="0" err="1">
                <a:latin typeface="Questrial" pitchFamily="2" charset="0"/>
                <a:ea typeface="Questrial" pitchFamily="2" charset="0"/>
                <a:cs typeface="Questrial" pitchFamily="2" charset="0"/>
              </a:rPr>
              <a:t>memiliki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hak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penuh</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berpolitik</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 Dapat </a:t>
            </a:r>
            <a:r>
              <a:rPr lang="en-ID" sz="3200" dirty="0" err="1">
                <a:latin typeface="Questrial" pitchFamily="2" charset="0"/>
                <a:ea typeface="Questrial" pitchFamily="2" charset="0"/>
                <a:cs typeface="Questrial" pitchFamily="2" charset="0"/>
              </a:rPr>
              <a:t>memangku</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tugas</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politik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seberat</a:t>
            </a:r>
            <a:r>
              <a:rPr lang="en-ID" sz="3200" dirty="0">
                <a:latin typeface="Questrial" pitchFamily="2" charset="0"/>
                <a:ea typeface="Questrial" pitchFamily="2" charset="0"/>
                <a:cs typeface="Questrial" pitchFamily="2" charset="0"/>
              </a:rPr>
              <a:t> yang </a:t>
            </a:r>
            <a:r>
              <a:rPr lang="en-ID" sz="3200" dirty="0" err="1">
                <a:latin typeface="Questrial" pitchFamily="2" charset="0"/>
                <a:ea typeface="Questrial" pitchFamily="2" charset="0"/>
                <a:cs typeface="Questrial" pitchFamily="2" charset="0"/>
              </a:rPr>
              <a:t>dipangku</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laki-laki</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 </a:t>
            </a:r>
            <a:r>
              <a:rPr lang="en-ID" sz="3200" dirty="0" err="1">
                <a:latin typeface="Questrial" pitchFamily="2" charset="0"/>
                <a:ea typeface="Questrial" pitchFamily="2" charset="0"/>
                <a:cs typeface="Questrial" pitchFamily="2" charset="0"/>
              </a:rPr>
              <a:t>Syarat</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profesional</a:t>
            </a:r>
            <a:r>
              <a:rPr lang="en-ID" sz="3200" dirty="0">
                <a:latin typeface="Questrial" pitchFamily="2" charset="0"/>
                <a:ea typeface="Questrial" pitchFamily="2" charset="0"/>
                <a:cs typeface="Questrial" pitchFamily="2" charset="0"/>
              </a:rPr>
              <a:t> dan </a:t>
            </a:r>
            <a:r>
              <a:rPr lang="en-ID" sz="3200" dirty="0" err="1">
                <a:latin typeface="Questrial" pitchFamily="2" charset="0"/>
                <a:ea typeface="Questrial" pitchFamily="2" charset="0"/>
                <a:cs typeface="Questrial" pitchFamily="2" charset="0"/>
              </a:rPr>
              <a:t>terikat</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etika</a:t>
            </a:r>
            <a:r>
              <a:rPr lang="en-ID" sz="3200" dirty="0">
                <a:latin typeface="Questrial" pitchFamily="2" charset="0"/>
                <a:ea typeface="Questrial" pitchFamily="2" charset="0"/>
                <a:cs typeface="Questrial" pitchFamily="2" charset="0"/>
              </a:rPr>
              <a:t> agama</a:t>
            </a:r>
          </a:p>
          <a:p>
            <a:pPr marL="571500" lvl="0" indent="-571500" algn="just">
              <a:buSzPts val="6000"/>
              <a:buFont typeface="Wingdings" panose="05000000000000000000" pitchFamily="2" charset="2"/>
              <a:buChar char="Ø"/>
            </a:pPr>
            <a:r>
              <a:rPr lang="en-ID" sz="3200" dirty="0" err="1">
                <a:latin typeface="Questrial" pitchFamily="2" charset="0"/>
                <a:ea typeface="Questrial" pitchFamily="2" charset="0"/>
                <a:cs typeface="Questrial" pitchFamily="2" charset="0"/>
              </a:rPr>
              <a:t>Kelompok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Apologetis</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-Hak </a:t>
            </a:r>
            <a:r>
              <a:rPr lang="en-ID" sz="3200" dirty="0" err="1">
                <a:latin typeface="Questrial" pitchFamily="2" charset="0"/>
                <a:ea typeface="Questrial" pitchFamily="2" charset="0"/>
                <a:cs typeface="Questrial" pitchFamily="2" charset="0"/>
              </a:rPr>
              <a:t>politik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perempuan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bukan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persoalan</a:t>
            </a:r>
            <a:r>
              <a:rPr lang="en-ID" sz="3200" dirty="0">
                <a:latin typeface="Questrial" pitchFamily="2" charset="0"/>
                <a:ea typeface="Questrial" pitchFamily="2" charset="0"/>
                <a:cs typeface="Questrial" pitchFamily="2" charset="0"/>
              </a:rPr>
              <a:t> agama </a:t>
            </a:r>
            <a:r>
              <a:rPr lang="en-ID" sz="3200" dirty="0" err="1">
                <a:latin typeface="Questrial" pitchFamily="2" charset="0"/>
                <a:ea typeface="Questrial" pitchFamily="2" charset="0"/>
                <a:cs typeface="Questrial" pitchFamily="2" charset="0"/>
              </a:rPr>
              <a:t>melainkan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sosial-politik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budaya</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Diserahkan</a:t>
            </a:r>
            <a:r>
              <a:rPr lang="en-ID" sz="3200" dirty="0">
                <a:latin typeface="Questrial" pitchFamily="2" charset="0"/>
                <a:ea typeface="Questrial" pitchFamily="2" charset="0"/>
                <a:cs typeface="Questrial" pitchFamily="2" charset="0"/>
              </a:rPr>
              <a:t> pada </a:t>
            </a:r>
            <a:r>
              <a:rPr lang="en-ID" sz="3200" dirty="0" err="1">
                <a:latin typeface="Questrial" pitchFamily="2" charset="0"/>
                <a:ea typeface="Questrial" pitchFamily="2" charset="0"/>
                <a:cs typeface="Questrial" pitchFamily="2" charset="0"/>
              </a:rPr>
              <a:t>komunitas</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muslim</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untuk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mencari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solusi</a:t>
            </a:r>
            <a:endParaRPr lang="en-ID" sz="3200" dirty="0">
              <a:latin typeface="Questrial" pitchFamily="2" charset="0"/>
              <a:ea typeface="Questrial" pitchFamily="2" charset="0"/>
              <a:cs typeface="Questrial" pitchFamily="2" charset="0"/>
            </a:endParaRPr>
          </a:p>
          <a:p>
            <a:pPr lvl="0" algn="just">
              <a:buSzPts val="6000"/>
            </a:pPr>
            <a:r>
              <a:rPr lang="en-ID" sz="3200" dirty="0">
                <a:latin typeface="Questrial" pitchFamily="2" charset="0"/>
                <a:ea typeface="Questrial" pitchFamily="2" charset="0"/>
                <a:cs typeface="Questrial" pitchFamily="2" charset="0"/>
              </a:rPr>
              <a:t>	- </a:t>
            </a:r>
            <a:r>
              <a:rPr lang="en-ID" sz="3200" dirty="0" err="1">
                <a:latin typeface="Questrial" pitchFamily="2" charset="0"/>
                <a:ea typeface="Questrial" pitchFamily="2" charset="0"/>
                <a:cs typeface="Questrial" pitchFamily="2" charset="0"/>
              </a:rPr>
              <a:t>Mengacu</a:t>
            </a:r>
            <a:r>
              <a:rPr lang="en-ID" sz="3200" dirty="0">
                <a:latin typeface="Questrial" pitchFamily="2" charset="0"/>
                <a:ea typeface="Questrial" pitchFamily="2" charset="0"/>
                <a:cs typeface="Questrial" pitchFamily="2" charset="0"/>
              </a:rPr>
              <a:t> pada </a:t>
            </a:r>
            <a:r>
              <a:rPr lang="en-ID" sz="3200" dirty="0" err="1">
                <a:latin typeface="Questrial" pitchFamily="2" charset="0"/>
                <a:ea typeface="Questrial" pitchFamily="2" charset="0"/>
                <a:cs typeface="Questrial" pitchFamily="2" charset="0"/>
              </a:rPr>
              <a:t>kemaslahatan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umat</a:t>
            </a:r>
            <a:endParaRPr lang="en-ID" sz="32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14AA8C49-3AA1-1437-5922-21FD10696ED3}"/>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DF740A39-FB2E-2201-4E56-5E792CCEE649}"/>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7354073C-BB9F-1DB8-F8A3-2B0BBF7D455A}"/>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3CA86E6D-676C-5382-1948-78273493B50C}"/>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B0A12649-B9D2-D485-EAEB-B6DAD27EE40B}"/>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1F78EB90-6484-CEA1-514A-53A9EFF411F2}"/>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4121B6A5-4910-95FF-113C-0A029148C340}"/>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04CB2D1E-976A-130A-3D74-D20A99DFBAE6}"/>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093AB70E-C07B-9084-A9AF-F52B9527C3E3}"/>
              </a:ext>
            </a:extLst>
          </p:cNvPr>
          <p:cNvSpPr txBox="1"/>
          <p:nvPr/>
        </p:nvSpPr>
        <p:spPr>
          <a:xfrm>
            <a:off x="3657600" y="409074"/>
            <a:ext cx="13812254" cy="947952"/>
          </a:xfrm>
          <a:prstGeom prst="rect">
            <a:avLst/>
          </a:prstGeom>
          <a:solidFill>
            <a:schemeClr val="accent6">
              <a:lumMod val="60000"/>
              <a:lumOff val="40000"/>
            </a:schemeClr>
          </a:solidFill>
          <a:ln>
            <a:noFill/>
          </a:ln>
        </p:spPr>
        <p:txBody>
          <a:bodyPr spcFirstLastPara="1" wrap="square" lIns="0" tIns="0" rIns="0" bIns="0" anchor="t" anchorCtr="0">
            <a:spAutoFit/>
          </a:bodyPr>
          <a:lstStyle/>
          <a:p>
            <a:pPr algn="ctr">
              <a:lnSpc>
                <a:spcPct val="140000"/>
              </a:lnSpc>
              <a:buSzPts val="3600"/>
            </a:pPr>
            <a:r>
              <a:rPr lang="en-US" sz="4400" b="1" dirty="0" err="1">
                <a:solidFill>
                  <a:schemeClr val="tx1"/>
                </a:solidFill>
                <a:latin typeface="Questrial"/>
                <a:ea typeface="Questrial"/>
                <a:cs typeface="Questrial"/>
                <a:sym typeface="Questrial"/>
              </a:rPr>
              <a:t>Aspek</a:t>
            </a:r>
            <a:r>
              <a:rPr lang="en-US" sz="4400" b="1" dirty="0">
                <a:solidFill>
                  <a:schemeClr val="tx1"/>
                </a:solidFill>
                <a:latin typeface="Questrial"/>
                <a:ea typeface="Questrial"/>
                <a:cs typeface="Questrial"/>
                <a:sym typeface="Questrial"/>
              </a:rPr>
              <a:t> Politik-</a:t>
            </a:r>
            <a:r>
              <a:rPr lang="en-US" sz="4400" b="1" dirty="0" err="1">
                <a:solidFill>
                  <a:schemeClr val="tx1"/>
                </a:solidFill>
                <a:latin typeface="Questrial"/>
                <a:ea typeface="Questrial"/>
                <a:cs typeface="Questrial"/>
                <a:sym typeface="Questrial"/>
              </a:rPr>
              <a:t>Pemerintahan</a:t>
            </a:r>
            <a:r>
              <a:rPr lang="en-US" sz="4400" b="1" dirty="0">
                <a:solidFill>
                  <a:schemeClr val="tx1"/>
                </a:solidFill>
                <a:latin typeface="Questrial"/>
                <a:ea typeface="Questrial"/>
                <a:cs typeface="Questrial"/>
                <a:sym typeface="Questrial"/>
              </a:rPr>
              <a:t> dan </a:t>
            </a:r>
            <a:r>
              <a:rPr lang="en-US" sz="4400" b="1" dirty="0" err="1">
                <a:solidFill>
                  <a:schemeClr val="tx1"/>
                </a:solidFill>
                <a:latin typeface="Questrial"/>
                <a:ea typeface="Questrial"/>
                <a:cs typeface="Questrial"/>
                <a:sym typeface="Questrial"/>
              </a:rPr>
              <a:t>Kepemimpinan</a:t>
            </a:r>
            <a:endParaRPr lang="en-US" sz="4400" b="1" dirty="0">
              <a:solidFill>
                <a:schemeClr val="tx1"/>
              </a:solidFill>
              <a:latin typeface="Questrial"/>
              <a:ea typeface="Questrial"/>
              <a:cs typeface="Questrial"/>
              <a:sym typeface="Questrial"/>
            </a:endParaRPr>
          </a:p>
        </p:txBody>
      </p:sp>
    </p:spTree>
    <p:extLst>
      <p:ext uri="{BB962C8B-B14F-4D97-AF65-F5344CB8AC3E}">
        <p14:creationId xmlns:p14="http://schemas.microsoft.com/office/powerpoint/2010/main" val="2132556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830AFEB6-CF38-717F-1228-33F3B453FB8E}"/>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2871D7F2-2D1F-5CB1-181B-CD8D757C29CC}"/>
              </a:ext>
            </a:extLst>
          </p:cNvPr>
          <p:cNvSpPr txBox="1"/>
          <p:nvPr/>
        </p:nvSpPr>
        <p:spPr>
          <a:xfrm>
            <a:off x="2093495" y="1636296"/>
            <a:ext cx="15641052" cy="8433078"/>
          </a:xfrm>
          <a:prstGeom prst="rect">
            <a:avLst/>
          </a:prstGeom>
          <a:solidFill>
            <a:schemeClr val="accent1">
              <a:lumMod val="20000"/>
              <a:lumOff val="80000"/>
            </a:schemeClr>
          </a:solidFill>
          <a:ln>
            <a:noFill/>
          </a:ln>
        </p:spPr>
        <p:txBody>
          <a:bodyPr spcFirstLastPara="1" wrap="square" lIns="0" tIns="0" rIns="0" bIns="0" anchor="t" anchorCtr="0">
            <a:spAutoFit/>
          </a:bodyPr>
          <a:lstStyle/>
          <a:p>
            <a:pPr marL="571500" indent="-571500" algn="just">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Laki-</a:t>
            </a:r>
            <a:r>
              <a:rPr lang="en-ID" sz="3600" dirty="0" err="1">
                <a:latin typeface="Questrial" pitchFamily="2" charset="0"/>
                <a:ea typeface="Questrial" pitchFamily="2" charset="0"/>
                <a:cs typeface="Questrial" pitchFamily="2" charset="0"/>
              </a:rPr>
              <a:t>laki</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perempuan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sebagai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penolong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satu</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sama</a:t>
            </a:r>
            <a:r>
              <a:rPr lang="en-ID" sz="3600" dirty="0">
                <a:latin typeface="Questrial" pitchFamily="2" charset="0"/>
                <a:ea typeface="Questrial" pitchFamily="2" charset="0"/>
                <a:cs typeface="Questrial" pitchFamily="2" charset="0"/>
              </a:rPr>
              <a:t> lain, </a:t>
            </a:r>
            <a:r>
              <a:rPr lang="en-ID" sz="3600" dirty="0" err="1">
                <a:latin typeface="Questrial" pitchFamily="2" charset="0"/>
                <a:ea typeface="Questrial" pitchFamily="2" charset="0"/>
                <a:cs typeface="Questrial" pitchFamily="2" charset="0"/>
              </a:rPr>
              <a:t>Keduanya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memiliki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fungsi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sama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amar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ma'ruf</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nahi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munkar</a:t>
            </a:r>
            <a:r>
              <a:rPr lang="en-ID" sz="3600" dirty="0">
                <a:latin typeface="Questrial" pitchFamily="2" charset="0"/>
                <a:ea typeface="Questrial" pitchFamily="2" charset="0"/>
                <a:cs typeface="Questrial" pitchFamily="2" charset="0"/>
              </a:rPr>
              <a:t>  </a:t>
            </a:r>
            <a:r>
              <a:rPr lang="en-ID" sz="4000" dirty="0">
                <a:latin typeface="Questrial" pitchFamily="2" charset="0"/>
                <a:ea typeface="Questrial" pitchFamily="2" charset="0"/>
                <a:cs typeface="Questrial" pitchFamily="2" charset="0"/>
              </a:rPr>
              <a:t>(QS. At-</a:t>
            </a:r>
            <a:r>
              <a:rPr lang="en-ID" sz="4000" dirty="0" err="1">
                <a:latin typeface="Questrial" pitchFamily="2" charset="0"/>
                <a:ea typeface="Questrial" pitchFamily="2" charset="0"/>
                <a:cs typeface="Questrial" pitchFamily="2" charset="0"/>
              </a:rPr>
              <a:t>Taubah</a:t>
            </a:r>
            <a:r>
              <a:rPr lang="en-ID" sz="4000" dirty="0">
                <a:latin typeface="Questrial" pitchFamily="2" charset="0"/>
                <a:ea typeface="Questrial" pitchFamily="2" charset="0"/>
                <a:cs typeface="Questrial" pitchFamily="2" charset="0"/>
              </a:rPr>
              <a:t> [9]: 71)</a:t>
            </a:r>
          </a:p>
          <a:p>
            <a:pPr lvl="0" algn="ctr">
              <a:buSzPts val="6000"/>
            </a:pPr>
            <a:endParaRPr lang="en-ID" sz="4000" dirty="0">
              <a:latin typeface="Questrial" pitchFamily="2" charset="0"/>
              <a:ea typeface="Questrial" pitchFamily="2" charset="0"/>
              <a:cs typeface="Questrial" pitchFamily="2" charset="0"/>
            </a:endParaRPr>
          </a:p>
          <a:p>
            <a:pPr lvl="0" algn="ctr">
              <a:buSzPts val="6000"/>
            </a:pPr>
            <a:r>
              <a:rPr lang="ar-SA" sz="4000" dirty="0"/>
              <a:t>وَالْمُؤْمِنُوْنَ وَالْمُؤْمِنٰتُ بَعْضُهُمْ اَوْلِيَاۤءُ بَعْضٍۘ يَأْمُرُوْنَ بِالْمَعْرُوْفِ وَيَنْهَوْنَ عَنِ الْمُنْكَرِ</a:t>
            </a:r>
            <a:endParaRPr lang="en-US" sz="4000" dirty="0"/>
          </a:p>
          <a:p>
            <a:pPr lvl="0" algn="ctr">
              <a:buSzPts val="6000"/>
            </a:pPr>
            <a:r>
              <a:rPr lang="ar-SA" sz="4000" dirty="0"/>
              <a:t> وَيُقِيْمُوْنَ الصَّلٰوةَ وَيُؤْتُوْنَ الزَّكٰوةَ وَيُطِيْعُوْنَ اللّٰهَ وَرَسُوْلَهٗۗ </a:t>
            </a:r>
            <a:endParaRPr lang="en-US" sz="4000" dirty="0"/>
          </a:p>
          <a:p>
            <a:pPr lvl="0" algn="ctr">
              <a:buSzPts val="6000"/>
            </a:pPr>
            <a:endParaRPr lang="en-ID" sz="3600" dirty="0">
              <a:latin typeface="Questrial" pitchFamily="2" charset="0"/>
              <a:ea typeface="Questrial" pitchFamily="2" charset="0"/>
              <a:cs typeface="Questrial" pitchFamily="2" charset="0"/>
            </a:endParaRPr>
          </a:p>
          <a:p>
            <a:pPr marL="571500" lvl="0" indent="-571500" algn="just">
              <a:buSzPts val="6000"/>
              <a:buFont typeface="Wingdings" panose="05000000000000000000" pitchFamily="2" charset="2"/>
              <a:buChar char="Ø"/>
            </a:pPr>
            <a:r>
              <a:rPr lang="en-ID" sz="3600" dirty="0">
                <a:latin typeface="Questrial" pitchFamily="2" charset="0"/>
                <a:ea typeface="Questrial" pitchFamily="2" charset="0"/>
                <a:cs typeface="Questrial" pitchFamily="2" charset="0"/>
              </a:rPr>
              <a:t>Al-Quran </a:t>
            </a:r>
            <a:r>
              <a:rPr lang="en-ID" sz="3600" dirty="0" err="1">
                <a:latin typeface="Questrial" pitchFamily="2" charset="0"/>
                <a:ea typeface="Questrial" pitchFamily="2" charset="0"/>
                <a:cs typeface="Questrial" pitchFamily="2" charset="0"/>
              </a:rPr>
              <a:t>melegalisir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kegiatan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politik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perempuan</a:t>
            </a:r>
            <a:r>
              <a:rPr lang="en-ID" sz="3600" dirty="0">
                <a:latin typeface="Questrial" pitchFamily="2" charset="0"/>
                <a:ea typeface="Questrial" pitchFamily="2" charset="0"/>
                <a:cs typeface="Questrial" pitchFamily="2" charset="0"/>
              </a:rPr>
              <a:t> (QS. Al-</a:t>
            </a:r>
            <a:r>
              <a:rPr lang="en-ID" sz="3600" dirty="0" err="1">
                <a:latin typeface="Questrial" pitchFamily="2" charset="0"/>
                <a:ea typeface="Questrial" pitchFamily="2" charset="0"/>
                <a:cs typeface="Questrial" pitchFamily="2" charset="0"/>
              </a:rPr>
              <a:t>Mumtahanah</a:t>
            </a:r>
            <a:r>
              <a:rPr lang="en-ID" sz="3600" dirty="0">
                <a:latin typeface="Questrial" pitchFamily="2" charset="0"/>
                <a:ea typeface="Questrial" pitchFamily="2" charset="0"/>
                <a:cs typeface="Questrial" pitchFamily="2" charset="0"/>
              </a:rPr>
              <a:t> [60]: 12)</a:t>
            </a:r>
          </a:p>
          <a:p>
            <a:pPr lvl="0" algn="just">
              <a:buSzPts val="6000"/>
            </a:pPr>
            <a:endParaRPr lang="en-ID" sz="4000" dirty="0">
              <a:latin typeface="Questrial" pitchFamily="2" charset="0"/>
              <a:ea typeface="Questrial" pitchFamily="2" charset="0"/>
              <a:cs typeface="Questrial" pitchFamily="2" charset="0"/>
            </a:endParaRPr>
          </a:p>
          <a:p>
            <a:pPr lvl="0" algn="ctr">
              <a:buSzPts val="6000"/>
            </a:pPr>
            <a:r>
              <a:rPr lang="ar-SA" sz="4000" dirty="0"/>
              <a:t>يٰٓاَيُّهَا النَّبِيُّ اِذَا جَاۤءَكَ الْمُؤْمِنٰتُ يُبَايِعْنَكَ عَلٰٓى اَنْ لَّا يُشْرِكْنَ بِاللّٰهِ شَيْـًٔا وَّلَا يَسْرِقْنَ وَلَا يَزْنِيْنَ وَلَا يَقْتُلْنَ اَوْلَادَهُنَّ وَلَا يَأْتِيْنَ بِبُهْتَانٍ يَّفْتَرِيْنَهٗ بَيْنَ اَيْدِيْهِنَّ وَاَرْجُلِهِنَّ وَلَا يَعْصِيْنَكَ فِيْ مَعْرُوْفٍ فَبَايِعْهُنَّ </a:t>
            </a:r>
            <a:endParaRPr lang="en-US" sz="3600" dirty="0"/>
          </a:p>
          <a:p>
            <a:pPr lvl="0" algn="ctr">
              <a:buSzPts val="6000"/>
            </a:pPr>
            <a:r>
              <a:rPr lang="en-US" sz="3600" dirty="0">
                <a:latin typeface="Questrial" pitchFamily="2" charset="0"/>
                <a:ea typeface="Questrial" pitchFamily="2" charset="0"/>
                <a:cs typeface="Questrial" pitchFamily="2" charset="0"/>
              </a:rPr>
              <a:t>Perempuan </a:t>
            </a:r>
            <a:r>
              <a:rPr lang="en-US" sz="3600" dirty="0" err="1">
                <a:latin typeface="Questrial" pitchFamily="2" charset="0"/>
                <a:ea typeface="Questrial" pitchFamily="2" charset="0"/>
                <a:cs typeface="Questrial" pitchFamily="2" charset="0"/>
              </a:rPr>
              <a:t>memiliki</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hak</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politik</a:t>
            </a:r>
            <a:r>
              <a:rPr lang="en-US" sz="3600" dirty="0">
                <a:latin typeface="Questrial" pitchFamily="2" charset="0"/>
                <a:ea typeface="Questrial" pitchFamily="2" charset="0"/>
                <a:cs typeface="Questrial" pitchFamily="2" charset="0"/>
              </a:rPr>
              <a:t> yang </a:t>
            </a:r>
            <a:r>
              <a:rPr lang="en-US" sz="3600" dirty="0" err="1">
                <a:latin typeface="Questrial" pitchFamily="2" charset="0"/>
                <a:ea typeface="Questrial" pitchFamily="2" charset="0"/>
                <a:cs typeface="Questrial" pitchFamily="2" charset="0"/>
              </a:rPr>
              <a:t>dilindungi</a:t>
            </a:r>
            <a:r>
              <a:rPr lang="en-US" sz="3600" dirty="0">
                <a:latin typeface="Questrial" pitchFamily="2" charset="0"/>
                <a:ea typeface="Questrial" pitchFamily="2" charset="0"/>
                <a:cs typeface="Questrial" pitchFamily="2" charset="0"/>
              </a:rPr>
              <a:t> dan </a:t>
            </a:r>
            <a:r>
              <a:rPr lang="en-US" sz="3600" dirty="0" err="1">
                <a:latin typeface="Questrial" pitchFamily="2" charset="0"/>
                <a:ea typeface="Questrial" pitchFamily="2" charset="0"/>
                <a:cs typeface="Questrial" pitchFamily="2" charset="0"/>
              </a:rPr>
              <a:t>berhak</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diajak</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musyawarah</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untuk</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menentukan</a:t>
            </a:r>
            <a:r>
              <a:rPr lang="en-US" sz="3600" dirty="0">
                <a:latin typeface="Questrial" pitchFamily="2" charset="0"/>
                <a:ea typeface="Questrial" pitchFamily="2" charset="0"/>
                <a:cs typeface="Questrial" pitchFamily="2" charset="0"/>
              </a:rPr>
              <a:t> </a:t>
            </a:r>
            <a:r>
              <a:rPr lang="en-US" sz="3600" dirty="0" err="1">
                <a:latin typeface="Questrial" pitchFamily="2" charset="0"/>
                <a:ea typeface="Questrial" pitchFamily="2" charset="0"/>
                <a:cs typeface="Questrial" pitchFamily="2" charset="0"/>
              </a:rPr>
              <a:t>sesuatu</a:t>
            </a:r>
            <a:endParaRPr lang="en-ID" sz="36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57F90F2B-E0A6-50BF-446B-47DBDB8407B2}"/>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CB64D8A4-C160-CC1D-F041-901AF43F2F42}"/>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522F7FB7-AF54-F7C1-3901-A48ABDC918A1}"/>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701779F6-88EB-99FF-BF8A-4148B793A93C}"/>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845C1A13-D665-1AC3-77B2-9F2758D890DC}"/>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B9A9760B-7B34-0AA3-0027-C0AD36C9B85D}"/>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A917B81C-1E5E-7B91-395A-E72367E7F0EB}"/>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CD5955D1-575D-16A8-C1AD-3ED99100794F}"/>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060AF291-F5A0-2C8A-BEEB-1DFAD925F59A}"/>
              </a:ext>
            </a:extLst>
          </p:cNvPr>
          <p:cNvSpPr txBox="1"/>
          <p:nvPr/>
        </p:nvSpPr>
        <p:spPr>
          <a:xfrm>
            <a:off x="3657600" y="409074"/>
            <a:ext cx="13812254" cy="677108"/>
          </a:xfrm>
          <a:prstGeom prst="rect">
            <a:avLst/>
          </a:prstGeom>
          <a:solidFill>
            <a:schemeClr val="accent1">
              <a:lumMod val="20000"/>
              <a:lumOff val="80000"/>
            </a:schemeClr>
          </a:solidFill>
          <a:ln>
            <a:noFill/>
          </a:ln>
        </p:spPr>
        <p:txBody>
          <a:bodyPr spcFirstLastPara="1" wrap="square" lIns="0" tIns="0" rIns="0" bIns="0" anchor="t" anchorCtr="0">
            <a:spAutoFit/>
          </a:bodyPr>
          <a:lstStyle/>
          <a:p>
            <a:pPr lvl="0" algn="ctr">
              <a:buSzPts val="6000"/>
            </a:pPr>
            <a:r>
              <a:rPr lang="en-ID" sz="4400" dirty="0" err="1">
                <a:latin typeface="Questrial" pitchFamily="2" charset="0"/>
                <a:ea typeface="Questrial" pitchFamily="2" charset="0"/>
                <a:cs typeface="Questrial" pitchFamily="2" charset="0"/>
              </a:rPr>
              <a:t>Landasan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Normatif</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Partisipasi</a:t>
            </a:r>
            <a:r>
              <a:rPr lang="en-ID" sz="4400" dirty="0">
                <a:latin typeface="Questrial" pitchFamily="2" charset="0"/>
                <a:ea typeface="Questrial" pitchFamily="2" charset="0"/>
                <a:cs typeface="Questrial" pitchFamily="2" charset="0"/>
              </a:rPr>
              <a:t> Politik</a:t>
            </a:r>
          </a:p>
        </p:txBody>
      </p:sp>
    </p:spTree>
    <p:extLst>
      <p:ext uri="{BB962C8B-B14F-4D97-AF65-F5344CB8AC3E}">
        <p14:creationId xmlns:p14="http://schemas.microsoft.com/office/powerpoint/2010/main" val="78597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2DCCE346-9E83-A7B1-E237-0F1887715421}"/>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CFB21D51-B02C-1F03-DB8E-2DD15263CA86}"/>
              </a:ext>
            </a:extLst>
          </p:cNvPr>
          <p:cNvSpPr txBox="1"/>
          <p:nvPr/>
        </p:nvSpPr>
        <p:spPr>
          <a:xfrm>
            <a:off x="1997242" y="1028700"/>
            <a:ext cx="8530716" cy="8309967"/>
          </a:xfrm>
          <a:prstGeom prst="rect">
            <a:avLst/>
          </a:prstGeom>
          <a:solidFill>
            <a:schemeClr val="accent6">
              <a:lumMod val="60000"/>
              <a:lumOff val="40000"/>
            </a:schemeClr>
          </a:solidFill>
          <a:ln>
            <a:noFill/>
          </a:ln>
        </p:spPr>
        <p:txBody>
          <a:bodyPr spcFirstLastPara="1" wrap="square" lIns="0" tIns="0" rIns="0" bIns="0" anchor="t" anchorCtr="0">
            <a:spAutoFit/>
          </a:bodyPr>
          <a:lstStyle/>
          <a:p>
            <a:pPr algn="just"/>
            <a:r>
              <a:rPr lang="en-ID" sz="3600" dirty="0" err="1">
                <a:latin typeface="Questrial" pitchFamily="2" charset="0"/>
                <a:ea typeface="Questrial" pitchFamily="2" charset="0"/>
                <a:cs typeface="Questrial" pitchFamily="2" charset="0"/>
              </a:rPr>
              <a:t>Kesetaraan</a:t>
            </a:r>
            <a:r>
              <a:rPr lang="en-ID" sz="3600" dirty="0">
                <a:latin typeface="Questrial" pitchFamily="2" charset="0"/>
                <a:ea typeface="Questrial" pitchFamily="2" charset="0"/>
                <a:cs typeface="Questrial" pitchFamily="2" charset="0"/>
              </a:rPr>
              <a:t> di </a:t>
            </a:r>
            <a:r>
              <a:rPr lang="en-ID" sz="3600" dirty="0" err="1">
                <a:latin typeface="Questrial" pitchFamily="2" charset="0"/>
                <a:ea typeface="Questrial" pitchFamily="2" charset="0"/>
                <a:cs typeface="Questrial" pitchFamily="2" charset="0"/>
              </a:rPr>
              <a:t>hadapan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hukum</a:t>
            </a:r>
            <a:endParaRPr lang="en-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a:latin typeface="Questrial" pitchFamily="2" charset="0"/>
                <a:ea typeface="Questrial" pitchFamily="2" charset="0"/>
                <a:cs typeface="Questrial" pitchFamily="2" charset="0"/>
              </a:rPr>
              <a:t>Perempuan dan </a:t>
            </a:r>
            <a:r>
              <a:rPr lang="en-ID" sz="3600" dirty="0" err="1">
                <a:latin typeface="Questrial" pitchFamily="2" charset="0"/>
                <a:ea typeface="Questrial" pitchFamily="2" charset="0"/>
                <a:cs typeface="Questrial" pitchFamily="2" charset="0"/>
              </a:rPr>
              <a:t>laki-laki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dipandang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sama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sebagai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makhluk</a:t>
            </a:r>
            <a:r>
              <a:rPr lang="en-ID" sz="3600" dirty="0">
                <a:latin typeface="Questrial" pitchFamily="2" charset="0"/>
                <a:ea typeface="Questrial" pitchFamily="2" charset="0"/>
                <a:cs typeface="Questrial" pitchFamily="2" charset="0"/>
              </a:rPr>
              <a:t>, hamba, dan khalifah</a:t>
            </a:r>
          </a:p>
          <a:p>
            <a:pPr marL="571500" indent="-571500" algn="just">
              <a:buFont typeface="Wingdings" panose="05000000000000000000" pitchFamily="2" charset="2"/>
              <a:buChar char="Ø"/>
            </a:pPr>
            <a:r>
              <a:rPr lang="en-ID" sz="3600" dirty="0" err="1">
                <a:latin typeface="Questrial" pitchFamily="2" charset="0"/>
                <a:ea typeface="Questrial" pitchFamily="2" charset="0"/>
                <a:cs typeface="Questrial" pitchFamily="2" charset="0"/>
              </a:rPr>
              <a:t>Mendapat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perintah</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sama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beriman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beribadah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amar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ma'ruf</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nahi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munkar</a:t>
            </a:r>
            <a:endParaRPr lang="en-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err="1">
                <a:latin typeface="Questrial" pitchFamily="2" charset="0"/>
                <a:ea typeface="Questrial" pitchFamily="2" charset="0"/>
                <a:cs typeface="Questrial" pitchFamily="2" charset="0"/>
              </a:rPr>
              <a:t>Terkait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dengan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hukum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keluarga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memilih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jodoh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mahar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waris</a:t>
            </a:r>
            <a:r>
              <a:rPr lang="en-ID" sz="3600" dirty="0">
                <a:latin typeface="Questrial" pitchFamily="2" charset="0"/>
                <a:ea typeface="Questrial" pitchFamily="2" charset="0"/>
                <a:cs typeface="Questrial" pitchFamily="2" charset="0"/>
              </a:rPr>
              <a:t>, talak </a:t>
            </a:r>
            <a:r>
              <a:rPr lang="en-ID" sz="3600" dirty="0" err="1">
                <a:latin typeface="Questrial" pitchFamily="2" charset="0"/>
                <a:ea typeface="Questrial" pitchFamily="2" charset="0"/>
                <a:cs typeface="Questrial" pitchFamily="2" charset="0"/>
              </a:rPr>
              <a:t>gugat</a:t>
            </a:r>
            <a:endParaRPr lang="en-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err="1">
                <a:latin typeface="Questrial" pitchFamily="2" charset="0"/>
                <a:ea typeface="Questrial" pitchFamily="2" charset="0"/>
                <a:cs typeface="Questrial" pitchFamily="2" charset="0"/>
              </a:rPr>
              <a:t>Terkait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dengan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pengadilan</a:t>
            </a:r>
            <a:endParaRPr lang="en-ID" sz="3600" dirty="0">
              <a:latin typeface="Questrial" pitchFamily="2" charset="0"/>
              <a:ea typeface="Questrial" pitchFamily="2" charset="0"/>
              <a:cs typeface="Questrial" pitchFamily="2" charset="0"/>
            </a:endParaRPr>
          </a:p>
          <a:p>
            <a:r>
              <a:rPr lang="en-ID" sz="3600" dirty="0">
                <a:latin typeface="Questrial" pitchFamily="2" charset="0"/>
                <a:ea typeface="Questrial" pitchFamily="2" charset="0"/>
                <a:cs typeface="Questrial" pitchFamily="2" charset="0"/>
              </a:rPr>
              <a:t>	Hak </a:t>
            </a:r>
            <a:r>
              <a:rPr lang="en-ID" sz="3600" dirty="0" err="1">
                <a:latin typeface="Questrial" pitchFamily="2" charset="0"/>
                <a:ea typeface="Questrial" pitchFamily="2" charset="0"/>
                <a:cs typeface="Questrial" pitchFamily="2" charset="0"/>
              </a:rPr>
              <a:t>mendapatkan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perlindungan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hukum</a:t>
            </a:r>
            <a:endParaRPr lang="en-ID" sz="3600" dirty="0">
              <a:latin typeface="Questrial" pitchFamily="2" charset="0"/>
              <a:ea typeface="Questrial" pitchFamily="2" charset="0"/>
              <a:cs typeface="Questrial" pitchFamily="2" charset="0"/>
            </a:endParaRPr>
          </a:p>
          <a:p>
            <a:pPr algn="just"/>
            <a:r>
              <a:rPr lang="en-ID" sz="3600" dirty="0">
                <a:latin typeface="Questrial" pitchFamily="2" charset="0"/>
                <a:ea typeface="Questrial" pitchFamily="2" charset="0"/>
                <a:cs typeface="Questrial" pitchFamily="2" charset="0"/>
              </a:rPr>
              <a:t>	Hak </a:t>
            </a:r>
            <a:r>
              <a:rPr lang="en-ID" sz="3600" dirty="0" err="1">
                <a:latin typeface="Questrial" pitchFamily="2" charset="0"/>
                <a:ea typeface="Questrial" pitchFamily="2" charset="0"/>
                <a:cs typeface="Questrial" pitchFamily="2" charset="0"/>
              </a:rPr>
              <a:t>mengajukan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gugatan</a:t>
            </a:r>
            <a:endParaRPr lang="en-ID" sz="3600" dirty="0">
              <a:latin typeface="Questrial" pitchFamily="2" charset="0"/>
              <a:ea typeface="Questrial" pitchFamily="2" charset="0"/>
              <a:cs typeface="Questrial" pitchFamily="2" charset="0"/>
            </a:endParaRPr>
          </a:p>
          <a:p>
            <a:pPr algn="just"/>
            <a:r>
              <a:rPr lang="en-ID" sz="3600" dirty="0">
                <a:latin typeface="Questrial" pitchFamily="2" charset="0"/>
                <a:ea typeface="Questrial" pitchFamily="2" charset="0"/>
                <a:cs typeface="Questrial" pitchFamily="2" charset="0"/>
              </a:rPr>
              <a:t>	Hak </a:t>
            </a:r>
            <a:r>
              <a:rPr lang="en-ID" sz="3600" dirty="0" err="1">
                <a:latin typeface="Questrial" pitchFamily="2" charset="0"/>
                <a:ea typeface="Questrial" pitchFamily="2" charset="0"/>
                <a:cs typeface="Questrial" pitchFamily="2" charset="0"/>
              </a:rPr>
              <a:t>pengasuhan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anak</a:t>
            </a:r>
            <a:endParaRPr lang="en-ID" sz="36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FC73D5CE-5F03-D764-F6F3-93493AC6B58D}"/>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A358B2A2-69ED-17C4-378A-9EB99A55F47C}"/>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21CD526E-1FA8-48A4-DC79-4C608C7EB5E1}"/>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0A63C1CB-0E85-A6B0-1D00-D22B53154680}"/>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DFF4B107-E405-29F4-5DA4-15AFC88939B4}"/>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0FED5DCD-5DE6-3386-323C-1A3E9E857C07}"/>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FB098EC8-563F-8CA7-C1AE-83B3470C39F0}"/>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395E67DF-5B5B-D1D2-EDCC-56DFDBA3496E}"/>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2D4DAF90-F203-208F-2AF7-6C1C457B745F}"/>
              </a:ext>
            </a:extLst>
          </p:cNvPr>
          <p:cNvSpPr txBox="1"/>
          <p:nvPr/>
        </p:nvSpPr>
        <p:spPr>
          <a:xfrm>
            <a:off x="3621503" y="105469"/>
            <a:ext cx="13475369" cy="677108"/>
          </a:xfrm>
          <a:prstGeom prst="rect">
            <a:avLst/>
          </a:prstGeom>
          <a:solidFill>
            <a:schemeClr val="accent6">
              <a:lumMod val="60000"/>
              <a:lumOff val="40000"/>
            </a:schemeClr>
          </a:solidFill>
          <a:ln>
            <a:noFill/>
          </a:ln>
        </p:spPr>
        <p:txBody>
          <a:bodyPr spcFirstLastPara="1" wrap="square" lIns="0" tIns="0" rIns="0" bIns="0" anchor="t" anchorCtr="0">
            <a:spAutoFit/>
          </a:bodyPr>
          <a:lstStyle/>
          <a:p>
            <a:pPr algn="ctr"/>
            <a:r>
              <a:rPr lang="en-US" sz="4400" dirty="0" err="1">
                <a:latin typeface="Questrial" pitchFamily="2" charset="0"/>
                <a:ea typeface="Questrial" pitchFamily="2" charset="0"/>
                <a:cs typeface="Questrial" pitchFamily="2" charset="0"/>
              </a:rPr>
              <a:t>Peradilan</a:t>
            </a:r>
            <a:r>
              <a:rPr lang="en-US" sz="4400" dirty="0">
                <a:latin typeface="Questrial" pitchFamily="2" charset="0"/>
                <a:ea typeface="Questrial" pitchFamily="2" charset="0"/>
                <a:cs typeface="Questrial" pitchFamily="2" charset="0"/>
              </a:rPr>
              <a:t> -1</a:t>
            </a:r>
            <a:endParaRPr lang="en-ID" sz="4400" dirty="0">
              <a:latin typeface="Questrial" pitchFamily="2" charset="0"/>
              <a:ea typeface="Questrial" pitchFamily="2" charset="0"/>
              <a:cs typeface="Questrial" pitchFamily="2" charset="0"/>
            </a:endParaRPr>
          </a:p>
        </p:txBody>
      </p:sp>
      <p:pic>
        <p:nvPicPr>
          <p:cNvPr id="3" name="Picture 2">
            <a:extLst>
              <a:ext uri="{FF2B5EF4-FFF2-40B4-BE49-F238E27FC236}">
                <a16:creationId xmlns:a16="http://schemas.microsoft.com/office/drawing/2014/main" id="{2919819D-89CA-B01F-7661-B1582B1F5461}"/>
              </a:ext>
            </a:extLst>
          </p:cNvPr>
          <p:cNvPicPr>
            <a:picLocks noChangeAspect="1"/>
          </p:cNvPicPr>
          <p:nvPr/>
        </p:nvPicPr>
        <p:blipFill>
          <a:blip r:embed="rId4"/>
          <a:stretch>
            <a:fillRect/>
          </a:stretch>
        </p:blipFill>
        <p:spPr>
          <a:xfrm>
            <a:off x="10847403" y="1028700"/>
            <a:ext cx="7094608" cy="8309967"/>
          </a:xfrm>
          <a:prstGeom prst="rect">
            <a:avLst/>
          </a:prstGeom>
        </p:spPr>
      </p:pic>
    </p:spTree>
    <p:extLst>
      <p:ext uri="{BB962C8B-B14F-4D97-AF65-F5344CB8AC3E}">
        <p14:creationId xmlns:p14="http://schemas.microsoft.com/office/powerpoint/2010/main" val="3799128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16180197-5840-E2AF-0803-0FDC52AE7D18}"/>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B3A59DA4-31FF-562A-6514-3B805F7CA77B}"/>
              </a:ext>
            </a:extLst>
          </p:cNvPr>
          <p:cNvSpPr txBox="1"/>
          <p:nvPr/>
        </p:nvSpPr>
        <p:spPr>
          <a:xfrm>
            <a:off x="1877785" y="1028700"/>
            <a:ext cx="15832700" cy="1354217"/>
          </a:xfrm>
          <a:prstGeom prst="rect">
            <a:avLst/>
          </a:prstGeom>
          <a:solidFill>
            <a:srgbClr val="66FF66"/>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Menjadi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saksi</a:t>
            </a:r>
            <a:endParaRPr lang="en-ID" sz="4400" dirty="0">
              <a:latin typeface="Questrial" pitchFamily="2" charset="0"/>
              <a:ea typeface="Questrial" pitchFamily="2" charset="0"/>
              <a:cs typeface="Questrial" pitchFamily="2" charset="0"/>
            </a:endParaRPr>
          </a:p>
          <a:p>
            <a:pPr algn="just"/>
            <a:endParaRPr lang="en-ID" sz="44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1AC8D2AC-5F0A-6B8A-1BD1-0A83E482B09F}"/>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ABAFB888-5296-B3FE-D9B0-DC883C6728E0}"/>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4E7628A5-D061-7880-F6B4-407F199E3555}"/>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9CE9DDFA-2986-8806-C179-748F826AF374}"/>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4" name="Google Shape;104;p23">
              <a:extLst>
                <a:ext uri="{FF2B5EF4-FFF2-40B4-BE49-F238E27FC236}">
                  <a16:creationId xmlns:a16="http://schemas.microsoft.com/office/drawing/2014/main" id="{D985CFE0-68E1-DCA0-398B-8A7DCB1694E9}"/>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A42B89B6-58BF-A6D6-883B-9D90E9F3BB36}"/>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59D50409-EA8B-9BC6-80D0-021CFE5F13F0}"/>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7" name="Google Shape;107;p23">
              <a:extLst>
                <a:ext uri="{FF2B5EF4-FFF2-40B4-BE49-F238E27FC236}">
                  <a16:creationId xmlns:a16="http://schemas.microsoft.com/office/drawing/2014/main" id="{DF93D0EF-1B60-5094-E41A-CD33194C53A6}"/>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sp>
      </p:grpSp>
      <p:sp>
        <p:nvSpPr>
          <p:cNvPr id="2" name="Google Shape;93;p22">
            <a:extLst>
              <a:ext uri="{FF2B5EF4-FFF2-40B4-BE49-F238E27FC236}">
                <a16:creationId xmlns:a16="http://schemas.microsoft.com/office/drawing/2014/main" id="{7661D601-428B-C12B-7038-D522DD16B39E}"/>
              </a:ext>
            </a:extLst>
          </p:cNvPr>
          <p:cNvSpPr txBox="1"/>
          <p:nvPr/>
        </p:nvSpPr>
        <p:spPr>
          <a:xfrm>
            <a:off x="3621503" y="105469"/>
            <a:ext cx="13475369" cy="677108"/>
          </a:xfrm>
          <a:prstGeom prst="rect">
            <a:avLst/>
          </a:prstGeom>
          <a:solidFill>
            <a:srgbClr val="66FF66"/>
          </a:solidFill>
          <a:ln>
            <a:noFill/>
          </a:ln>
        </p:spPr>
        <p:txBody>
          <a:bodyPr spcFirstLastPara="1" wrap="square" lIns="0" tIns="0" rIns="0" bIns="0" anchor="t" anchorCtr="0">
            <a:spAutoFit/>
          </a:bodyPr>
          <a:lstStyle/>
          <a:p>
            <a:pPr algn="ctr"/>
            <a:r>
              <a:rPr lang="en-US" sz="4400" dirty="0" err="1">
                <a:latin typeface="Questrial" pitchFamily="2" charset="0"/>
                <a:ea typeface="Questrial" pitchFamily="2" charset="0"/>
                <a:cs typeface="Questrial" pitchFamily="2" charset="0"/>
              </a:rPr>
              <a:t>Peradilan</a:t>
            </a:r>
            <a:r>
              <a:rPr lang="en-US" sz="4400" dirty="0">
                <a:latin typeface="Questrial" pitchFamily="2" charset="0"/>
                <a:ea typeface="Questrial" pitchFamily="2" charset="0"/>
                <a:cs typeface="Questrial" pitchFamily="2" charset="0"/>
              </a:rPr>
              <a:t> - 2</a:t>
            </a:r>
            <a:endParaRPr lang="en-ID" sz="4400" dirty="0">
              <a:latin typeface="Questrial" pitchFamily="2" charset="0"/>
              <a:ea typeface="Questrial" pitchFamily="2" charset="0"/>
              <a:cs typeface="Questrial" pitchFamily="2" charset="0"/>
            </a:endParaRPr>
          </a:p>
        </p:txBody>
      </p:sp>
      <p:graphicFrame>
        <p:nvGraphicFramePr>
          <p:cNvPr id="4" name="Table 3">
            <a:extLst>
              <a:ext uri="{FF2B5EF4-FFF2-40B4-BE49-F238E27FC236}">
                <a16:creationId xmlns:a16="http://schemas.microsoft.com/office/drawing/2014/main" id="{7176B7E3-BE80-EA5B-CD54-32EE5D87AFEC}"/>
              </a:ext>
            </a:extLst>
          </p:cNvPr>
          <p:cNvGraphicFramePr>
            <a:graphicFrameLocks noGrp="1"/>
          </p:cNvGraphicFramePr>
          <p:nvPr>
            <p:extLst>
              <p:ext uri="{D42A27DB-BD31-4B8C-83A1-F6EECF244321}">
                <p14:modId xmlns:p14="http://schemas.microsoft.com/office/powerpoint/2010/main" val="819514172"/>
              </p:ext>
            </p:extLst>
          </p:nvPr>
        </p:nvGraphicFramePr>
        <p:xfrm>
          <a:off x="1877786" y="2122714"/>
          <a:ext cx="15832700" cy="7931590"/>
        </p:xfrm>
        <a:graphic>
          <a:graphicData uri="http://schemas.openxmlformats.org/drawingml/2006/table">
            <a:tbl>
              <a:tblPr/>
              <a:tblGrid>
                <a:gridCol w="3166540">
                  <a:extLst>
                    <a:ext uri="{9D8B030D-6E8A-4147-A177-3AD203B41FA5}">
                      <a16:colId xmlns:a16="http://schemas.microsoft.com/office/drawing/2014/main" val="1913261091"/>
                    </a:ext>
                  </a:extLst>
                </a:gridCol>
                <a:gridCol w="3166540">
                  <a:extLst>
                    <a:ext uri="{9D8B030D-6E8A-4147-A177-3AD203B41FA5}">
                      <a16:colId xmlns:a16="http://schemas.microsoft.com/office/drawing/2014/main" val="1387538754"/>
                    </a:ext>
                  </a:extLst>
                </a:gridCol>
                <a:gridCol w="3166540">
                  <a:extLst>
                    <a:ext uri="{9D8B030D-6E8A-4147-A177-3AD203B41FA5}">
                      <a16:colId xmlns:a16="http://schemas.microsoft.com/office/drawing/2014/main" val="816931790"/>
                    </a:ext>
                  </a:extLst>
                </a:gridCol>
                <a:gridCol w="3166540">
                  <a:extLst>
                    <a:ext uri="{9D8B030D-6E8A-4147-A177-3AD203B41FA5}">
                      <a16:colId xmlns:a16="http://schemas.microsoft.com/office/drawing/2014/main" val="788680339"/>
                    </a:ext>
                  </a:extLst>
                </a:gridCol>
                <a:gridCol w="3166540">
                  <a:extLst>
                    <a:ext uri="{9D8B030D-6E8A-4147-A177-3AD203B41FA5}">
                      <a16:colId xmlns:a16="http://schemas.microsoft.com/office/drawing/2014/main" val="134023380"/>
                    </a:ext>
                  </a:extLst>
                </a:gridCol>
              </a:tblGrid>
              <a:tr h="754133">
                <a:tc>
                  <a:txBody>
                    <a:bodyPr/>
                    <a:lstStyle/>
                    <a:p>
                      <a:r>
                        <a:rPr lang="en-ID" sz="2400" b="1" dirty="0"/>
                        <a:t>Jenis </a:t>
                      </a:r>
                      <a:r>
                        <a:rPr lang="en-ID" sz="2400" b="1" dirty="0" err="1"/>
                        <a:t>Persaksian</a:t>
                      </a:r>
                      <a:endParaRPr lang="en-ID" sz="2400" dirty="0"/>
                    </a:p>
                  </a:txBody>
                  <a:tcPr marL="77147" marR="77147" marT="38574" marB="38574" anchor="ctr">
                    <a:lnL>
                      <a:noFill/>
                    </a:lnL>
                    <a:lnR>
                      <a:noFill/>
                    </a:lnR>
                    <a:lnT>
                      <a:noFill/>
                    </a:lnT>
                    <a:lnB>
                      <a:noFill/>
                    </a:lnB>
                    <a:solidFill>
                      <a:srgbClr val="66FF66"/>
                    </a:solidFill>
                  </a:tcPr>
                </a:tc>
                <a:tc>
                  <a:txBody>
                    <a:bodyPr/>
                    <a:lstStyle/>
                    <a:p>
                      <a:r>
                        <a:rPr lang="en-ID" sz="2400" b="1" dirty="0"/>
                        <a:t>Ayat Al-Quran</a:t>
                      </a:r>
                      <a:endParaRPr lang="en-ID" sz="2400" dirty="0"/>
                    </a:p>
                  </a:txBody>
                  <a:tcPr marL="77147" marR="77147" marT="38574" marB="38574" anchor="ctr">
                    <a:lnL>
                      <a:noFill/>
                    </a:lnL>
                    <a:lnR>
                      <a:noFill/>
                    </a:lnR>
                    <a:lnT>
                      <a:noFill/>
                    </a:lnT>
                    <a:lnB>
                      <a:noFill/>
                    </a:lnB>
                    <a:solidFill>
                      <a:srgbClr val="66FF66"/>
                    </a:solidFill>
                  </a:tcPr>
                </a:tc>
                <a:tc>
                  <a:txBody>
                    <a:bodyPr/>
                    <a:lstStyle/>
                    <a:p>
                      <a:r>
                        <a:rPr lang="en-ID" sz="2400" b="1" dirty="0" err="1"/>
                        <a:t>Ketentuan</a:t>
                      </a:r>
                      <a:r>
                        <a:rPr lang="en-ID" sz="2400" b="1" dirty="0"/>
                        <a:t> Saksi</a:t>
                      </a:r>
                      <a:endParaRPr lang="en-ID" sz="2400" dirty="0"/>
                    </a:p>
                  </a:txBody>
                  <a:tcPr marL="77147" marR="77147" marT="38574" marB="38574" anchor="ctr">
                    <a:lnL>
                      <a:noFill/>
                    </a:lnL>
                    <a:lnR>
                      <a:noFill/>
                    </a:lnR>
                    <a:lnT>
                      <a:noFill/>
                    </a:lnT>
                    <a:lnB>
                      <a:noFill/>
                    </a:lnB>
                    <a:solidFill>
                      <a:srgbClr val="66FF66"/>
                    </a:solidFill>
                  </a:tcPr>
                </a:tc>
                <a:tc>
                  <a:txBody>
                    <a:bodyPr/>
                    <a:lstStyle/>
                    <a:p>
                      <a:r>
                        <a:rPr lang="en-ID" sz="2400" b="1"/>
                        <a:t>Pembedaan Gender</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b="1"/>
                        <a:t>Keterangan</a:t>
                      </a:r>
                      <a:endParaRPr lang="en-ID" sz="2400"/>
                    </a:p>
                  </a:txBody>
                  <a:tcPr marL="77147" marR="77147" marT="38574" marB="38574" anchor="ctr">
                    <a:lnL>
                      <a:noFill/>
                    </a:lnL>
                    <a:lnR>
                      <a:noFill/>
                    </a:lnR>
                    <a:lnT>
                      <a:noFill/>
                    </a:lnT>
                    <a:lnB>
                      <a:noFill/>
                    </a:lnB>
                    <a:solidFill>
                      <a:srgbClr val="66FF66"/>
                    </a:solidFill>
                  </a:tcPr>
                </a:tc>
                <a:extLst>
                  <a:ext uri="{0D108BD9-81ED-4DB2-BD59-A6C34878D82A}">
                    <a16:rowId xmlns:a16="http://schemas.microsoft.com/office/drawing/2014/main" val="3187569714"/>
                  </a:ext>
                </a:extLst>
              </a:tr>
              <a:tr h="2096045">
                <a:tc>
                  <a:txBody>
                    <a:bodyPr/>
                    <a:lstStyle/>
                    <a:p>
                      <a:r>
                        <a:rPr lang="en-ID" sz="2400" b="1"/>
                        <a:t>Transaksi Bisnis/Hutang Piutang</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dirty="0"/>
                        <a:t>QS Al-Baqarah [2]:282</a:t>
                      </a:r>
                    </a:p>
                  </a:txBody>
                  <a:tcPr marL="77147" marR="77147" marT="38574" marB="38574" anchor="ctr">
                    <a:lnL>
                      <a:noFill/>
                    </a:lnL>
                    <a:lnR>
                      <a:noFill/>
                    </a:lnR>
                    <a:lnT>
                      <a:noFill/>
                    </a:lnT>
                    <a:lnB>
                      <a:noFill/>
                    </a:lnB>
                    <a:solidFill>
                      <a:srgbClr val="66FF66"/>
                    </a:solidFill>
                  </a:tcPr>
                </a:tc>
                <a:tc>
                  <a:txBody>
                    <a:bodyPr/>
                    <a:lstStyle/>
                    <a:p>
                      <a:r>
                        <a:rPr lang="fi-FI" sz="2400" dirty="0"/>
                        <a:t>• Ideal: 2 laki-laki</a:t>
                      </a:r>
                    </a:p>
                    <a:p>
                      <a:r>
                        <a:rPr lang="fi-FI" sz="2400" dirty="0"/>
                        <a:t>• Alternatif: 1 laki-laki + 2 perempuan</a:t>
                      </a:r>
                    </a:p>
                  </a:txBody>
                  <a:tcPr marL="77147" marR="77147" marT="38574" marB="38574" anchor="ctr">
                    <a:lnL>
                      <a:noFill/>
                    </a:lnL>
                    <a:lnR>
                      <a:noFill/>
                    </a:lnR>
                    <a:lnT>
                      <a:noFill/>
                    </a:lnT>
                    <a:lnB>
                      <a:noFill/>
                    </a:lnB>
                    <a:solidFill>
                      <a:srgbClr val="66FF66"/>
                    </a:solidFill>
                  </a:tcPr>
                </a:tc>
                <a:tc>
                  <a:txBody>
                    <a:bodyPr/>
                    <a:lstStyle/>
                    <a:p>
                      <a:r>
                        <a:rPr lang="en-ID" sz="2400" b="1"/>
                        <a:t>Ya</a:t>
                      </a:r>
                      <a:endParaRPr lang="en-ID" sz="2400"/>
                    </a:p>
                  </a:txBody>
                  <a:tcPr marL="77147" marR="77147" marT="38574" marB="38574" anchor="ctr">
                    <a:lnL>
                      <a:noFill/>
                    </a:lnL>
                    <a:lnR>
                      <a:noFill/>
                    </a:lnR>
                    <a:lnT>
                      <a:noFill/>
                    </a:lnT>
                    <a:lnB>
                      <a:noFill/>
                    </a:lnB>
                    <a:solidFill>
                      <a:srgbClr val="66FF66"/>
                    </a:solidFill>
                  </a:tcPr>
                </a:tc>
                <a:tc>
                  <a:txBody>
                    <a:bodyPr/>
                    <a:lstStyle/>
                    <a:p>
                      <a:r>
                        <a:rPr lang="fi-FI" sz="2400" dirty="0"/>
                        <a:t>• Nilai kesaksian perempuan = ½ laki-laki. Alasan: saling mengingatkan jika lupa</a:t>
                      </a:r>
                    </a:p>
                  </a:txBody>
                  <a:tcPr marL="77147" marR="77147" marT="38574" marB="38574" anchor="ctr">
                    <a:lnL>
                      <a:noFill/>
                    </a:lnL>
                    <a:lnR>
                      <a:noFill/>
                    </a:lnR>
                    <a:lnT>
                      <a:noFill/>
                    </a:lnT>
                    <a:lnB>
                      <a:noFill/>
                    </a:lnB>
                    <a:solidFill>
                      <a:srgbClr val="66FF66"/>
                    </a:solidFill>
                  </a:tcPr>
                </a:tc>
                <a:extLst>
                  <a:ext uri="{0D108BD9-81ED-4DB2-BD59-A6C34878D82A}">
                    <a16:rowId xmlns:a16="http://schemas.microsoft.com/office/drawing/2014/main" val="2893424795"/>
                  </a:ext>
                </a:extLst>
              </a:tr>
              <a:tr h="1693804">
                <a:tc>
                  <a:txBody>
                    <a:bodyPr/>
                    <a:lstStyle/>
                    <a:p>
                      <a:r>
                        <a:rPr lang="en-ID" sz="2400" b="1"/>
                        <a:t>Kasus Perzinaan</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dirty="0"/>
                        <a:t>QS An-Nisa [4]:15</a:t>
                      </a:r>
                    </a:p>
                  </a:txBody>
                  <a:tcPr marL="77147" marR="77147" marT="38574" marB="38574" anchor="ctr">
                    <a:lnL>
                      <a:noFill/>
                    </a:lnL>
                    <a:lnR>
                      <a:noFill/>
                    </a:lnR>
                    <a:lnT>
                      <a:noFill/>
                    </a:lnT>
                    <a:lnB>
                      <a:noFill/>
                    </a:lnB>
                    <a:solidFill>
                      <a:srgbClr val="66FF66"/>
                    </a:solidFill>
                  </a:tcPr>
                </a:tc>
                <a:tc>
                  <a:txBody>
                    <a:bodyPr/>
                    <a:lstStyle/>
                    <a:p>
                      <a:r>
                        <a:rPr lang="en-ID" sz="2400" dirty="0"/>
                        <a:t>4 orang </a:t>
                      </a:r>
                      <a:r>
                        <a:rPr lang="en-ID" sz="2400" dirty="0" err="1"/>
                        <a:t>saksi</a:t>
                      </a:r>
                      <a:endParaRPr lang="en-ID" sz="2400" dirty="0"/>
                    </a:p>
                  </a:txBody>
                  <a:tcPr marL="77147" marR="77147" marT="38574" marB="38574" anchor="ctr">
                    <a:lnL>
                      <a:noFill/>
                    </a:lnL>
                    <a:lnR>
                      <a:noFill/>
                    </a:lnR>
                    <a:lnT>
                      <a:noFill/>
                    </a:lnT>
                    <a:lnB>
                      <a:noFill/>
                    </a:lnB>
                    <a:solidFill>
                      <a:srgbClr val="66FF66"/>
                    </a:solidFill>
                  </a:tcPr>
                </a:tc>
                <a:tc>
                  <a:txBody>
                    <a:bodyPr/>
                    <a:lstStyle/>
                    <a:p>
                      <a:r>
                        <a:rPr lang="en-ID" sz="2400" b="1" dirty="0"/>
                        <a:t>Tidak</a:t>
                      </a:r>
                      <a:endParaRPr lang="en-ID" sz="2400" dirty="0"/>
                    </a:p>
                  </a:txBody>
                  <a:tcPr marL="77147" marR="77147" marT="38574" marB="38574" anchor="ctr">
                    <a:lnL>
                      <a:noFill/>
                    </a:lnL>
                    <a:lnR>
                      <a:noFill/>
                    </a:lnR>
                    <a:lnT>
                      <a:noFill/>
                    </a:lnT>
                    <a:lnB>
                      <a:noFill/>
                    </a:lnB>
                    <a:solidFill>
                      <a:srgbClr val="66FF66"/>
                    </a:solidFill>
                  </a:tcPr>
                </a:tc>
                <a:tc>
                  <a:txBody>
                    <a:bodyPr/>
                    <a:lstStyle/>
                    <a:p>
                      <a:r>
                        <a:rPr lang="en-ID" sz="2400" dirty="0"/>
                        <a:t>• Tidak </a:t>
                      </a:r>
                      <a:r>
                        <a:rPr lang="en-ID" sz="2400" dirty="0" err="1"/>
                        <a:t>ada</a:t>
                      </a:r>
                      <a:r>
                        <a:rPr lang="en-ID" sz="2400" dirty="0"/>
                        <a:t> </a:t>
                      </a:r>
                      <a:r>
                        <a:rPr lang="en-ID" sz="2400" dirty="0" err="1"/>
                        <a:t>spesifikasi</a:t>
                      </a:r>
                      <a:r>
                        <a:rPr lang="en-ID" sz="2400" dirty="0"/>
                        <a:t> gender</a:t>
                      </a:r>
                    </a:p>
                    <a:p>
                      <a:r>
                        <a:rPr lang="en-ID" sz="2400" dirty="0" err="1"/>
                        <a:t>Fokus</a:t>
                      </a:r>
                      <a:r>
                        <a:rPr lang="en-ID" sz="2400" dirty="0"/>
                        <a:t> pada </a:t>
                      </a:r>
                      <a:r>
                        <a:rPr lang="en-ID" sz="2400" dirty="0" err="1"/>
                        <a:t>jumlah</a:t>
                      </a:r>
                      <a:r>
                        <a:rPr lang="en-ID" sz="2400" dirty="0"/>
                        <a:t> </a:t>
                      </a:r>
                      <a:r>
                        <a:rPr lang="en-ID" sz="2400" dirty="0" err="1"/>
                        <a:t>saksi</a:t>
                      </a:r>
                      <a:endParaRPr lang="en-ID" sz="2400" dirty="0"/>
                    </a:p>
                  </a:txBody>
                  <a:tcPr marL="77147" marR="77147" marT="38574" marB="38574" anchor="ctr">
                    <a:lnL>
                      <a:noFill/>
                    </a:lnL>
                    <a:lnR>
                      <a:noFill/>
                    </a:lnR>
                    <a:lnT>
                      <a:noFill/>
                    </a:lnT>
                    <a:lnB>
                      <a:noFill/>
                    </a:lnB>
                    <a:solidFill>
                      <a:srgbClr val="66FF66"/>
                    </a:solidFill>
                  </a:tcPr>
                </a:tc>
                <a:extLst>
                  <a:ext uri="{0D108BD9-81ED-4DB2-BD59-A6C34878D82A}">
                    <a16:rowId xmlns:a16="http://schemas.microsoft.com/office/drawing/2014/main" val="2977099440"/>
                  </a:ext>
                </a:extLst>
              </a:tr>
              <a:tr h="1693804">
                <a:tc>
                  <a:txBody>
                    <a:bodyPr/>
                    <a:lstStyle/>
                    <a:p>
                      <a:r>
                        <a:rPr lang="en-ID" sz="2400" b="1"/>
                        <a:t>Wasiat</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a:t>QS Al-Maidah [5]:106</a:t>
                      </a:r>
                    </a:p>
                  </a:txBody>
                  <a:tcPr marL="77147" marR="77147" marT="38574" marB="38574" anchor="ctr">
                    <a:lnL>
                      <a:noFill/>
                    </a:lnL>
                    <a:lnR>
                      <a:noFill/>
                    </a:lnR>
                    <a:lnT>
                      <a:noFill/>
                    </a:lnT>
                    <a:lnB>
                      <a:noFill/>
                    </a:lnB>
                    <a:solidFill>
                      <a:srgbClr val="66FF66"/>
                    </a:solidFill>
                  </a:tcPr>
                </a:tc>
                <a:tc>
                  <a:txBody>
                    <a:bodyPr/>
                    <a:lstStyle/>
                    <a:p>
                      <a:r>
                        <a:rPr lang="en-ID" sz="2400"/>
                        <a:t>2 saksi yang adil</a:t>
                      </a:r>
                    </a:p>
                  </a:txBody>
                  <a:tcPr marL="77147" marR="77147" marT="38574" marB="38574" anchor="ctr">
                    <a:lnL>
                      <a:noFill/>
                    </a:lnL>
                    <a:lnR>
                      <a:noFill/>
                    </a:lnR>
                    <a:lnT>
                      <a:noFill/>
                    </a:lnT>
                    <a:lnB>
                      <a:noFill/>
                    </a:lnB>
                    <a:solidFill>
                      <a:srgbClr val="66FF66"/>
                    </a:solidFill>
                  </a:tcPr>
                </a:tc>
                <a:tc>
                  <a:txBody>
                    <a:bodyPr/>
                    <a:lstStyle/>
                    <a:p>
                      <a:r>
                        <a:rPr lang="en-ID" sz="2400" b="1"/>
                        <a:t>Tidak</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dirty="0"/>
                        <a:t>• </a:t>
                      </a:r>
                      <a:r>
                        <a:rPr lang="en-ID" sz="2400" dirty="0" err="1"/>
                        <a:t>Penekanan</a:t>
                      </a:r>
                      <a:r>
                        <a:rPr lang="en-ID" sz="2400" dirty="0"/>
                        <a:t> pada </a:t>
                      </a:r>
                      <a:r>
                        <a:rPr lang="en-ID" sz="2400" dirty="0" err="1"/>
                        <a:t>sifat</a:t>
                      </a:r>
                      <a:r>
                        <a:rPr lang="en-ID" sz="2400" dirty="0"/>
                        <a:t> "</a:t>
                      </a:r>
                      <a:r>
                        <a:rPr lang="en-ID" sz="2400" dirty="0" err="1"/>
                        <a:t>adil</a:t>
                      </a:r>
                      <a:r>
                        <a:rPr lang="en-ID" sz="2400" dirty="0"/>
                        <a:t>“</a:t>
                      </a:r>
                    </a:p>
                    <a:p>
                      <a:r>
                        <a:rPr lang="en-ID" sz="2400" dirty="0"/>
                        <a:t>Tidak </a:t>
                      </a:r>
                      <a:r>
                        <a:rPr lang="en-ID" sz="2400" dirty="0" err="1"/>
                        <a:t>ada</a:t>
                      </a:r>
                      <a:r>
                        <a:rPr lang="en-ID" sz="2400" dirty="0"/>
                        <a:t> </a:t>
                      </a:r>
                      <a:r>
                        <a:rPr lang="en-ID" sz="2400" dirty="0" err="1"/>
                        <a:t>pembedaan</a:t>
                      </a:r>
                      <a:r>
                        <a:rPr lang="en-ID" sz="2400" dirty="0"/>
                        <a:t> gender</a:t>
                      </a:r>
                    </a:p>
                  </a:txBody>
                  <a:tcPr marL="77147" marR="77147" marT="38574" marB="38574" anchor="ctr">
                    <a:lnL>
                      <a:noFill/>
                    </a:lnL>
                    <a:lnR>
                      <a:noFill/>
                    </a:lnR>
                    <a:lnT>
                      <a:noFill/>
                    </a:lnT>
                    <a:lnB>
                      <a:noFill/>
                    </a:lnB>
                    <a:solidFill>
                      <a:srgbClr val="66FF66"/>
                    </a:solidFill>
                  </a:tcPr>
                </a:tc>
                <a:extLst>
                  <a:ext uri="{0D108BD9-81ED-4DB2-BD59-A6C34878D82A}">
                    <a16:rowId xmlns:a16="http://schemas.microsoft.com/office/drawing/2014/main" val="287449297"/>
                  </a:ext>
                </a:extLst>
              </a:tr>
              <a:tr h="1693804">
                <a:tc>
                  <a:txBody>
                    <a:bodyPr/>
                    <a:lstStyle/>
                    <a:p>
                      <a:r>
                        <a:rPr lang="en-ID" sz="2400" b="1"/>
                        <a:t>Rujuk (Perceraian)</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a:t>QS At-Thalaq [65]:2</a:t>
                      </a:r>
                    </a:p>
                  </a:txBody>
                  <a:tcPr marL="77147" marR="77147" marT="38574" marB="38574" anchor="ctr">
                    <a:lnL>
                      <a:noFill/>
                    </a:lnL>
                    <a:lnR>
                      <a:noFill/>
                    </a:lnR>
                    <a:lnT>
                      <a:noFill/>
                    </a:lnT>
                    <a:lnB>
                      <a:noFill/>
                    </a:lnB>
                    <a:solidFill>
                      <a:srgbClr val="66FF66"/>
                    </a:solidFill>
                  </a:tcPr>
                </a:tc>
                <a:tc>
                  <a:txBody>
                    <a:bodyPr/>
                    <a:lstStyle/>
                    <a:p>
                      <a:r>
                        <a:rPr lang="en-ID" sz="2400"/>
                        <a:t>2 saksi yang adil</a:t>
                      </a:r>
                    </a:p>
                  </a:txBody>
                  <a:tcPr marL="77147" marR="77147" marT="38574" marB="38574" anchor="ctr">
                    <a:lnL>
                      <a:noFill/>
                    </a:lnL>
                    <a:lnR>
                      <a:noFill/>
                    </a:lnR>
                    <a:lnT>
                      <a:noFill/>
                    </a:lnT>
                    <a:lnB>
                      <a:noFill/>
                    </a:lnB>
                    <a:solidFill>
                      <a:srgbClr val="66FF66"/>
                    </a:solidFill>
                  </a:tcPr>
                </a:tc>
                <a:tc>
                  <a:txBody>
                    <a:bodyPr/>
                    <a:lstStyle/>
                    <a:p>
                      <a:r>
                        <a:rPr lang="en-ID" sz="2400" b="1"/>
                        <a:t>Tidak</a:t>
                      </a:r>
                      <a:endParaRPr lang="en-ID" sz="2400"/>
                    </a:p>
                  </a:txBody>
                  <a:tcPr marL="77147" marR="77147" marT="38574" marB="38574" anchor="ctr">
                    <a:lnL>
                      <a:noFill/>
                    </a:lnL>
                    <a:lnR>
                      <a:noFill/>
                    </a:lnR>
                    <a:lnT>
                      <a:noFill/>
                    </a:lnT>
                    <a:lnB>
                      <a:noFill/>
                    </a:lnB>
                    <a:solidFill>
                      <a:srgbClr val="66FF66"/>
                    </a:solidFill>
                  </a:tcPr>
                </a:tc>
                <a:tc>
                  <a:txBody>
                    <a:bodyPr/>
                    <a:lstStyle/>
                    <a:p>
                      <a:r>
                        <a:rPr lang="en-ID" sz="2400" dirty="0"/>
                        <a:t>• </a:t>
                      </a:r>
                      <a:r>
                        <a:rPr lang="en-ID" sz="2400" dirty="0" err="1"/>
                        <a:t>Penekanan</a:t>
                      </a:r>
                      <a:r>
                        <a:rPr lang="en-ID" sz="2400" dirty="0"/>
                        <a:t> pada </a:t>
                      </a:r>
                      <a:r>
                        <a:rPr lang="en-ID" sz="2400" dirty="0" err="1"/>
                        <a:t>keadilan</a:t>
                      </a:r>
                      <a:r>
                        <a:rPr lang="en-ID" sz="2400" dirty="0"/>
                        <a:t> </a:t>
                      </a:r>
                      <a:r>
                        <a:rPr lang="en-ID" sz="2400" dirty="0" err="1"/>
                        <a:t>saksi</a:t>
                      </a:r>
                      <a:endParaRPr lang="en-ID" sz="2400" dirty="0"/>
                    </a:p>
                    <a:p>
                      <a:r>
                        <a:rPr lang="en-ID" sz="2400" dirty="0"/>
                        <a:t> Gender </a:t>
                      </a:r>
                      <a:r>
                        <a:rPr lang="en-ID" sz="2400" dirty="0" err="1"/>
                        <a:t>tidak</a:t>
                      </a:r>
                      <a:r>
                        <a:rPr lang="en-ID" sz="2400" dirty="0"/>
                        <a:t> </a:t>
                      </a:r>
                      <a:r>
                        <a:rPr lang="en-ID" sz="2400" dirty="0" err="1"/>
                        <a:t>dispesifikasikan</a:t>
                      </a:r>
                      <a:endParaRPr lang="en-ID" sz="2400" dirty="0"/>
                    </a:p>
                  </a:txBody>
                  <a:tcPr marL="77147" marR="77147" marT="38574" marB="38574" anchor="ctr">
                    <a:lnL>
                      <a:noFill/>
                    </a:lnL>
                    <a:lnR>
                      <a:noFill/>
                    </a:lnR>
                    <a:lnT>
                      <a:noFill/>
                    </a:lnT>
                    <a:lnB>
                      <a:noFill/>
                    </a:lnB>
                    <a:solidFill>
                      <a:srgbClr val="66FF66"/>
                    </a:solidFill>
                  </a:tcPr>
                </a:tc>
                <a:extLst>
                  <a:ext uri="{0D108BD9-81ED-4DB2-BD59-A6C34878D82A}">
                    <a16:rowId xmlns:a16="http://schemas.microsoft.com/office/drawing/2014/main" val="4173394673"/>
                  </a:ext>
                </a:extLst>
              </a:tr>
            </a:tbl>
          </a:graphicData>
        </a:graphic>
      </p:graphicFrame>
    </p:spTree>
    <p:extLst>
      <p:ext uri="{BB962C8B-B14F-4D97-AF65-F5344CB8AC3E}">
        <p14:creationId xmlns:p14="http://schemas.microsoft.com/office/powerpoint/2010/main" val="367371099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7294</TotalTime>
  <Words>770</Words>
  <Application>Microsoft Office PowerPoint</Application>
  <PresentationFormat>Custom</PresentationFormat>
  <Paragraphs>119</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Wingdings</vt:lpstr>
      <vt:lpstr>Arial</vt:lpstr>
      <vt:lpstr>Questrial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Siti Zinatun</dc:creator>
  <cp:lastModifiedBy>Siti Zinatun</cp:lastModifiedBy>
  <cp:revision>58</cp:revision>
  <dcterms:created xsi:type="dcterms:W3CDTF">2006-08-16T00:00:00Z</dcterms:created>
  <dcterms:modified xsi:type="dcterms:W3CDTF">2025-08-03T10:42:05Z</dcterms:modified>
</cp:coreProperties>
</file>